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417" r:id="rId5"/>
    <p:sldId id="1480" r:id="rId6"/>
    <p:sldId id="1468" r:id="rId7"/>
    <p:sldId id="1469" r:id="rId8"/>
    <p:sldId id="1471" r:id="rId9"/>
    <p:sldId id="1472" r:id="rId10"/>
    <p:sldId id="1473" r:id="rId11"/>
    <p:sldId id="1483" r:id="rId12"/>
    <p:sldId id="1510" r:id="rId13"/>
    <p:sldId id="1498" r:id="rId14"/>
    <p:sldId id="1505" r:id="rId15"/>
    <p:sldId id="1500" r:id="rId16"/>
    <p:sldId id="1481" r:id="rId17"/>
    <p:sldId id="1477" r:id="rId18"/>
    <p:sldId id="1478" r:id="rId19"/>
    <p:sldId id="1474" r:id="rId20"/>
    <p:sldId id="14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F6D2284-BDEC-48D5-9504-D2AA827BD9A9}">
          <p14:sldIdLst>
            <p14:sldId id="417"/>
            <p14:sldId id="1480"/>
            <p14:sldId id="1468"/>
            <p14:sldId id="1469"/>
            <p14:sldId id="1471"/>
            <p14:sldId id="1472"/>
            <p14:sldId id="1473"/>
            <p14:sldId id="1483"/>
            <p14:sldId id="1510"/>
            <p14:sldId id="1498"/>
            <p14:sldId id="1505"/>
            <p14:sldId id="1500"/>
            <p14:sldId id="1481"/>
            <p14:sldId id="1477"/>
            <p14:sldId id="1478"/>
            <p14:sldId id="1474"/>
            <p14:sldId id="147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647A"/>
    <a:srgbClr val="FF0238"/>
    <a:srgbClr val="DDE0E7"/>
    <a:srgbClr val="B1B8C7"/>
    <a:srgbClr val="D62B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60" d="100"/>
          <a:sy n="60" d="100"/>
        </p:scale>
        <p:origin x="10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adams\Dropbox\My%20PC%20(aa7400)\Desktop\Frontier%20Text%20Analysis\Frontier%20WordStat%20Theme%20Outputs%20and%20Overall%20Char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rgbClr val="59647A"/>
                </a:solidFill>
                <a:latin typeface="Arial" panose="020B0604020202020204" pitchFamily="34" charset="0"/>
                <a:ea typeface="+mn-ea"/>
                <a:cs typeface="Arial" panose="020B0604020202020204" pitchFamily="34" charset="0"/>
              </a:defRPr>
            </a:pPr>
            <a:r>
              <a:rPr lang="en-US" sz="2000" b="0" i="0" baseline="0" dirty="0">
                <a:solidFill>
                  <a:srgbClr val="59647A"/>
                </a:solidFill>
                <a:effectLst/>
                <a:latin typeface="Arial" panose="020B0604020202020204" pitchFamily="34" charset="0"/>
                <a:cs typeface="Arial" panose="020B0604020202020204" pitchFamily="34" charset="0"/>
              </a:rPr>
              <a:t>What is one thing that </a:t>
            </a:r>
            <a:r>
              <a:rPr lang="en-US" sz="2000" b="0" i="1" u="sng" baseline="0" dirty="0">
                <a:solidFill>
                  <a:srgbClr val="59647A"/>
                </a:solidFill>
                <a:effectLst/>
                <a:latin typeface="Arial" panose="020B0604020202020204" pitchFamily="34" charset="0"/>
                <a:cs typeface="Arial" panose="020B0604020202020204" pitchFamily="34" charset="0"/>
              </a:rPr>
              <a:t>Company</a:t>
            </a:r>
            <a:r>
              <a:rPr lang="en-US" sz="2000" b="0" i="0" baseline="0" dirty="0">
                <a:solidFill>
                  <a:srgbClr val="59647A"/>
                </a:solidFill>
                <a:effectLst/>
                <a:latin typeface="Arial" panose="020B0604020202020204" pitchFamily="34" charset="0"/>
                <a:cs typeface="Arial" panose="020B0604020202020204" pitchFamily="34" charset="0"/>
              </a:rPr>
              <a:t> could do to improve your work experience?</a:t>
            </a:r>
            <a:endParaRPr lang="en-US" sz="2000" b="0" dirty="0">
              <a:solidFill>
                <a:srgbClr val="59647A"/>
              </a:solidFill>
              <a:effectLst/>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rgbClr val="59647A"/>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41469532600847492"/>
          <c:y val="9.6269423108734584E-2"/>
          <c:w val="0.54578834857187886"/>
          <c:h val="0.80059509501798609"/>
        </c:manualLayout>
      </c:layout>
      <c:barChart>
        <c:barDir val="bar"/>
        <c:grouping val="clustered"/>
        <c:varyColors val="0"/>
        <c:ser>
          <c:idx val="0"/>
          <c:order val="0"/>
          <c:tx>
            <c:strRef>
              <c:f>Meta!$C$1</c:f>
              <c:strCache>
                <c:ptCount val="1"/>
                <c:pt idx="0">
                  <c:v>Count as % of Total</c:v>
                </c:pt>
              </c:strCache>
            </c:strRef>
          </c:tx>
          <c:spPr>
            <a:solidFill>
              <a:srgbClr val="59647A"/>
            </a:solidFill>
            <a:ln>
              <a:noFill/>
            </a:ln>
            <a:effectLst/>
          </c:spPr>
          <c:invertIfNegative val="0"/>
          <c:dLbls>
            <c:dLbl>
              <c:idx val="0"/>
              <c:tx>
                <c:rich>
                  <a:bodyPr/>
                  <a:lstStyle/>
                  <a:p>
                    <a:fld id="{4A187366-3CD5-4719-82FF-E58404049501}"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CE8C-4CA2-B2FA-AED713DBEBB5}"/>
                </c:ext>
              </c:extLst>
            </c:dLbl>
            <c:dLbl>
              <c:idx val="1"/>
              <c:tx>
                <c:rich>
                  <a:bodyPr/>
                  <a:lstStyle/>
                  <a:p>
                    <a:fld id="{F4E86676-E74B-4917-8D58-7559343AC455}"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CE8C-4CA2-B2FA-AED713DBEBB5}"/>
                </c:ext>
              </c:extLst>
            </c:dLbl>
            <c:dLbl>
              <c:idx val="2"/>
              <c:tx>
                <c:rich>
                  <a:bodyPr/>
                  <a:lstStyle/>
                  <a:p>
                    <a:fld id="{A35BAF98-A362-4BA9-9D88-ADC48D8E70B9}"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CE8C-4CA2-B2FA-AED713DBEBB5}"/>
                </c:ext>
              </c:extLst>
            </c:dLbl>
            <c:dLbl>
              <c:idx val="3"/>
              <c:tx>
                <c:rich>
                  <a:bodyPr/>
                  <a:lstStyle/>
                  <a:p>
                    <a:fld id="{E4294042-A9F7-470A-B17F-0C037C4080CA}"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CE8C-4CA2-B2FA-AED713DBEBB5}"/>
                </c:ext>
              </c:extLst>
            </c:dLbl>
            <c:dLbl>
              <c:idx val="4"/>
              <c:tx>
                <c:rich>
                  <a:bodyPr/>
                  <a:lstStyle/>
                  <a:p>
                    <a:fld id="{F19F431D-B116-477C-B216-52937D2CD711}"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CE8C-4CA2-B2FA-AED713DBEBB5}"/>
                </c:ext>
              </c:extLst>
            </c:dLbl>
            <c:dLbl>
              <c:idx val="5"/>
              <c:tx>
                <c:rich>
                  <a:bodyPr/>
                  <a:lstStyle/>
                  <a:p>
                    <a:fld id="{714F8372-B7FA-401C-A6F0-F92E20858558}"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CE8C-4CA2-B2FA-AED713DBEBB5}"/>
                </c:ext>
              </c:extLst>
            </c:dLbl>
            <c:dLbl>
              <c:idx val="6"/>
              <c:tx>
                <c:rich>
                  <a:bodyPr/>
                  <a:lstStyle/>
                  <a:p>
                    <a:fld id="{70281CA2-EB31-4123-9036-375F428F5B64}"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CE8C-4CA2-B2FA-AED713DBEBB5}"/>
                </c:ext>
              </c:extLst>
            </c:dLbl>
            <c:dLbl>
              <c:idx val="7"/>
              <c:tx>
                <c:rich>
                  <a:bodyPr/>
                  <a:lstStyle/>
                  <a:p>
                    <a:fld id="{D49923F1-E795-4A12-93A6-506C67E9083F}"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CE8C-4CA2-B2FA-AED713DBEBB5}"/>
                </c:ext>
              </c:extLst>
            </c:dLbl>
            <c:dLbl>
              <c:idx val="8"/>
              <c:tx>
                <c:rich>
                  <a:bodyPr/>
                  <a:lstStyle/>
                  <a:p>
                    <a:fld id="{308AE634-ADFD-4AB8-BA25-9CDD55C72359}"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CE8C-4CA2-B2FA-AED713DBEBB5}"/>
                </c:ext>
              </c:extLst>
            </c:dLbl>
            <c:dLbl>
              <c:idx val="9"/>
              <c:tx>
                <c:rich>
                  <a:bodyPr/>
                  <a:lstStyle/>
                  <a:p>
                    <a:fld id="{1B3E09D2-6BA2-44FC-A157-487403481308}"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CE8C-4CA2-B2FA-AED713DBEBB5}"/>
                </c:ext>
              </c:extLst>
            </c:dLbl>
            <c:dLbl>
              <c:idx val="10"/>
              <c:tx>
                <c:rich>
                  <a:bodyPr/>
                  <a:lstStyle/>
                  <a:p>
                    <a:fld id="{430BC3C6-717A-4598-9799-9BF6B2253B2F}"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CE8C-4CA2-B2FA-AED713DBEBB5}"/>
                </c:ext>
              </c:extLst>
            </c:dLbl>
            <c:dLbl>
              <c:idx val="11"/>
              <c:tx>
                <c:rich>
                  <a:bodyPr/>
                  <a:lstStyle/>
                  <a:p>
                    <a:fld id="{917B448A-7473-4600-8DAB-521DFF1509F5}"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CE8C-4CA2-B2FA-AED713DBEBB5}"/>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59647A"/>
                    </a:solidFill>
                    <a:latin typeface="Arial" panose="020B0604020202020204" pitchFamily="34" charset="0"/>
                    <a:ea typeface="+mn-ea"/>
                    <a:cs typeface="Arial" panose="020B0604020202020204" pitchFamily="34" charset="0"/>
                  </a:defRPr>
                </a:pPr>
                <a:endParaRPr lang="en-US"/>
              </a:p>
            </c:txPr>
            <c:dLblPos val="out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Meta!$A$2:$A$13</c:f>
              <c:strCache>
                <c:ptCount val="12"/>
                <c:pt idx="0">
                  <c:v>Need for Expanded and Upgraded Fleet</c:v>
                </c:pt>
                <c:pt idx="1">
                  <c:v>Increase Accountability</c:v>
                </c:pt>
                <c:pt idx="2">
                  <c:v>Negotiate a 'Fair' Contract</c:v>
                </c:pt>
                <c:pt idx="3">
                  <c:v>Improve Internal Alignment, Collaboration, and Communication</c:v>
                </c:pt>
                <c:pt idx="4">
                  <c:v>Management Concerns</c:v>
                </c:pt>
                <c:pt idx="5">
                  <c:v>Work-Life Balance</c:v>
                </c:pt>
                <c:pt idx="6">
                  <c:v>Update Computers &amp; Systems</c:v>
                </c:pt>
                <c:pt idx="7">
                  <c:v>Increase Wages and Benefits to Adjust for Cost of Living</c:v>
                </c:pt>
                <c:pt idx="8">
                  <c:v>Improve Training</c:v>
                </c:pt>
                <c:pt idx="9">
                  <c:v>Listen to / Respect Front-Line Employees</c:v>
                </c:pt>
                <c:pt idx="10">
                  <c:v>Improve Customer Experience: Infrastructure Investments</c:v>
                </c:pt>
                <c:pt idx="11">
                  <c:v>Improve Customer Experience: Coordination of Service Provisions</c:v>
                </c:pt>
              </c:strCache>
            </c:strRef>
          </c:cat>
          <c:val>
            <c:numRef>
              <c:f>Meta!$C$2:$C$13</c:f>
              <c:numCache>
                <c:formatCode>General</c:formatCode>
                <c:ptCount val="12"/>
                <c:pt idx="0">
                  <c:v>1.5827480462953805E-2</c:v>
                </c:pt>
                <c:pt idx="1">
                  <c:v>2.1564942130774558E-2</c:v>
                </c:pt>
                <c:pt idx="2">
                  <c:v>4.7185676130181028E-2</c:v>
                </c:pt>
                <c:pt idx="3">
                  <c:v>6.2617469581560989E-2</c:v>
                </c:pt>
                <c:pt idx="4">
                  <c:v>8.3094272430507474E-2</c:v>
                </c:pt>
                <c:pt idx="5">
                  <c:v>0.10485705806706895</c:v>
                </c:pt>
                <c:pt idx="6">
                  <c:v>0.10752794539519241</c:v>
                </c:pt>
                <c:pt idx="7">
                  <c:v>0.12375111286972006</c:v>
                </c:pt>
                <c:pt idx="8">
                  <c:v>0.17311306756355724</c:v>
                </c:pt>
                <c:pt idx="9">
                  <c:v>0.19210604411910179</c:v>
                </c:pt>
                <c:pt idx="10">
                  <c:v>0.23385102384014245</c:v>
                </c:pt>
                <c:pt idx="11">
                  <c:v>0.23563161539222474</c:v>
                </c:pt>
              </c:numCache>
            </c:numRef>
          </c:val>
          <c:extLst>
            <c:ext xmlns:c15="http://schemas.microsoft.com/office/drawing/2012/chart" uri="{02D57815-91ED-43cb-92C2-25804820EDAC}">
              <c15:datalabelsRange>
                <c15:f>Meta!$E$2:$E$13</c15:f>
                <c15:dlblRangeCache>
                  <c:ptCount val="12"/>
                  <c:pt idx="0">
                    <c:v>160  (1.58%)</c:v>
                  </c:pt>
                  <c:pt idx="1">
                    <c:v>218  (2.15%)</c:v>
                  </c:pt>
                  <c:pt idx="2">
                    <c:v>477  (4.71%)</c:v>
                  </c:pt>
                  <c:pt idx="3">
                    <c:v>633  (6.26%)</c:v>
                  </c:pt>
                  <c:pt idx="4">
                    <c:v>840  (8.30%)</c:v>
                  </c:pt>
                  <c:pt idx="5">
                    <c:v>1060  (10.48%)</c:v>
                  </c:pt>
                  <c:pt idx="6">
                    <c:v>1087  (10.75%)</c:v>
                  </c:pt>
                  <c:pt idx="7">
                    <c:v>1251  (12.37%)</c:v>
                  </c:pt>
                  <c:pt idx="8">
                    <c:v>1750  (17.31%)</c:v>
                  </c:pt>
                  <c:pt idx="9">
                    <c:v>1942  (19.21%)</c:v>
                  </c:pt>
                  <c:pt idx="10">
                    <c:v>2364  (23.38%)</c:v>
                  </c:pt>
                  <c:pt idx="11">
                    <c:v>2382  (23.56%)</c:v>
                  </c:pt>
                </c15:dlblRangeCache>
              </c15:datalabelsRange>
            </c:ext>
            <c:ext xmlns:c16="http://schemas.microsoft.com/office/drawing/2014/chart" uri="{C3380CC4-5D6E-409C-BE32-E72D297353CC}">
              <c16:uniqueId val="{0000000C-CE8C-4CA2-B2FA-AED713DBEBB5}"/>
            </c:ext>
          </c:extLst>
        </c:ser>
        <c:dLbls>
          <c:dLblPos val="outEnd"/>
          <c:showLegendKey val="0"/>
          <c:showVal val="1"/>
          <c:showCatName val="0"/>
          <c:showSerName val="0"/>
          <c:showPercent val="0"/>
          <c:showBubbleSize val="0"/>
        </c:dLbls>
        <c:gapWidth val="182"/>
        <c:axId val="790659679"/>
        <c:axId val="790666751"/>
      </c:barChart>
      <c:catAx>
        <c:axId val="79065967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rgbClr val="59647A"/>
                </a:solidFill>
                <a:latin typeface="Arial" panose="020B0604020202020204" pitchFamily="34" charset="0"/>
                <a:ea typeface="+mn-ea"/>
                <a:cs typeface="Arial" panose="020B0604020202020204" pitchFamily="34" charset="0"/>
              </a:defRPr>
            </a:pPr>
            <a:endParaRPr lang="en-US"/>
          </a:p>
        </c:txPr>
        <c:crossAx val="790666751"/>
        <c:crosses val="autoZero"/>
        <c:auto val="1"/>
        <c:lblAlgn val="ctr"/>
        <c:lblOffset val="100"/>
        <c:noMultiLvlLbl val="0"/>
      </c:catAx>
      <c:valAx>
        <c:axId val="790666751"/>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1" i="0" u="none" strike="noStrike" kern="1200" baseline="0">
                    <a:solidFill>
                      <a:srgbClr val="59647A"/>
                    </a:solidFill>
                    <a:latin typeface="Arial" panose="020B0604020202020204" pitchFamily="34" charset="0"/>
                    <a:ea typeface="+mn-ea"/>
                    <a:cs typeface="Arial" panose="020B0604020202020204" pitchFamily="34" charset="0"/>
                  </a:defRPr>
                </a:pPr>
                <a:r>
                  <a:rPr lang="en-US" sz="1400" b="1" dirty="0">
                    <a:solidFill>
                      <a:srgbClr val="59647A"/>
                    </a:solidFill>
                    <a:latin typeface="Arial" panose="020B0604020202020204" pitchFamily="34" charset="0"/>
                    <a:cs typeface="Arial" panose="020B0604020202020204" pitchFamily="34" charset="0"/>
                  </a:rPr>
                  <a:t>*Count</a:t>
                </a:r>
                <a:r>
                  <a:rPr lang="en-US" sz="1400" b="1" baseline="0" dirty="0">
                    <a:solidFill>
                      <a:srgbClr val="59647A"/>
                    </a:solidFill>
                    <a:latin typeface="Arial" panose="020B0604020202020204" pitchFamily="34" charset="0"/>
                    <a:cs typeface="Arial" panose="020B0604020202020204" pitchFamily="34" charset="0"/>
                  </a:rPr>
                  <a:t> as Percentage of Total</a:t>
                </a:r>
                <a:endParaRPr lang="en-US" sz="1400" b="1" dirty="0">
                  <a:solidFill>
                    <a:srgbClr val="59647A"/>
                  </a:solidFill>
                  <a:latin typeface="Arial" panose="020B0604020202020204" pitchFamily="34" charset="0"/>
                  <a:cs typeface="Arial" panose="020B0604020202020204" pitchFamily="34" charset="0"/>
                </a:endParaRPr>
              </a:p>
            </c:rich>
          </c:tx>
          <c:layout>
            <c:manualLayout>
              <c:xMode val="edge"/>
              <c:yMode val="edge"/>
              <c:x val="0.62980615401953355"/>
              <c:y val="0.95408937137812888"/>
            </c:manualLayout>
          </c:layout>
          <c:overlay val="0"/>
          <c:spPr>
            <a:noFill/>
            <a:ln>
              <a:noFill/>
            </a:ln>
            <a:effectLst/>
          </c:spPr>
          <c:txPr>
            <a:bodyPr rot="0" spcFirstLastPara="1" vertOverflow="ellipsis" vert="horz" wrap="square" anchor="ctr" anchorCtr="1"/>
            <a:lstStyle/>
            <a:p>
              <a:pPr>
                <a:defRPr sz="1400" b="1" i="0" u="none" strike="noStrike" kern="1200" baseline="0">
                  <a:solidFill>
                    <a:srgbClr val="59647A"/>
                  </a:solidFill>
                  <a:latin typeface="Arial" panose="020B0604020202020204" pitchFamily="34" charset="0"/>
                  <a:ea typeface="+mn-ea"/>
                  <a:cs typeface="Arial" panose="020B0604020202020204" pitchFamily="34" charset="0"/>
                </a:defRPr>
              </a:pPr>
              <a:endParaRPr lang="en-US"/>
            </a:p>
          </c:txPr>
        </c:title>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59647A"/>
                </a:solidFill>
                <a:latin typeface="Arial" panose="020B0604020202020204" pitchFamily="34" charset="0"/>
                <a:ea typeface="+mn-ea"/>
                <a:cs typeface="Arial" panose="020B0604020202020204" pitchFamily="34" charset="0"/>
              </a:defRPr>
            </a:pPr>
            <a:endParaRPr lang="en-US"/>
          </a:p>
        </c:txPr>
        <c:crossAx val="79065967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5FCEFAD-B1BA-477C-9098-53DC34F59AC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70CD99-C248-48BB-BD7A-1F23CFFB669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E1D0BE0-3314-4F26-8A2E-B62ECA192D71}" type="datetimeFigureOut">
              <a:rPr lang="en-US" smtClean="0"/>
              <a:t>11/23/2022</a:t>
            </a:fld>
            <a:endParaRPr lang="en-US"/>
          </a:p>
        </p:txBody>
      </p:sp>
      <p:sp>
        <p:nvSpPr>
          <p:cNvPr id="4" name="Footer Placeholder 3">
            <a:extLst>
              <a:ext uri="{FF2B5EF4-FFF2-40B4-BE49-F238E27FC236}">
                <a16:creationId xmlns:a16="http://schemas.microsoft.com/office/drawing/2014/main" id="{ACA32D49-E0C7-4DFD-BF27-03ECF2D6BF9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9F7B716-4720-4A03-B7BC-DA2F860C5D2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FB61BF-8731-4465-BBC6-401403C5DBD2}" type="slidenum">
              <a:rPr lang="en-US" smtClean="0"/>
              <a:t>‹#›</a:t>
            </a:fld>
            <a:endParaRPr lang="en-US"/>
          </a:p>
        </p:txBody>
      </p:sp>
    </p:spTree>
    <p:extLst>
      <p:ext uri="{BB962C8B-B14F-4D97-AF65-F5344CB8AC3E}">
        <p14:creationId xmlns:p14="http://schemas.microsoft.com/office/powerpoint/2010/main" val="4221699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ECFF01-DD00-964A-A477-18AB7631D718}" type="datetimeFigureOut">
              <a:rPr lang="en-US" smtClean="0"/>
              <a:t>11/23/2022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BAC388-2AC4-884D-8F14-1FECC53F7A8B}" type="slidenum">
              <a:rPr lang="en-US" smtClean="0"/>
              <a:t>‹#›</a:t>
            </a:fld>
            <a:endParaRPr lang="en-US"/>
          </a:p>
        </p:txBody>
      </p:sp>
    </p:spTree>
    <p:extLst>
      <p:ext uri="{BB962C8B-B14F-4D97-AF65-F5344CB8AC3E}">
        <p14:creationId xmlns:p14="http://schemas.microsoft.com/office/powerpoint/2010/main" val="3328006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BAC388-2AC4-884D-8F14-1FECC53F7A8B}" type="slidenum">
              <a:rPr lang="en-US" smtClean="0"/>
              <a:t>1</a:t>
            </a:fld>
            <a:endParaRPr lang="en-US"/>
          </a:p>
        </p:txBody>
      </p:sp>
    </p:spTree>
    <p:extLst>
      <p:ext uri="{BB962C8B-B14F-4D97-AF65-F5344CB8AC3E}">
        <p14:creationId xmlns:p14="http://schemas.microsoft.com/office/powerpoint/2010/main" val="190392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2921A-4630-402D-94E1-CDB5AA2095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216F78-9459-42DA-BA8C-7BAE4DD8BF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F2DA81-DD57-438B-A67C-E70ACB235141}"/>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344C485E-788B-441B-8ED8-680FA87502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A21264-D974-46DA-9D29-E09E57F676CA}"/>
              </a:ext>
            </a:extLst>
          </p:cNvPr>
          <p:cNvSpPr>
            <a:spLocks noGrp="1"/>
          </p:cNvSpPr>
          <p:nvPr>
            <p:ph type="sldNum" sz="quarter" idx="12"/>
          </p:nvPr>
        </p:nvSpPr>
        <p:spPr/>
        <p:txBody>
          <a:bodyPr/>
          <a:lstStyle/>
          <a:p>
            <a:fld id="{79EACC98-7364-4ED2-BC93-397136512322}" type="slidenum">
              <a:rPr lang="en-US" smtClean="0"/>
              <a:t>‹#›</a:t>
            </a:fld>
            <a:endParaRPr lang="en-US"/>
          </a:p>
        </p:txBody>
      </p:sp>
    </p:spTree>
    <p:extLst>
      <p:ext uri="{BB962C8B-B14F-4D97-AF65-F5344CB8AC3E}">
        <p14:creationId xmlns:p14="http://schemas.microsoft.com/office/powerpoint/2010/main" val="2272845154"/>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DA5D0-CA61-42CC-898F-6C3A09C69F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E1625B-2E4E-4A84-860C-47E7866CD2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4C7E8A-BFF1-4709-A7BF-860B1D154810}"/>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7FE6302-6875-49D8-8565-780320EDE1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6BAD26-28AF-4826-9EAF-0832B0CCA9C0}"/>
              </a:ext>
            </a:extLst>
          </p:cNvPr>
          <p:cNvSpPr>
            <a:spLocks noGrp="1"/>
          </p:cNvSpPr>
          <p:nvPr>
            <p:ph type="sldNum" sz="quarter" idx="12"/>
          </p:nvPr>
        </p:nvSpPr>
        <p:spPr/>
        <p:txBody>
          <a:bodyPr/>
          <a:lstStyle/>
          <a:p>
            <a:fld id="{79EACC98-7364-4ED2-BC93-397136512322}" type="slidenum">
              <a:rPr lang="en-US" smtClean="0"/>
              <a:t>‹#›</a:t>
            </a:fld>
            <a:endParaRPr lang="en-US"/>
          </a:p>
        </p:txBody>
      </p:sp>
    </p:spTree>
    <p:extLst>
      <p:ext uri="{BB962C8B-B14F-4D97-AF65-F5344CB8AC3E}">
        <p14:creationId xmlns:p14="http://schemas.microsoft.com/office/powerpoint/2010/main" val="3922381598"/>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F0B8D6-0C40-4830-8C82-32AA0709DD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9EA02F2-AC96-4ECB-92A2-E928765F8C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88FE5A-A083-4E65-98BD-A1062FA55D2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70CE900E-42E6-41A9-BECE-6E991825AC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61A600-3BB2-4F26-80B4-23349C641941}"/>
              </a:ext>
            </a:extLst>
          </p:cNvPr>
          <p:cNvSpPr>
            <a:spLocks noGrp="1"/>
          </p:cNvSpPr>
          <p:nvPr>
            <p:ph type="sldNum" sz="quarter" idx="12"/>
          </p:nvPr>
        </p:nvSpPr>
        <p:spPr/>
        <p:txBody>
          <a:bodyPr/>
          <a:lstStyle/>
          <a:p>
            <a:fld id="{79EACC98-7364-4ED2-BC93-397136512322}" type="slidenum">
              <a:rPr lang="en-US" smtClean="0"/>
              <a:t>‹#›</a:t>
            </a:fld>
            <a:endParaRPr lang="en-US"/>
          </a:p>
        </p:txBody>
      </p:sp>
    </p:spTree>
    <p:extLst>
      <p:ext uri="{BB962C8B-B14F-4D97-AF65-F5344CB8AC3E}">
        <p14:creationId xmlns:p14="http://schemas.microsoft.com/office/powerpoint/2010/main" val="2059183542"/>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9_Title + 1 column">
    <p:spTree>
      <p:nvGrpSpPr>
        <p:cNvPr id="1" name="Shape 21"/>
        <p:cNvGrpSpPr/>
        <p:nvPr/>
      </p:nvGrpSpPr>
      <p:grpSpPr>
        <a:xfrm>
          <a:off x="0" y="0"/>
          <a:ext cx="0" cy="0"/>
          <a:chOff x="0" y="0"/>
          <a:chExt cx="0" cy="0"/>
        </a:xfrm>
      </p:grpSpPr>
      <p:sp>
        <p:nvSpPr>
          <p:cNvPr id="10" name="Shape 18"/>
          <p:cNvSpPr/>
          <p:nvPr userDrawn="1"/>
        </p:nvSpPr>
        <p:spPr>
          <a:xfrm>
            <a:off x="-25272" y="-12999"/>
            <a:ext cx="12282561" cy="1201427"/>
          </a:xfrm>
          <a:prstGeom prst="rect">
            <a:avLst/>
          </a:prstGeom>
          <a:solidFill>
            <a:srgbClr val="59647A"/>
          </a:solidFill>
          <a:ln>
            <a:noFill/>
          </a:ln>
        </p:spPr>
        <p:txBody>
          <a:bodyPr lIns="91425" tIns="91425" rIns="91425" bIns="91425" anchor="ctr" anchorCtr="0">
            <a:noAutofit/>
          </a:bodyPr>
          <a:lstStyle/>
          <a:p>
            <a:pPr lvl="0">
              <a:spcBef>
                <a:spcPts val="0"/>
              </a:spcBef>
              <a:buNone/>
            </a:pPr>
            <a:endParaRPr sz="1800"/>
          </a:p>
        </p:txBody>
      </p:sp>
      <p:sp>
        <p:nvSpPr>
          <p:cNvPr id="22" name="Shape 22"/>
          <p:cNvSpPr txBox="1">
            <a:spLocks noGrp="1"/>
          </p:cNvSpPr>
          <p:nvPr>
            <p:ph type="title" hasCustomPrompt="1"/>
          </p:nvPr>
        </p:nvSpPr>
        <p:spPr>
          <a:xfrm>
            <a:off x="601944" y="84143"/>
            <a:ext cx="9420062" cy="1104284"/>
          </a:xfrm>
          <a:prstGeom prst="rect">
            <a:avLst/>
          </a:prstGeom>
        </p:spPr>
        <p:txBody>
          <a:bodyPr lIns="91425" tIns="91425" rIns="91425" bIns="91425" anchor="ctr" anchorCtr="0"/>
          <a:lstStyle>
            <a:lvl1pPr lvl="0">
              <a:lnSpc>
                <a:spcPct val="90000"/>
              </a:lnSpc>
              <a:spcBef>
                <a:spcPts val="0"/>
              </a:spcBef>
              <a:defRPr sz="2200" b="0" i="0">
                <a:solidFill>
                  <a:schemeClr val="bg1"/>
                </a:solidFill>
                <a:latin typeface="Arial"/>
                <a:ea typeface="Raleway"/>
                <a:cs typeface="Arial"/>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ADD HEADLINE</a:t>
            </a:r>
            <a:br>
              <a:rPr lang="en-US"/>
            </a:br>
            <a:r>
              <a:rPr lang="en-US"/>
              <a:t>Secondary line if needed</a:t>
            </a:r>
            <a:endParaRPr/>
          </a:p>
        </p:txBody>
      </p:sp>
      <p:sp>
        <p:nvSpPr>
          <p:cNvPr id="24" name="Shape 24"/>
          <p:cNvSpPr/>
          <p:nvPr/>
        </p:nvSpPr>
        <p:spPr>
          <a:xfrm>
            <a:off x="529544" y="266591"/>
            <a:ext cx="72400" cy="725891"/>
          </a:xfrm>
          <a:prstGeom prst="rect">
            <a:avLst/>
          </a:prstGeom>
          <a:solidFill>
            <a:schemeClr val="bg1"/>
          </a:solidFill>
          <a:ln>
            <a:noFill/>
          </a:ln>
        </p:spPr>
        <p:txBody>
          <a:bodyPr lIns="91425" tIns="91425" rIns="91425" bIns="91425" anchor="ctr" anchorCtr="0">
            <a:noAutofit/>
          </a:bodyPr>
          <a:lstStyle/>
          <a:p>
            <a:pPr lvl="0">
              <a:spcBef>
                <a:spcPts val="0"/>
              </a:spcBef>
              <a:buNone/>
            </a:pPr>
            <a:endParaRPr sz="1800"/>
          </a:p>
        </p:txBody>
      </p:sp>
      <p:sp>
        <p:nvSpPr>
          <p:cNvPr id="9" name="Text Placeholder 8"/>
          <p:cNvSpPr>
            <a:spLocks noGrp="1"/>
          </p:cNvSpPr>
          <p:nvPr>
            <p:ph type="body" sz="quarter" idx="12"/>
          </p:nvPr>
        </p:nvSpPr>
        <p:spPr>
          <a:xfrm>
            <a:off x="601134" y="1579034"/>
            <a:ext cx="11067201" cy="4525925"/>
          </a:xfrm>
          <a:prstGeom prst="rect">
            <a:avLst/>
          </a:prstGeom>
        </p:spPr>
        <p:txBody>
          <a:bodyPr vert="horz"/>
          <a:lstStyle>
            <a:lvl1pPr>
              <a:buFontTx/>
              <a:buNone/>
              <a:defRPr sz="1600" b="0" i="0">
                <a:solidFill>
                  <a:srgbClr val="59647A"/>
                </a:solidFill>
                <a:latin typeface="Arial"/>
                <a:cs typeface="Arial"/>
              </a:defRPr>
            </a:lvl1pPr>
            <a:lvl2pPr marL="0" indent="0">
              <a:buClr>
                <a:srgbClr val="59647A"/>
              </a:buClr>
              <a:buFont typeface="Wingdings" charset="2"/>
              <a:buNone/>
              <a:defRPr sz="1400">
                <a:solidFill>
                  <a:srgbClr val="666666"/>
                </a:solidFill>
                <a:latin typeface="Arial"/>
                <a:cs typeface="Arial"/>
              </a:defRPr>
            </a:lvl2pPr>
            <a:lvl3pPr marL="347480" indent="-164596">
              <a:buClr>
                <a:srgbClr val="59647A"/>
              </a:buClr>
              <a:buFont typeface="Wingdings" charset="2"/>
              <a:buChar char="§"/>
              <a:defRPr sz="1400">
                <a:solidFill>
                  <a:srgbClr val="666666"/>
                </a:solidFill>
                <a:latin typeface="Arial"/>
                <a:cs typeface="Arial"/>
              </a:defRPr>
            </a:lvl3pPr>
            <a:lvl4pPr marL="557798" indent="-192029">
              <a:buClr>
                <a:srgbClr val="59647A"/>
              </a:buClr>
              <a:buFont typeface="Lucida Grande"/>
              <a:buChar char="-"/>
              <a:defRPr sz="1400">
                <a:solidFill>
                  <a:srgbClr val="666666"/>
                </a:solidFill>
                <a:latin typeface="Arial"/>
                <a:cs typeface="Arial"/>
              </a:defRPr>
            </a:lvl4pPr>
          </a:lstStyle>
          <a:p>
            <a:pPr lvl="0"/>
            <a:r>
              <a:rPr lang="en-US"/>
              <a:t>Click to edit Master text</a:t>
            </a:r>
          </a:p>
          <a:p>
            <a:pPr lvl="1"/>
            <a:r>
              <a:rPr lang="en-US"/>
              <a:t>Second level</a:t>
            </a:r>
          </a:p>
          <a:p>
            <a:pPr lvl="2"/>
            <a:r>
              <a:rPr lang="en-US"/>
              <a:t>Third level</a:t>
            </a:r>
          </a:p>
          <a:p>
            <a:pPr lvl="3"/>
            <a:r>
              <a:rPr lang="en-US"/>
              <a:t>Fourth level</a:t>
            </a:r>
          </a:p>
        </p:txBody>
      </p:sp>
      <p:sp>
        <p:nvSpPr>
          <p:cNvPr id="14" name="Date Placeholder 2"/>
          <p:cNvSpPr>
            <a:spLocks noGrp="1"/>
          </p:cNvSpPr>
          <p:nvPr>
            <p:ph type="dt" sz="half" idx="2"/>
          </p:nvPr>
        </p:nvSpPr>
        <p:spPr>
          <a:xfrm>
            <a:off x="843170" y="6492582"/>
            <a:ext cx="772378" cy="366183"/>
          </a:xfrm>
          <a:prstGeom prst="rect">
            <a:avLst/>
          </a:prstGeom>
        </p:spPr>
        <p:txBody>
          <a:bodyPr vert="horz" lIns="91440" tIns="45720" rIns="91440" bIns="45720" rtlCol="0" anchor="ctr"/>
          <a:lstStyle>
            <a:lvl1pPr algn="l">
              <a:defRPr sz="800">
                <a:solidFill>
                  <a:schemeClr val="tx1">
                    <a:tint val="75000"/>
                  </a:schemeClr>
                </a:solidFill>
              </a:defRPr>
            </a:lvl1pPr>
          </a:lstStyle>
          <a:p>
            <a:endParaRPr lang="en-US"/>
          </a:p>
        </p:txBody>
      </p:sp>
      <p:sp>
        <p:nvSpPr>
          <p:cNvPr id="15" name="Footer Placeholder 3"/>
          <p:cNvSpPr>
            <a:spLocks noGrp="1"/>
          </p:cNvSpPr>
          <p:nvPr>
            <p:ph type="ftr" sz="quarter" idx="3"/>
          </p:nvPr>
        </p:nvSpPr>
        <p:spPr>
          <a:xfrm>
            <a:off x="1644747" y="6492582"/>
            <a:ext cx="3737150" cy="366183"/>
          </a:xfrm>
          <a:prstGeom prst="rect">
            <a:avLst/>
          </a:prstGeom>
        </p:spPr>
        <p:txBody>
          <a:bodyPr vert="horz" lIns="91440" tIns="45720" rIns="91440" bIns="45720" rtlCol="0" anchor="ctr"/>
          <a:lstStyle>
            <a:lvl1pPr algn="l">
              <a:defRPr sz="800">
                <a:solidFill>
                  <a:schemeClr val="tx1">
                    <a:tint val="75000"/>
                  </a:schemeClr>
                </a:solidFill>
              </a:defRPr>
            </a:lvl1pPr>
          </a:lstStyle>
          <a:p>
            <a:endParaRPr lang="en-US"/>
          </a:p>
        </p:txBody>
      </p:sp>
      <p:sp>
        <p:nvSpPr>
          <p:cNvPr id="16" name="Slide Number Placeholder 4"/>
          <p:cNvSpPr>
            <a:spLocks noGrp="1"/>
          </p:cNvSpPr>
          <p:nvPr>
            <p:ph type="sldNum" sz="quarter" idx="4"/>
          </p:nvPr>
        </p:nvSpPr>
        <p:spPr>
          <a:xfrm>
            <a:off x="262773" y="6491819"/>
            <a:ext cx="507168" cy="366183"/>
          </a:xfrm>
          <a:prstGeom prst="rect">
            <a:avLst/>
          </a:prstGeom>
        </p:spPr>
        <p:txBody>
          <a:bodyPr vert="horz" lIns="91440" tIns="45720" rIns="91440" bIns="45720" rtlCol="0" anchor="ctr"/>
          <a:lstStyle>
            <a:lvl1pPr algn="r">
              <a:defRPr sz="800">
                <a:solidFill>
                  <a:schemeClr val="tx1">
                    <a:tint val="75000"/>
                  </a:schemeClr>
                </a:solidFill>
              </a:defRPr>
            </a:lvl1pPr>
          </a:lstStyle>
          <a:p>
            <a:fld id="{F7A4FE75-E25D-7A41-8670-1437E3354277}" type="slidenum">
              <a:rPr lang="en-US" smtClean="0"/>
              <a:pPr/>
              <a:t>‹#›</a:t>
            </a:fld>
            <a:endParaRPr lang="en-US"/>
          </a:p>
        </p:txBody>
      </p:sp>
      <p:pic>
        <p:nvPicPr>
          <p:cNvPr id="17" name="Picture 16" descr="deniso-logo-white-0117.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5755" y="332887"/>
            <a:ext cx="1853784" cy="448071"/>
          </a:xfrm>
          <a:prstGeom prst="rect">
            <a:avLst/>
          </a:prstGeom>
        </p:spPr>
      </p:pic>
    </p:spTree>
    <p:extLst>
      <p:ext uri="{BB962C8B-B14F-4D97-AF65-F5344CB8AC3E}">
        <p14:creationId xmlns:p14="http://schemas.microsoft.com/office/powerpoint/2010/main" val="3063153071"/>
      </p:ext>
    </p:extLst>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Title">
    <p:spTree>
      <p:nvGrpSpPr>
        <p:cNvPr id="1" name="Shape 8"/>
        <p:cNvGrpSpPr/>
        <p:nvPr/>
      </p:nvGrpSpPr>
      <p:grpSpPr>
        <a:xfrm>
          <a:off x="0" y="0"/>
          <a:ext cx="0" cy="0"/>
          <a:chOff x="0" y="0"/>
          <a:chExt cx="0" cy="0"/>
        </a:xfrm>
      </p:grpSpPr>
      <p:sp>
        <p:nvSpPr>
          <p:cNvPr id="12" name="Regular Pentagon 2"/>
          <p:cNvSpPr/>
          <p:nvPr userDrawn="1"/>
        </p:nvSpPr>
        <p:spPr>
          <a:xfrm rot="10800000">
            <a:off x="-169334" y="-50800"/>
            <a:ext cx="12452057" cy="4299019"/>
          </a:xfrm>
          <a:custGeom>
            <a:avLst/>
            <a:gdLst>
              <a:gd name="connsiteX0" fmla="*/ 9 w 8447896"/>
              <a:gd name="connsiteY0" fmla="*/ 1657286 h 4338842"/>
              <a:gd name="connsiteX1" fmla="*/ 4223948 w 8447896"/>
              <a:gd name="connsiteY1" fmla="*/ 0 h 4338842"/>
              <a:gd name="connsiteX2" fmla="*/ 8447887 w 8447896"/>
              <a:gd name="connsiteY2" fmla="*/ 1657286 h 4338842"/>
              <a:gd name="connsiteX3" fmla="*/ 6834486 w 8447896"/>
              <a:gd name="connsiteY3" fmla="*/ 4338831 h 4338842"/>
              <a:gd name="connsiteX4" fmla="*/ 1613410 w 8447896"/>
              <a:gd name="connsiteY4" fmla="*/ 4338831 h 4338842"/>
              <a:gd name="connsiteX5" fmla="*/ 9 w 8447896"/>
              <a:gd name="connsiteY5" fmla="*/ 1657286 h 4338842"/>
              <a:gd name="connsiteX0" fmla="*/ 3610 w 8451488"/>
              <a:gd name="connsiteY0" fmla="*/ 1657286 h 4338831"/>
              <a:gd name="connsiteX1" fmla="*/ 4227549 w 8451488"/>
              <a:gd name="connsiteY1" fmla="*/ 0 h 4338831"/>
              <a:gd name="connsiteX2" fmla="*/ 8451488 w 8451488"/>
              <a:gd name="connsiteY2" fmla="*/ 1657286 h 4338831"/>
              <a:gd name="connsiteX3" fmla="*/ 6838087 w 8451488"/>
              <a:gd name="connsiteY3" fmla="*/ 4338831 h 4338831"/>
              <a:gd name="connsiteX4" fmla="*/ 0 w 8451488"/>
              <a:gd name="connsiteY4" fmla="*/ 4338831 h 4338831"/>
              <a:gd name="connsiteX5" fmla="*/ 3610 w 8451488"/>
              <a:gd name="connsiteY5" fmla="*/ 1657286 h 4338831"/>
              <a:gd name="connsiteX0" fmla="*/ 3610 w 8470874"/>
              <a:gd name="connsiteY0" fmla="*/ 1657286 h 4386164"/>
              <a:gd name="connsiteX1" fmla="*/ 4227549 w 8470874"/>
              <a:gd name="connsiteY1" fmla="*/ 0 h 4386164"/>
              <a:gd name="connsiteX2" fmla="*/ 8451488 w 8470874"/>
              <a:gd name="connsiteY2" fmla="*/ 1657286 h 4386164"/>
              <a:gd name="connsiteX3" fmla="*/ 8470874 w 8470874"/>
              <a:gd name="connsiteY3" fmla="*/ 4386164 h 4386164"/>
              <a:gd name="connsiteX4" fmla="*/ 0 w 8470874"/>
              <a:gd name="connsiteY4" fmla="*/ 4338831 h 4386164"/>
              <a:gd name="connsiteX5" fmla="*/ 3610 w 8470874"/>
              <a:gd name="connsiteY5" fmla="*/ 1657286 h 4386164"/>
              <a:gd name="connsiteX0" fmla="*/ 3610 w 8470874"/>
              <a:gd name="connsiteY0" fmla="*/ 1657286 h 4389631"/>
              <a:gd name="connsiteX1" fmla="*/ 4227549 w 8470874"/>
              <a:gd name="connsiteY1" fmla="*/ 0 h 4389631"/>
              <a:gd name="connsiteX2" fmla="*/ 8451488 w 8470874"/>
              <a:gd name="connsiteY2" fmla="*/ 1657286 h 4389631"/>
              <a:gd name="connsiteX3" fmla="*/ 8470874 w 8470874"/>
              <a:gd name="connsiteY3" fmla="*/ 4386164 h 4389631"/>
              <a:gd name="connsiteX4" fmla="*/ 0 w 8470874"/>
              <a:gd name="connsiteY4" fmla="*/ 4389631 h 4389631"/>
              <a:gd name="connsiteX5" fmla="*/ 3610 w 8470874"/>
              <a:gd name="connsiteY5" fmla="*/ 1657286 h 4389631"/>
              <a:gd name="connsiteX0" fmla="*/ 3610 w 8470874"/>
              <a:gd name="connsiteY0" fmla="*/ 1657286 h 4389631"/>
              <a:gd name="connsiteX1" fmla="*/ 4227549 w 8470874"/>
              <a:gd name="connsiteY1" fmla="*/ 0 h 4389631"/>
              <a:gd name="connsiteX2" fmla="*/ 8451488 w 8470874"/>
              <a:gd name="connsiteY2" fmla="*/ 1022286 h 4389631"/>
              <a:gd name="connsiteX3" fmla="*/ 8470874 w 8470874"/>
              <a:gd name="connsiteY3" fmla="*/ 4386164 h 4389631"/>
              <a:gd name="connsiteX4" fmla="*/ 0 w 8470874"/>
              <a:gd name="connsiteY4" fmla="*/ 4389631 h 4389631"/>
              <a:gd name="connsiteX5" fmla="*/ 3610 w 8470874"/>
              <a:gd name="connsiteY5" fmla="*/ 1657286 h 4389631"/>
              <a:gd name="connsiteX0" fmla="*/ 3610 w 8470874"/>
              <a:gd name="connsiteY0" fmla="*/ 1022286 h 4389631"/>
              <a:gd name="connsiteX1" fmla="*/ 4227549 w 8470874"/>
              <a:gd name="connsiteY1" fmla="*/ 0 h 4389631"/>
              <a:gd name="connsiteX2" fmla="*/ 8451488 w 8470874"/>
              <a:gd name="connsiteY2" fmla="*/ 1022286 h 4389631"/>
              <a:gd name="connsiteX3" fmla="*/ 8470874 w 8470874"/>
              <a:gd name="connsiteY3" fmla="*/ 4386164 h 4389631"/>
              <a:gd name="connsiteX4" fmla="*/ 0 w 8470874"/>
              <a:gd name="connsiteY4" fmla="*/ 4389631 h 4389631"/>
              <a:gd name="connsiteX5" fmla="*/ 3610 w 8470874"/>
              <a:gd name="connsiteY5" fmla="*/ 1022286 h 4389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70874" h="4389631">
                <a:moveTo>
                  <a:pt x="3610" y="1022286"/>
                </a:moveTo>
                <a:lnTo>
                  <a:pt x="4227549" y="0"/>
                </a:lnTo>
                <a:lnTo>
                  <a:pt x="8451488" y="1022286"/>
                </a:lnTo>
                <a:lnTo>
                  <a:pt x="8470874" y="4386164"/>
                </a:lnTo>
                <a:lnTo>
                  <a:pt x="0" y="4389631"/>
                </a:lnTo>
                <a:cubicBezTo>
                  <a:pt x="1203" y="3495783"/>
                  <a:pt x="2407" y="1916134"/>
                  <a:pt x="3610" y="1022286"/>
                </a:cubicBezTo>
                <a:close/>
              </a:path>
            </a:pathLst>
          </a:custGeom>
          <a:blipFill rotWithShape="0">
            <a:blip r:embed="rId2"/>
            <a:srcRect/>
            <a:stretch>
              <a:fillRect t="-10071" b="-64003"/>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3" name="Regular Pentagon 2"/>
          <p:cNvSpPr/>
          <p:nvPr userDrawn="1"/>
        </p:nvSpPr>
        <p:spPr>
          <a:xfrm rot="10800000">
            <a:off x="-169335" y="-50803"/>
            <a:ext cx="12452057" cy="4293352"/>
          </a:xfrm>
          <a:custGeom>
            <a:avLst/>
            <a:gdLst>
              <a:gd name="connsiteX0" fmla="*/ 9 w 8447896"/>
              <a:gd name="connsiteY0" fmla="*/ 1657286 h 4338842"/>
              <a:gd name="connsiteX1" fmla="*/ 4223948 w 8447896"/>
              <a:gd name="connsiteY1" fmla="*/ 0 h 4338842"/>
              <a:gd name="connsiteX2" fmla="*/ 8447887 w 8447896"/>
              <a:gd name="connsiteY2" fmla="*/ 1657286 h 4338842"/>
              <a:gd name="connsiteX3" fmla="*/ 6834486 w 8447896"/>
              <a:gd name="connsiteY3" fmla="*/ 4338831 h 4338842"/>
              <a:gd name="connsiteX4" fmla="*/ 1613410 w 8447896"/>
              <a:gd name="connsiteY4" fmla="*/ 4338831 h 4338842"/>
              <a:gd name="connsiteX5" fmla="*/ 9 w 8447896"/>
              <a:gd name="connsiteY5" fmla="*/ 1657286 h 4338842"/>
              <a:gd name="connsiteX0" fmla="*/ 3610 w 8451488"/>
              <a:gd name="connsiteY0" fmla="*/ 1657286 h 4338831"/>
              <a:gd name="connsiteX1" fmla="*/ 4227549 w 8451488"/>
              <a:gd name="connsiteY1" fmla="*/ 0 h 4338831"/>
              <a:gd name="connsiteX2" fmla="*/ 8451488 w 8451488"/>
              <a:gd name="connsiteY2" fmla="*/ 1657286 h 4338831"/>
              <a:gd name="connsiteX3" fmla="*/ 6838087 w 8451488"/>
              <a:gd name="connsiteY3" fmla="*/ 4338831 h 4338831"/>
              <a:gd name="connsiteX4" fmla="*/ 0 w 8451488"/>
              <a:gd name="connsiteY4" fmla="*/ 4338831 h 4338831"/>
              <a:gd name="connsiteX5" fmla="*/ 3610 w 8451488"/>
              <a:gd name="connsiteY5" fmla="*/ 1657286 h 4338831"/>
              <a:gd name="connsiteX0" fmla="*/ 3610 w 8470874"/>
              <a:gd name="connsiteY0" fmla="*/ 1657286 h 4386164"/>
              <a:gd name="connsiteX1" fmla="*/ 4227549 w 8470874"/>
              <a:gd name="connsiteY1" fmla="*/ 0 h 4386164"/>
              <a:gd name="connsiteX2" fmla="*/ 8451488 w 8470874"/>
              <a:gd name="connsiteY2" fmla="*/ 1657286 h 4386164"/>
              <a:gd name="connsiteX3" fmla="*/ 8470874 w 8470874"/>
              <a:gd name="connsiteY3" fmla="*/ 4386164 h 4386164"/>
              <a:gd name="connsiteX4" fmla="*/ 0 w 8470874"/>
              <a:gd name="connsiteY4" fmla="*/ 4338831 h 4386164"/>
              <a:gd name="connsiteX5" fmla="*/ 3610 w 8470874"/>
              <a:gd name="connsiteY5" fmla="*/ 1657286 h 4386164"/>
              <a:gd name="connsiteX0" fmla="*/ 3610 w 8470874"/>
              <a:gd name="connsiteY0" fmla="*/ 1657286 h 4389631"/>
              <a:gd name="connsiteX1" fmla="*/ 4227549 w 8470874"/>
              <a:gd name="connsiteY1" fmla="*/ 0 h 4389631"/>
              <a:gd name="connsiteX2" fmla="*/ 8451488 w 8470874"/>
              <a:gd name="connsiteY2" fmla="*/ 1657286 h 4389631"/>
              <a:gd name="connsiteX3" fmla="*/ 8470874 w 8470874"/>
              <a:gd name="connsiteY3" fmla="*/ 4386164 h 4389631"/>
              <a:gd name="connsiteX4" fmla="*/ 0 w 8470874"/>
              <a:gd name="connsiteY4" fmla="*/ 4389631 h 4389631"/>
              <a:gd name="connsiteX5" fmla="*/ 3610 w 8470874"/>
              <a:gd name="connsiteY5" fmla="*/ 1657286 h 4389631"/>
              <a:gd name="connsiteX0" fmla="*/ 3610 w 8470874"/>
              <a:gd name="connsiteY0" fmla="*/ 1657286 h 4389631"/>
              <a:gd name="connsiteX1" fmla="*/ 4227549 w 8470874"/>
              <a:gd name="connsiteY1" fmla="*/ 0 h 4389631"/>
              <a:gd name="connsiteX2" fmla="*/ 8451488 w 8470874"/>
              <a:gd name="connsiteY2" fmla="*/ 1022286 h 4389631"/>
              <a:gd name="connsiteX3" fmla="*/ 8470874 w 8470874"/>
              <a:gd name="connsiteY3" fmla="*/ 4386164 h 4389631"/>
              <a:gd name="connsiteX4" fmla="*/ 0 w 8470874"/>
              <a:gd name="connsiteY4" fmla="*/ 4389631 h 4389631"/>
              <a:gd name="connsiteX5" fmla="*/ 3610 w 8470874"/>
              <a:gd name="connsiteY5" fmla="*/ 1657286 h 4389631"/>
              <a:gd name="connsiteX0" fmla="*/ 3610 w 8470874"/>
              <a:gd name="connsiteY0" fmla="*/ 1022286 h 4389631"/>
              <a:gd name="connsiteX1" fmla="*/ 4227549 w 8470874"/>
              <a:gd name="connsiteY1" fmla="*/ 0 h 4389631"/>
              <a:gd name="connsiteX2" fmla="*/ 8451488 w 8470874"/>
              <a:gd name="connsiteY2" fmla="*/ 1022286 h 4389631"/>
              <a:gd name="connsiteX3" fmla="*/ 8470874 w 8470874"/>
              <a:gd name="connsiteY3" fmla="*/ 4386164 h 4389631"/>
              <a:gd name="connsiteX4" fmla="*/ 0 w 8470874"/>
              <a:gd name="connsiteY4" fmla="*/ 4389631 h 4389631"/>
              <a:gd name="connsiteX5" fmla="*/ 3610 w 8470874"/>
              <a:gd name="connsiteY5" fmla="*/ 1022286 h 4389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70874" h="4389631">
                <a:moveTo>
                  <a:pt x="3610" y="1022286"/>
                </a:moveTo>
                <a:lnTo>
                  <a:pt x="4227549" y="0"/>
                </a:lnTo>
                <a:lnTo>
                  <a:pt x="8451488" y="1022286"/>
                </a:lnTo>
                <a:lnTo>
                  <a:pt x="8470874" y="4386164"/>
                </a:lnTo>
                <a:lnTo>
                  <a:pt x="0" y="4389631"/>
                </a:lnTo>
                <a:cubicBezTo>
                  <a:pt x="1203" y="3495783"/>
                  <a:pt x="2407" y="1916134"/>
                  <a:pt x="3610" y="1022286"/>
                </a:cubicBezTo>
                <a:close/>
              </a:path>
            </a:pathLst>
          </a:custGeom>
          <a:solidFill>
            <a:schemeClr val="accent1">
              <a:lumMod val="50000"/>
              <a:alpha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59647A"/>
              </a:solidFill>
            </a:endParaRPr>
          </a:p>
        </p:txBody>
      </p:sp>
      <p:sp>
        <p:nvSpPr>
          <p:cNvPr id="10" name="Shape 10"/>
          <p:cNvSpPr/>
          <p:nvPr/>
        </p:nvSpPr>
        <p:spPr>
          <a:xfrm>
            <a:off x="772000" y="4476395"/>
            <a:ext cx="72400" cy="1589200"/>
          </a:xfrm>
          <a:prstGeom prst="rect">
            <a:avLst/>
          </a:prstGeom>
          <a:solidFill>
            <a:srgbClr val="59647A"/>
          </a:solidFill>
          <a:ln>
            <a:noFill/>
          </a:ln>
        </p:spPr>
        <p:txBody>
          <a:bodyPr lIns="121900" tIns="121900" rIns="121900" bIns="121900" anchor="ctr" anchorCtr="0">
            <a:noAutofit/>
          </a:bodyPr>
          <a:lstStyle/>
          <a:p>
            <a:pPr lvl="0" rtl="0">
              <a:spcBef>
                <a:spcPts val="0"/>
              </a:spcBef>
              <a:buNone/>
            </a:pPr>
            <a:endParaRPr sz="2400">
              <a:solidFill>
                <a:srgbClr val="FFFFFF"/>
              </a:solidFill>
            </a:endParaRPr>
          </a:p>
        </p:txBody>
      </p:sp>
      <p:pic>
        <p:nvPicPr>
          <p:cNvPr id="7" name="Picture 6" descr="deniso-logo-white-0117.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000" y="900801"/>
            <a:ext cx="3236643" cy="1043088"/>
          </a:xfrm>
          <a:prstGeom prst="rect">
            <a:avLst/>
          </a:prstGeom>
        </p:spPr>
      </p:pic>
      <p:sp>
        <p:nvSpPr>
          <p:cNvPr id="8" name="Shape 11"/>
          <p:cNvSpPr txBox="1">
            <a:spLocks noGrp="1"/>
          </p:cNvSpPr>
          <p:nvPr>
            <p:ph type="ctrTitle" hasCustomPrompt="1"/>
          </p:nvPr>
        </p:nvSpPr>
        <p:spPr>
          <a:xfrm>
            <a:off x="914399" y="4434319"/>
            <a:ext cx="10175999" cy="1185508"/>
          </a:xfrm>
          <a:prstGeom prst="rect">
            <a:avLst/>
          </a:prstGeom>
        </p:spPr>
        <p:txBody>
          <a:bodyPr lIns="91425" tIns="91425" rIns="91425" bIns="91425" anchor="ctr" anchorCtr="0"/>
          <a:lstStyle>
            <a:lvl1pPr lvl="0">
              <a:lnSpc>
                <a:spcPct val="90000"/>
              </a:lnSpc>
              <a:spcBef>
                <a:spcPts val="0"/>
              </a:spcBef>
              <a:buClr>
                <a:srgbClr val="FFFFFF"/>
              </a:buClr>
              <a:buSzPct val="100000"/>
              <a:defRPr sz="4267" b="0" i="0">
                <a:solidFill>
                  <a:srgbClr val="59647A"/>
                </a:solidFill>
                <a:latin typeface="Arial"/>
                <a:ea typeface="Raleway"/>
                <a:cs typeface="Arial"/>
              </a:defRPr>
            </a:lvl1pPr>
            <a:lvl2pPr lvl="1">
              <a:spcBef>
                <a:spcPts val="0"/>
              </a:spcBef>
              <a:buClr>
                <a:srgbClr val="FFFFFF"/>
              </a:buClr>
              <a:buSzPct val="100000"/>
              <a:defRPr sz="6400">
                <a:solidFill>
                  <a:srgbClr val="FFFFFF"/>
                </a:solidFill>
              </a:defRPr>
            </a:lvl2pPr>
            <a:lvl3pPr lvl="2">
              <a:spcBef>
                <a:spcPts val="0"/>
              </a:spcBef>
              <a:buClr>
                <a:srgbClr val="FFFFFF"/>
              </a:buClr>
              <a:buSzPct val="100000"/>
              <a:defRPr sz="6400">
                <a:solidFill>
                  <a:srgbClr val="FFFFFF"/>
                </a:solidFill>
              </a:defRPr>
            </a:lvl3pPr>
            <a:lvl4pPr lvl="3">
              <a:spcBef>
                <a:spcPts val="0"/>
              </a:spcBef>
              <a:buClr>
                <a:srgbClr val="FFFFFF"/>
              </a:buClr>
              <a:buSzPct val="100000"/>
              <a:defRPr sz="6400">
                <a:solidFill>
                  <a:srgbClr val="FFFFFF"/>
                </a:solidFill>
              </a:defRPr>
            </a:lvl4pPr>
            <a:lvl5pPr lvl="4">
              <a:spcBef>
                <a:spcPts val="0"/>
              </a:spcBef>
              <a:buClr>
                <a:srgbClr val="FFFFFF"/>
              </a:buClr>
              <a:buSzPct val="100000"/>
              <a:defRPr sz="6400">
                <a:solidFill>
                  <a:srgbClr val="FFFFFF"/>
                </a:solidFill>
              </a:defRPr>
            </a:lvl5pPr>
            <a:lvl6pPr lvl="5">
              <a:spcBef>
                <a:spcPts val="0"/>
              </a:spcBef>
              <a:buClr>
                <a:srgbClr val="FFFFFF"/>
              </a:buClr>
              <a:buSzPct val="100000"/>
              <a:defRPr sz="6400">
                <a:solidFill>
                  <a:srgbClr val="FFFFFF"/>
                </a:solidFill>
              </a:defRPr>
            </a:lvl6pPr>
            <a:lvl7pPr lvl="6">
              <a:spcBef>
                <a:spcPts val="0"/>
              </a:spcBef>
              <a:buClr>
                <a:srgbClr val="FFFFFF"/>
              </a:buClr>
              <a:buSzPct val="100000"/>
              <a:defRPr sz="6400">
                <a:solidFill>
                  <a:srgbClr val="FFFFFF"/>
                </a:solidFill>
              </a:defRPr>
            </a:lvl7pPr>
            <a:lvl8pPr lvl="7">
              <a:spcBef>
                <a:spcPts val="0"/>
              </a:spcBef>
              <a:buClr>
                <a:srgbClr val="FFFFFF"/>
              </a:buClr>
              <a:buSzPct val="100000"/>
              <a:defRPr sz="6400">
                <a:solidFill>
                  <a:srgbClr val="FFFFFF"/>
                </a:solidFill>
              </a:defRPr>
            </a:lvl8pPr>
            <a:lvl9pPr lvl="8">
              <a:spcBef>
                <a:spcPts val="0"/>
              </a:spcBef>
              <a:buClr>
                <a:srgbClr val="FFFFFF"/>
              </a:buClr>
              <a:buSzPct val="100000"/>
              <a:defRPr sz="6400">
                <a:solidFill>
                  <a:srgbClr val="FFFFFF"/>
                </a:solidFill>
              </a:defRPr>
            </a:lvl9pPr>
          </a:lstStyle>
          <a:p>
            <a:r>
              <a:rPr lang="en-US" dirty="0"/>
              <a:t>Presentation Title Arial Bold 32pt</a:t>
            </a:r>
            <a:endParaRPr dirty="0"/>
          </a:p>
        </p:txBody>
      </p:sp>
      <p:sp>
        <p:nvSpPr>
          <p:cNvPr id="9" name="Shape 16"/>
          <p:cNvSpPr txBox="1">
            <a:spLocks noGrp="1"/>
          </p:cNvSpPr>
          <p:nvPr>
            <p:ph type="subTitle" idx="1" hasCustomPrompt="1"/>
          </p:nvPr>
        </p:nvSpPr>
        <p:spPr>
          <a:xfrm>
            <a:off x="914401" y="5619828"/>
            <a:ext cx="10175999" cy="635104"/>
          </a:xfrm>
          <a:prstGeom prst="rect">
            <a:avLst/>
          </a:prstGeom>
        </p:spPr>
        <p:txBody>
          <a:bodyPr lIns="91425" tIns="91425" rIns="91425" bIns="91425" anchor="t" anchorCtr="0"/>
          <a:lstStyle>
            <a:lvl1pPr marL="0" marR="0" lvl="0" indent="0" algn="l" defTabSz="1219170" rtl="0" eaLnBrk="1" fontAlgn="auto" latinLnBrk="0" hangingPunct="1">
              <a:lnSpc>
                <a:spcPct val="100000"/>
              </a:lnSpc>
              <a:spcBef>
                <a:spcPts val="0"/>
              </a:spcBef>
              <a:spcAft>
                <a:spcPts val="0"/>
              </a:spcAft>
              <a:buClr>
                <a:srgbClr val="000000"/>
              </a:buClr>
              <a:buSzPct val="100000"/>
              <a:buFont typeface="Titillium Web"/>
              <a:buNone/>
              <a:tabLst/>
              <a:defRPr sz="2133" baseline="0">
                <a:solidFill>
                  <a:srgbClr val="59647A"/>
                </a:solidFill>
                <a:latin typeface="Arial"/>
                <a:ea typeface="Raleway"/>
                <a:cs typeface="Arial"/>
              </a:defRPr>
            </a:lvl1pPr>
            <a:lvl2pPr lvl="1" rtl="0">
              <a:spcBef>
                <a:spcPts val="0"/>
              </a:spcBef>
              <a:buClr>
                <a:srgbClr val="000000"/>
              </a:buClr>
              <a:buSzPct val="100000"/>
              <a:buNone/>
              <a:defRPr sz="4000">
                <a:solidFill>
                  <a:srgbClr val="000000"/>
                </a:solidFill>
              </a:defRPr>
            </a:lvl2pPr>
            <a:lvl3pPr lvl="2" rtl="0">
              <a:spcBef>
                <a:spcPts val="0"/>
              </a:spcBef>
              <a:buClr>
                <a:srgbClr val="000000"/>
              </a:buClr>
              <a:buSzPct val="100000"/>
              <a:buNone/>
              <a:defRPr sz="4000">
                <a:solidFill>
                  <a:srgbClr val="000000"/>
                </a:solidFill>
              </a:defRPr>
            </a:lvl3pPr>
            <a:lvl4pPr lvl="3" rtl="0">
              <a:spcBef>
                <a:spcPts val="0"/>
              </a:spcBef>
              <a:buClr>
                <a:srgbClr val="000000"/>
              </a:buClr>
              <a:buSzPct val="100000"/>
              <a:buNone/>
              <a:defRPr sz="4000">
                <a:solidFill>
                  <a:srgbClr val="000000"/>
                </a:solidFill>
              </a:defRPr>
            </a:lvl4pPr>
            <a:lvl5pPr lvl="4" rtl="0">
              <a:spcBef>
                <a:spcPts val="0"/>
              </a:spcBef>
              <a:buClr>
                <a:srgbClr val="000000"/>
              </a:buClr>
              <a:buSzPct val="100000"/>
              <a:buNone/>
              <a:defRPr sz="4000">
                <a:solidFill>
                  <a:srgbClr val="000000"/>
                </a:solidFill>
              </a:defRPr>
            </a:lvl5pPr>
            <a:lvl6pPr lvl="5" rtl="0">
              <a:spcBef>
                <a:spcPts val="0"/>
              </a:spcBef>
              <a:buClr>
                <a:srgbClr val="000000"/>
              </a:buClr>
              <a:buSzPct val="100000"/>
              <a:buNone/>
              <a:defRPr sz="4000">
                <a:solidFill>
                  <a:srgbClr val="000000"/>
                </a:solidFill>
              </a:defRPr>
            </a:lvl6pPr>
            <a:lvl7pPr lvl="6" rtl="0">
              <a:spcBef>
                <a:spcPts val="0"/>
              </a:spcBef>
              <a:buClr>
                <a:srgbClr val="000000"/>
              </a:buClr>
              <a:buSzPct val="100000"/>
              <a:buNone/>
              <a:defRPr sz="4000">
                <a:solidFill>
                  <a:srgbClr val="000000"/>
                </a:solidFill>
              </a:defRPr>
            </a:lvl7pPr>
            <a:lvl8pPr lvl="7" rtl="0">
              <a:spcBef>
                <a:spcPts val="0"/>
              </a:spcBef>
              <a:buClr>
                <a:srgbClr val="000000"/>
              </a:buClr>
              <a:buSzPct val="100000"/>
              <a:buNone/>
              <a:defRPr sz="4000">
                <a:solidFill>
                  <a:srgbClr val="000000"/>
                </a:solidFill>
              </a:defRPr>
            </a:lvl8pPr>
            <a:lvl9pPr lvl="8" rtl="0">
              <a:spcBef>
                <a:spcPts val="0"/>
              </a:spcBef>
              <a:buClr>
                <a:srgbClr val="000000"/>
              </a:buClr>
              <a:buSzPct val="100000"/>
              <a:buNone/>
              <a:defRPr sz="4000">
                <a:solidFill>
                  <a:srgbClr val="000000"/>
                </a:solidFill>
              </a:defRPr>
            </a:lvl9pPr>
          </a:lstStyle>
          <a:p>
            <a:r>
              <a:rPr lang="en-US" dirty="0"/>
              <a:t>Presented by / 01.01.2017</a:t>
            </a:r>
          </a:p>
        </p:txBody>
      </p:sp>
    </p:spTree>
    <p:extLst>
      <p:ext uri="{BB962C8B-B14F-4D97-AF65-F5344CB8AC3E}">
        <p14:creationId xmlns:p14="http://schemas.microsoft.com/office/powerpoint/2010/main" val="3118648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Subtitle">
    <p:spTree>
      <p:nvGrpSpPr>
        <p:cNvPr id="1" name="Shape 12"/>
        <p:cNvGrpSpPr/>
        <p:nvPr/>
      </p:nvGrpSpPr>
      <p:grpSpPr>
        <a:xfrm>
          <a:off x="0" y="0"/>
          <a:ext cx="0" cy="0"/>
          <a:chOff x="0" y="0"/>
          <a:chExt cx="0" cy="0"/>
        </a:xfrm>
      </p:grpSpPr>
      <p:sp>
        <p:nvSpPr>
          <p:cNvPr id="27" name="Shape 18"/>
          <p:cNvSpPr/>
          <p:nvPr userDrawn="1"/>
        </p:nvSpPr>
        <p:spPr>
          <a:xfrm>
            <a:off x="0" y="-12999"/>
            <a:ext cx="12192000" cy="3480156"/>
          </a:xfrm>
          <a:prstGeom prst="rect">
            <a:avLst/>
          </a:prstGeom>
          <a:solidFill>
            <a:srgbClr val="59647A"/>
          </a:solidFill>
          <a:ln>
            <a:noFill/>
          </a:ln>
        </p:spPr>
        <p:txBody>
          <a:bodyPr lIns="91425" tIns="91425" rIns="91425" bIns="91425" anchor="ctr" anchorCtr="0">
            <a:noAutofit/>
          </a:bodyPr>
          <a:lstStyle/>
          <a:p>
            <a:pPr lvl="0">
              <a:spcBef>
                <a:spcPts val="0"/>
              </a:spcBef>
              <a:buNone/>
            </a:pPr>
            <a:endParaRPr sz="1400" dirty="0"/>
          </a:p>
        </p:txBody>
      </p:sp>
      <p:pic>
        <p:nvPicPr>
          <p:cNvPr id="9" name="Picture 8" descr="deniso-logo-white-0117.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0917" y="577068"/>
            <a:ext cx="2095039" cy="690880"/>
          </a:xfrm>
          <a:prstGeom prst="rect">
            <a:avLst/>
          </a:prstGeom>
        </p:spPr>
      </p:pic>
      <p:sp>
        <p:nvSpPr>
          <p:cNvPr id="16" name="Shape 16"/>
          <p:cNvSpPr txBox="1">
            <a:spLocks noGrp="1"/>
          </p:cNvSpPr>
          <p:nvPr>
            <p:ph type="subTitle" idx="1" hasCustomPrompt="1"/>
          </p:nvPr>
        </p:nvSpPr>
        <p:spPr>
          <a:xfrm>
            <a:off x="3391427" y="3602033"/>
            <a:ext cx="7376749" cy="799058"/>
          </a:xfrm>
          <a:prstGeom prst="rect">
            <a:avLst/>
          </a:prstGeom>
        </p:spPr>
        <p:txBody>
          <a:bodyPr lIns="91425" tIns="91425" rIns="91425" bIns="91425" anchor="t" anchorCtr="0"/>
          <a:lstStyle>
            <a:lvl1pPr marL="0" marR="0" lvl="0" indent="0" algn="l" defTabSz="914400" rtl="0" eaLnBrk="1" fontAlgn="auto" latinLnBrk="0" hangingPunct="1">
              <a:lnSpc>
                <a:spcPct val="100000"/>
              </a:lnSpc>
              <a:spcBef>
                <a:spcPts val="0"/>
              </a:spcBef>
              <a:spcAft>
                <a:spcPts val="0"/>
              </a:spcAft>
              <a:buClr>
                <a:srgbClr val="000000"/>
              </a:buClr>
              <a:buSzPct val="100000"/>
              <a:buFont typeface="Titillium Web"/>
              <a:buNone/>
              <a:tabLst/>
              <a:defRPr sz="2800" baseline="0">
                <a:solidFill>
                  <a:srgbClr val="666666"/>
                </a:solidFill>
                <a:latin typeface="Arial"/>
                <a:ea typeface="Raleway"/>
                <a:cs typeface="Arial"/>
              </a:defRPr>
            </a:lvl1pPr>
            <a:lvl2pPr lvl="1" rtl="0">
              <a:spcBef>
                <a:spcPts val="0"/>
              </a:spcBef>
              <a:buClr>
                <a:srgbClr val="000000"/>
              </a:buClr>
              <a:buSzPct val="100000"/>
              <a:buNone/>
              <a:defRPr sz="3000">
                <a:solidFill>
                  <a:srgbClr val="000000"/>
                </a:solidFill>
              </a:defRPr>
            </a:lvl2pPr>
            <a:lvl3pPr lvl="2" rtl="0">
              <a:spcBef>
                <a:spcPts val="0"/>
              </a:spcBef>
              <a:buClr>
                <a:srgbClr val="000000"/>
              </a:buClr>
              <a:buSzPct val="100000"/>
              <a:buNone/>
              <a:defRPr sz="3000">
                <a:solidFill>
                  <a:srgbClr val="000000"/>
                </a:solidFill>
              </a:defRPr>
            </a:lvl3pPr>
            <a:lvl4pPr lvl="3" rtl="0">
              <a:spcBef>
                <a:spcPts val="0"/>
              </a:spcBef>
              <a:buClr>
                <a:srgbClr val="000000"/>
              </a:buClr>
              <a:buSzPct val="100000"/>
              <a:buNone/>
              <a:defRPr sz="3000">
                <a:solidFill>
                  <a:srgbClr val="000000"/>
                </a:solidFill>
              </a:defRPr>
            </a:lvl4pPr>
            <a:lvl5pPr lvl="4" rtl="0">
              <a:spcBef>
                <a:spcPts val="0"/>
              </a:spcBef>
              <a:buClr>
                <a:srgbClr val="000000"/>
              </a:buClr>
              <a:buSzPct val="100000"/>
              <a:buNone/>
              <a:defRPr sz="3000">
                <a:solidFill>
                  <a:srgbClr val="000000"/>
                </a:solidFill>
              </a:defRPr>
            </a:lvl5pPr>
            <a:lvl6pPr lvl="5" rtl="0">
              <a:spcBef>
                <a:spcPts val="0"/>
              </a:spcBef>
              <a:buClr>
                <a:srgbClr val="000000"/>
              </a:buClr>
              <a:buSzPct val="100000"/>
              <a:buNone/>
              <a:defRPr sz="3000">
                <a:solidFill>
                  <a:srgbClr val="000000"/>
                </a:solidFill>
              </a:defRPr>
            </a:lvl6pPr>
            <a:lvl7pPr lvl="6" rtl="0">
              <a:spcBef>
                <a:spcPts val="0"/>
              </a:spcBef>
              <a:buClr>
                <a:srgbClr val="000000"/>
              </a:buClr>
              <a:buSzPct val="100000"/>
              <a:buNone/>
              <a:defRPr sz="3000">
                <a:solidFill>
                  <a:srgbClr val="000000"/>
                </a:solidFill>
              </a:defRPr>
            </a:lvl7pPr>
            <a:lvl8pPr lvl="7" rtl="0">
              <a:spcBef>
                <a:spcPts val="0"/>
              </a:spcBef>
              <a:buClr>
                <a:srgbClr val="000000"/>
              </a:buClr>
              <a:buSzPct val="100000"/>
              <a:buNone/>
              <a:defRPr sz="3000">
                <a:solidFill>
                  <a:srgbClr val="000000"/>
                </a:solidFill>
              </a:defRPr>
            </a:lvl8pPr>
            <a:lvl9pPr lvl="8" rtl="0">
              <a:spcBef>
                <a:spcPts val="0"/>
              </a:spcBef>
              <a:buClr>
                <a:srgbClr val="000000"/>
              </a:buClr>
              <a:buSzPct val="100000"/>
              <a:buNone/>
              <a:defRPr sz="3000">
                <a:solidFill>
                  <a:srgbClr val="000000"/>
                </a:solidFill>
              </a:defRPr>
            </a:lvl9pPr>
          </a:lstStyle>
          <a:p>
            <a:r>
              <a:rPr lang="en-US" dirty="0"/>
              <a:t>Place sub-heading here</a:t>
            </a:r>
          </a:p>
        </p:txBody>
      </p:sp>
      <p:sp>
        <p:nvSpPr>
          <p:cNvPr id="17" name="Shape 11"/>
          <p:cNvSpPr txBox="1">
            <a:spLocks noGrp="1"/>
          </p:cNvSpPr>
          <p:nvPr>
            <p:ph type="ctrTitle" hasCustomPrompt="1"/>
          </p:nvPr>
        </p:nvSpPr>
        <p:spPr>
          <a:xfrm>
            <a:off x="3388912" y="2712894"/>
            <a:ext cx="7856331" cy="1185508"/>
          </a:xfrm>
          <a:prstGeom prst="rect">
            <a:avLst/>
          </a:prstGeom>
        </p:spPr>
        <p:txBody>
          <a:bodyPr lIns="91425" tIns="91425" rIns="91425" bIns="91425" anchor="ctr" anchorCtr="0"/>
          <a:lstStyle>
            <a:lvl1pPr lvl="0" algn="l">
              <a:lnSpc>
                <a:spcPct val="90000"/>
              </a:lnSpc>
              <a:spcBef>
                <a:spcPts val="0"/>
              </a:spcBef>
              <a:buClr>
                <a:srgbClr val="FFFFFF"/>
              </a:buClr>
              <a:buSzPct val="100000"/>
              <a:defRPr sz="3600" b="1" i="0">
                <a:solidFill>
                  <a:srgbClr val="FFFFFF"/>
                </a:solidFill>
                <a:latin typeface="Arial"/>
                <a:ea typeface="Raleway"/>
                <a:cs typeface="Arial"/>
              </a:defRPr>
            </a:lvl1pPr>
            <a:lvl2pPr lvl="1">
              <a:spcBef>
                <a:spcPts val="0"/>
              </a:spcBef>
              <a:buClr>
                <a:srgbClr val="FFFFFF"/>
              </a:buClr>
              <a:buSzPct val="100000"/>
              <a:defRPr sz="4800">
                <a:solidFill>
                  <a:srgbClr val="FFFFFF"/>
                </a:solidFill>
              </a:defRPr>
            </a:lvl2pPr>
            <a:lvl3pPr lvl="2">
              <a:spcBef>
                <a:spcPts val="0"/>
              </a:spcBef>
              <a:buClr>
                <a:srgbClr val="FFFFFF"/>
              </a:buClr>
              <a:buSzPct val="100000"/>
              <a:defRPr sz="4800">
                <a:solidFill>
                  <a:srgbClr val="FFFFFF"/>
                </a:solidFill>
              </a:defRPr>
            </a:lvl3pPr>
            <a:lvl4pPr lvl="3">
              <a:spcBef>
                <a:spcPts val="0"/>
              </a:spcBef>
              <a:buClr>
                <a:srgbClr val="FFFFFF"/>
              </a:buClr>
              <a:buSzPct val="100000"/>
              <a:defRPr sz="4800">
                <a:solidFill>
                  <a:srgbClr val="FFFFFF"/>
                </a:solidFill>
              </a:defRPr>
            </a:lvl4pPr>
            <a:lvl5pPr lvl="4">
              <a:spcBef>
                <a:spcPts val="0"/>
              </a:spcBef>
              <a:buClr>
                <a:srgbClr val="FFFFFF"/>
              </a:buClr>
              <a:buSzPct val="100000"/>
              <a:defRPr sz="4800">
                <a:solidFill>
                  <a:srgbClr val="FFFFFF"/>
                </a:solidFill>
              </a:defRPr>
            </a:lvl5pPr>
            <a:lvl6pPr lvl="5">
              <a:spcBef>
                <a:spcPts val="0"/>
              </a:spcBef>
              <a:buClr>
                <a:srgbClr val="FFFFFF"/>
              </a:buClr>
              <a:buSzPct val="100000"/>
              <a:defRPr sz="4800">
                <a:solidFill>
                  <a:srgbClr val="FFFFFF"/>
                </a:solidFill>
              </a:defRPr>
            </a:lvl6pPr>
            <a:lvl7pPr lvl="6">
              <a:spcBef>
                <a:spcPts val="0"/>
              </a:spcBef>
              <a:buClr>
                <a:srgbClr val="FFFFFF"/>
              </a:buClr>
              <a:buSzPct val="100000"/>
              <a:defRPr sz="4800">
                <a:solidFill>
                  <a:srgbClr val="FFFFFF"/>
                </a:solidFill>
              </a:defRPr>
            </a:lvl7pPr>
            <a:lvl8pPr lvl="7">
              <a:spcBef>
                <a:spcPts val="0"/>
              </a:spcBef>
              <a:buClr>
                <a:srgbClr val="FFFFFF"/>
              </a:buClr>
              <a:buSzPct val="100000"/>
              <a:defRPr sz="4800">
                <a:solidFill>
                  <a:srgbClr val="FFFFFF"/>
                </a:solidFill>
              </a:defRPr>
            </a:lvl8pPr>
            <a:lvl9pPr lvl="8">
              <a:spcBef>
                <a:spcPts val="0"/>
              </a:spcBef>
              <a:buClr>
                <a:srgbClr val="FFFFFF"/>
              </a:buClr>
              <a:buSzPct val="100000"/>
              <a:defRPr sz="4800">
                <a:solidFill>
                  <a:srgbClr val="FFFFFF"/>
                </a:solidFill>
              </a:defRPr>
            </a:lvl9pPr>
          </a:lstStyle>
          <a:p>
            <a:r>
              <a:rPr lang="en-US" dirty="0"/>
              <a:t>“SECTION DIVIDER”</a:t>
            </a:r>
            <a:endParaRPr dirty="0"/>
          </a:p>
        </p:txBody>
      </p:sp>
      <p:sp>
        <p:nvSpPr>
          <p:cNvPr id="25" name="Picture Placeholder 8"/>
          <p:cNvSpPr>
            <a:spLocks noGrp="1"/>
          </p:cNvSpPr>
          <p:nvPr>
            <p:ph type="pic" sz="quarter" idx="10" hasCustomPrompt="1"/>
          </p:nvPr>
        </p:nvSpPr>
        <p:spPr>
          <a:xfrm>
            <a:off x="783597" y="2574219"/>
            <a:ext cx="2297543" cy="1749726"/>
          </a:xfrm>
          <a:prstGeom prst="ellipse">
            <a:avLst/>
          </a:prstGeom>
          <a:pattFill prst="wdUpDiag">
            <a:fgClr>
              <a:schemeClr val="bg1">
                <a:lumMod val="75000"/>
              </a:schemeClr>
            </a:fgClr>
            <a:bgClr>
              <a:schemeClr val="bg1"/>
            </a:bgClr>
          </a:pattFill>
        </p:spPr>
        <p:txBody>
          <a:bodyPr vert="horz" wrap="square" lIns="0" tIns="0" rIns="0" bIns="0" rtlCol="0" anchor="ctr">
            <a:noAutofit/>
          </a:bodyPr>
          <a:lstStyle>
            <a:lvl1pPr algn="ctr">
              <a:buNone/>
              <a:defRPr lang="en-US" baseline="0" dirty="0"/>
            </a:lvl1pPr>
          </a:lstStyle>
          <a:p>
            <a:pPr lvl="0"/>
            <a:r>
              <a:rPr lang="en-US" dirty="0"/>
              <a:t>Drag and drop image here</a:t>
            </a:r>
          </a:p>
        </p:txBody>
      </p:sp>
    </p:spTree>
    <p:extLst>
      <p:ext uri="{BB962C8B-B14F-4D97-AF65-F5344CB8AC3E}">
        <p14:creationId xmlns:p14="http://schemas.microsoft.com/office/powerpoint/2010/main" val="2745088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67547-9C76-4D48-AFE9-D0978427CC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3E2BB8-9278-4542-8A2D-A2EB6DFBA8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2B6D7D-93CD-4831-A089-A8D9E212C16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ED8AAE43-AEB1-4894-A968-6F15EB6EC8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EFF583-B8C3-49F4-ACBD-41F7DEA0E1C1}"/>
              </a:ext>
            </a:extLst>
          </p:cNvPr>
          <p:cNvSpPr>
            <a:spLocks noGrp="1"/>
          </p:cNvSpPr>
          <p:nvPr>
            <p:ph type="sldNum" sz="quarter" idx="12"/>
          </p:nvPr>
        </p:nvSpPr>
        <p:spPr/>
        <p:txBody>
          <a:bodyPr/>
          <a:lstStyle/>
          <a:p>
            <a:fld id="{79EACC98-7364-4ED2-BC93-397136512322}" type="slidenum">
              <a:rPr lang="en-US" smtClean="0"/>
              <a:t>‹#›</a:t>
            </a:fld>
            <a:endParaRPr lang="en-US"/>
          </a:p>
        </p:txBody>
      </p:sp>
    </p:spTree>
    <p:extLst>
      <p:ext uri="{BB962C8B-B14F-4D97-AF65-F5344CB8AC3E}">
        <p14:creationId xmlns:p14="http://schemas.microsoft.com/office/powerpoint/2010/main" val="2244820594"/>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86EDA-A2FB-4DAF-81D1-0BA4D6DA08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274EC4-43F6-4807-AA27-E090489119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9E4543-4853-4648-999A-A275B273B110}"/>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43A9E51-F8E4-4B5E-B135-9FFADCD704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832DB9-52AF-4270-85DE-8D3B4DF88812}"/>
              </a:ext>
            </a:extLst>
          </p:cNvPr>
          <p:cNvSpPr>
            <a:spLocks noGrp="1"/>
          </p:cNvSpPr>
          <p:nvPr>
            <p:ph type="sldNum" sz="quarter" idx="12"/>
          </p:nvPr>
        </p:nvSpPr>
        <p:spPr/>
        <p:txBody>
          <a:bodyPr/>
          <a:lstStyle/>
          <a:p>
            <a:fld id="{79EACC98-7364-4ED2-BC93-397136512322}" type="slidenum">
              <a:rPr lang="en-US" smtClean="0"/>
              <a:t>‹#›</a:t>
            </a:fld>
            <a:endParaRPr lang="en-US"/>
          </a:p>
        </p:txBody>
      </p:sp>
    </p:spTree>
    <p:extLst>
      <p:ext uri="{BB962C8B-B14F-4D97-AF65-F5344CB8AC3E}">
        <p14:creationId xmlns:p14="http://schemas.microsoft.com/office/powerpoint/2010/main" val="918334077"/>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B0E3E-16EC-4211-AA17-7EDC049714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78EEA6-B660-4E36-8026-28B0E254066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D1924B-6549-43DB-B01A-96349004C8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D1F39F-7A43-498A-B0DE-A5EAC40BF47B}"/>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77173F2F-4212-45C5-A9EC-0E5B1812FF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3227EB-8FF1-4819-8F6E-AC7D4D9C3041}"/>
              </a:ext>
            </a:extLst>
          </p:cNvPr>
          <p:cNvSpPr>
            <a:spLocks noGrp="1"/>
          </p:cNvSpPr>
          <p:nvPr>
            <p:ph type="sldNum" sz="quarter" idx="12"/>
          </p:nvPr>
        </p:nvSpPr>
        <p:spPr/>
        <p:txBody>
          <a:bodyPr/>
          <a:lstStyle/>
          <a:p>
            <a:fld id="{79EACC98-7364-4ED2-BC93-397136512322}" type="slidenum">
              <a:rPr lang="en-US" smtClean="0"/>
              <a:t>‹#›</a:t>
            </a:fld>
            <a:endParaRPr lang="en-US"/>
          </a:p>
        </p:txBody>
      </p:sp>
    </p:spTree>
    <p:extLst>
      <p:ext uri="{BB962C8B-B14F-4D97-AF65-F5344CB8AC3E}">
        <p14:creationId xmlns:p14="http://schemas.microsoft.com/office/powerpoint/2010/main" val="2817882433"/>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FB3D8-530C-40FE-8C5F-692616A1B4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682CA0-4545-43E6-BF00-BF1C81BE0D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A66EC8-022F-436A-A727-4166FC9E55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EC6618-CDB1-45B5-9417-5AE30E7FDC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6AA6C1-0237-4928-83B0-BE20FD69C7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07F24D-108E-4872-A2FA-E6D3F4D39992}"/>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5D3A655B-7827-41F7-A2D7-E9981C5CE4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74B069-843E-4850-A4D4-48801BA5E3CB}"/>
              </a:ext>
            </a:extLst>
          </p:cNvPr>
          <p:cNvSpPr>
            <a:spLocks noGrp="1"/>
          </p:cNvSpPr>
          <p:nvPr>
            <p:ph type="sldNum" sz="quarter" idx="12"/>
          </p:nvPr>
        </p:nvSpPr>
        <p:spPr/>
        <p:txBody>
          <a:bodyPr/>
          <a:lstStyle/>
          <a:p>
            <a:fld id="{79EACC98-7364-4ED2-BC93-397136512322}" type="slidenum">
              <a:rPr lang="en-US" smtClean="0"/>
              <a:t>‹#›</a:t>
            </a:fld>
            <a:endParaRPr lang="en-US"/>
          </a:p>
        </p:txBody>
      </p:sp>
    </p:spTree>
    <p:extLst>
      <p:ext uri="{BB962C8B-B14F-4D97-AF65-F5344CB8AC3E}">
        <p14:creationId xmlns:p14="http://schemas.microsoft.com/office/powerpoint/2010/main" val="3407099580"/>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A0A1C-6059-47BC-B8F4-CFAEAB7197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39D991E-D58F-4139-8D19-374C0CCC67E0}"/>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29A63856-B3A2-4789-8A89-2155C8CAA8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9C3775-EFF9-43CF-9946-C79BFEC4B3EB}"/>
              </a:ext>
            </a:extLst>
          </p:cNvPr>
          <p:cNvSpPr>
            <a:spLocks noGrp="1"/>
          </p:cNvSpPr>
          <p:nvPr>
            <p:ph type="sldNum" sz="quarter" idx="12"/>
          </p:nvPr>
        </p:nvSpPr>
        <p:spPr/>
        <p:txBody>
          <a:bodyPr/>
          <a:lstStyle/>
          <a:p>
            <a:fld id="{79EACC98-7364-4ED2-BC93-397136512322}" type="slidenum">
              <a:rPr lang="en-US" smtClean="0"/>
              <a:t>‹#›</a:t>
            </a:fld>
            <a:endParaRPr lang="en-US"/>
          </a:p>
        </p:txBody>
      </p:sp>
    </p:spTree>
    <p:extLst>
      <p:ext uri="{BB962C8B-B14F-4D97-AF65-F5344CB8AC3E}">
        <p14:creationId xmlns:p14="http://schemas.microsoft.com/office/powerpoint/2010/main" val="562809031"/>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607AEE-36C4-4A36-BAF8-21A389124293}"/>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6BD83947-D317-4F68-B8F2-5431ED45C1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677A55-35E3-4B5C-BF71-01847F7F0B17}"/>
              </a:ext>
            </a:extLst>
          </p:cNvPr>
          <p:cNvSpPr>
            <a:spLocks noGrp="1"/>
          </p:cNvSpPr>
          <p:nvPr>
            <p:ph type="sldNum" sz="quarter" idx="12"/>
          </p:nvPr>
        </p:nvSpPr>
        <p:spPr/>
        <p:txBody>
          <a:bodyPr/>
          <a:lstStyle/>
          <a:p>
            <a:fld id="{79EACC98-7364-4ED2-BC93-397136512322}" type="slidenum">
              <a:rPr lang="en-US" smtClean="0"/>
              <a:t>‹#›</a:t>
            </a:fld>
            <a:endParaRPr lang="en-US"/>
          </a:p>
        </p:txBody>
      </p:sp>
    </p:spTree>
    <p:extLst>
      <p:ext uri="{BB962C8B-B14F-4D97-AF65-F5344CB8AC3E}">
        <p14:creationId xmlns:p14="http://schemas.microsoft.com/office/powerpoint/2010/main" val="4002569735"/>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5912B-BBA8-47AA-8731-EFBA56E034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61059C-991D-412E-9986-C02668A4E6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2D644B-86F4-4C49-B5C7-8E033286F3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69D636-2EEF-40BA-A9E8-1DF039D8488E}"/>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EF2B98B8-6CC9-4B0E-BB3E-07E099AA36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8F9B42-4221-4789-8337-33424290B0FB}"/>
              </a:ext>
            </a:extLst>
          </p:cNvPr>
          <p:cNvSpPr>
            <a:spLocks noGrp="1"/>
          </p:cNvSpPr>
          <p:nvPr>
            <p:ph type="sldNum" sz="quarter" idx="12"/>
          </p:nvPr>
        </p:nvSpPr>
        <p:spPr/>
        <p:txBody>
          <a:bodyPr/>
          <a:lstStyle/>
          <a:p>
            <a:fld id="{79EACC98-7364-4ED2-BC93-397136512322}" type="slidenum">
              <a:rPr lang="en-US" smtClean="0"/>
              <a:t>‹#›</a:t>
            </a:fld>
            <a:endParaRPr lang="en-US"/>
          </a:p>
        </p:txBody>
      </p:sp>
    </p:spTree>
    <p:extLst>
      <p:ext uri="{BB962C8B-B14F-4D97-AF65-F5344CB8AC3E}">
        <p14:creationId xmlns:p14="http://schemas.microsoft.com/office/powerpoint/2010/main" val="1737529376"/>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0773F-8932-4C18-BD7D-D200669D61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466246-B8D5-4C46-B090-9B28AD8082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8345228-3572-4F1C-B667-DAA237ABCD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371F28-3D82-4F78-BAF5-68DBD714162C}"/>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5FB2115D-24AC-4A89-8540-4B53C5E29F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59C511-0DB0-4D9E-B238-8A5FED70111B}"/>
              </a:ext>
            </a:extLst>
          </p:cNvPr>
          <p:cNvSpPr>
            <a:spLocks noGrp="1"/>
          </p:cNvSpPr>
          <p:nvPr>
            <p:ph type="sldNum" sz="quarter" idx="12"/>
          </p:nvPr>
        </p:nvSpPr>
        <p:spPr/>
        <p:txBody>
          <a:bodyPr/>
          <a:lstStyle/>
          <a:p>
            <a:fld id="{79EACC98-7364-4ED2-BC93-397136512322}" type="slidenum">
              <a:rPr lang="en-US" smtClean="0"/>
              <a:t>‹#›</a:t>
            </a:fld>
            <a:endParaRPr lang="en-US"/>
          </a:p>
        </p:txBody>
      </p:sp>
    </p:spTree>
    <p:extLst>
      <p:ext uri="{BB962C8B-B14F-4D97-AF65-F5344CB8AC3E}">
        <p14:creationId xmlns:p14="http://schemas.microsoft.com/office/powerpoint/2010/main" val="3400068758"/>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BDB805-F6C6-4CC7-8944-14A08BD581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9A8161-3E57-48F7-90E7-81F953864A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27EFD9-2907-4E40-8377-C50202C72D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F37C82EB-BA94-4338-B4F8-C50C4BCFE8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31D511-8AC9-4B20-855C-576BEA5C7A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EACC98-7364-4ED2-BC93-397136512322}" type="slidenum">
              <a:rPr lang="en-US" smtClean="0"/>
              <a:t>‹#›</a:t>
            </a:fld>
            <a:endParaRPr lang="en-US"/>
          </a:p>
        </p:txBody>
      </p:sp>
    </p:spTree>
    <p:extLst>
      <p:ext uri="{BB962C8B-B14F-4D97-AF65-F5344CB8AC3E}">
        <p14:creationId xmlns:p14="http://schemas.microsoft.com/office/powerpoint/2010/main" val="3970107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4" r:id="rId12"/>
    <p:sldLayoutId id="2147483666" r:id="rId13"/>
    <p:sldLayoutId id="2147483667" r:id="rId14"/>
  </p:sldLayoutIdLst>
  <p:transition spd="med">
    <p:pull/>
  </p:transition>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A7FD8B1-3582-428A-9B60-EA833B13B487}"/>
              </a:ext>
            </a:extLst>
          </p:cNvPr>
          <p:cNvSpPr>
            <a:spLocks noGrp="1"/>
          </p:cNvSpPr>
          <p:nvPr>
            <p:ph type="ctrTitle"/>
          </p:nvPr>
        </p:nvSpPr>
        <p:spPr>
          <a:xfrm>
            <a:off x="796702" y="4678762"/>
            <a:ext cx="10175999" cy="1185508"/>
          </a:xfrm>
        </p:spPr>
        <p:txBody>
          <a:bodyPr>
            <a:normAutofit fontScale="90000"/>
          </a:bodyPr>
          <a:lstStyle/>
          <a:p>
            <a:r>
              <a:rPr lang="en-US" b="1" dirty="0">
                <a:latin typeface="Raleway" pitchFamily="2" charset="0"/>
              </a:rPr>
              <a:t>Client Name</a:t>
            </a:r>
            <a:br>
              <a:rPr lang="en-US" b="1" dirty="0">
                <a:latin typeface="Raleway" pitchFamily="2" charset="0"/>
              </a:rPr>
            </a:br>
            <a:r>
              <a:rPr lang="en-US" sz="100" b="1" dirty="0">
                <a:latin typeface="Raleway" pitchFamily="2" charset="0"/>
              </a:rPr>
              <a:t>.</a:t>
            </a:r>
            <a:br>
              <a:rPr lang="en-US" b="1" dirty="0">
                <a:latin typeface="Raleway" pitchFamily="2" charset="0"/>
              </a:rPr>
            </a:br>
            <a:r>
              <a:rPr lang="en-US" sz="3600" dirty="0">
                <a:latin typeface="Raleway" pitchFamily="2" charset="0"/>
              </a:rPr>
              <a:t>Text Analysis</a:t>
            </a:r>
            <a:br>
              <a:rPr lang="en-US" sz="3600" dirty="0">
                <a:latin typeface="Raleway" pitchFamily="2" charset="0"/>
              </a:rPr>
            </a:br>
            <a:r>
              <a:rPr lang="en-US" sz="2700" kern="0" dirty="0">
                <a:latin typeface="Raleway" pitchFamily="2" charset="0"/>
              </a:rPr>
              <a:t>Overall Report with Cross-Comparisons</a:t>
            </a:r>
            <a:endParaRPr lang="en-US" sz="2700" dirty="0">
              <a:latin typeface="Raleway" pitchFamily="2" charset="0"/>
            </a:endParaRPr>
          </a:p>
        </p:txBody>
      </p:sp>
      <p:sp>
        <p:nvSpPr>
          <p:cNvPr id="8" name="Subtitle 2">
            <a:extLst>
              <a:ext uri="{FF2B5EF4-FFF2-40B4-BE49-F238E27FC236}">
                <a16:creationId xmlns:a16="http://schemas.microsoft.com/office/drawing/2014/main" id="{1D799C31-6D44-4BED-A048-3FF9CD5EDED2}"/>
              </a:ext>
            </a:extLst>
          </p:cNvPr>
          <p:cNvSpPr txBox="1">
            <a:spLocks/>
          </p:cNvSpPr>
          <p:nvPr/>
        </p:nvSpPr>
        <p:spPr>
          <a:xfrm>
            <a:off x="0" y="6461799"/>
            <a:ext cx="1865017" cy="314719"/>
          </a:xfrm>
          <a:prstGeom prst="rect">
            <a:avLst/>
          </a:prstGeom>
        </p:spPr>
        <p:txBody>
          <a:bodyPr lIns="91425" tIns="91425" rIns="91425" bIns="91425" anchor="t" anchorCtr="0"/>
          <a:lstStyle>
            <a:defPPr marR="0" lvl="0" algn="l" rtl="0">
              <a:lnSpc>
                <a:spcPct val="100000"/>
              </a:lnSpc>
              <a:spcBef>
                <a:spcPts val="0"/>
              </a:spcBef>
              <a:spcAft>
                <a:spcPts val="0"/>
              </a:spcAft>
            </a:defPPr>
            <a:lvl1pPr marL="0" marR="0" lvl="0" indent="0" algn="l" defTabSz="1219170" rtl="0" eaLnBrk="1" fontAlgn="auto" latinLnBrk="0" hangingPunct="1">
              <a:lnSpc>
                <a:spcPct val="100000"/>
              </a:lnSpc>
              <a:spcBef>
                <a:spcPts val="0"/>
              </a:spcBef>
              <a:spcAft>
                <a:spcPts val="0"/>
              </a:spcAft>
              <a:buClr>
                <a:srgbClr val="000000"/>
              </a:buClr>
              <a:buSzPct val="100000"/>
              <a:buFont typeface="Titillium Web"/>
              <a:buNone/>
              <a:tabLst/>
              <a:defRPr sz="2133" b="0" i="0" u="none" strike="noStrike" cap="none" baseline="0">
                <a:solidFill>
                  <a:srgbClr val="59647A"/>
                </a:solidFill>
                <a:latin typeface="Arial"/>
                <a:ea typeface="Raleway"/>
                <a:cs typeface="Arial"/>
                <a:sym typeface="Arial"/>
              </a:defRPr>
            </a:lvl1pPr>
            <a:lvl2pPr marR="0" lvl="1" algn="l" rtl="0">
              <a:lnSpc>
                <a:spcPct val="100000"/>
              </a:lnSpc>
              <a:spcBef>
                <a:spcPts val="0"/>
              </a:spcBef>
              <a:spcAft>
                <a:spcPts val="0"/>
              </a:spcAft>
              <a:buClr>
                <a:srgbClr val="000000"/>
              </a:buClr>
              <a:buSzPct val="100000"/>
              <a:buNone/>
              <a:defRPr sz="4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ct val="100000"/>
              <a:buNone/>
              <a:defRPr sz="4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ct val="100000"/>
              <a:buNone/>
              <a:defRPr sz="4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ct val="100000"/>
              <a:buNone/>
              <a:defRPr sz="4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ct val="100000"/>
              <a:buNone/>
              <a:defRPr sz="4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ct val="100000"/>
              <a:buNone/>
              <a:defRPr sz="4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ct val="100000"/>
              <a:buNone/>
              <a:defRPr sz="4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ct val="100000"/>
              <a:buNone/>
              <a:defRPr sz="4000" b="0" i="0" u="none" strike="noStrike" cap="none">
                <a:solidFill>
                  <a:srgbClr val="000000"/>
                </a:solidFill>
                <a:latin typeface="Arial"/>
                <a:ea typeface="Arial"/>
                <a:cs typeface="Arial"/>
                <a:sym typeface="Arial"/>
              </a:defRPr>
            </a:lvl9pPr>
          </a:lstStyle>
          <a:p>
            <a:pPr>
              <a:defRPr/>
            </a:pPr>
            <a:r>
              <a:rPr lang="en-US" sz="1600" kern="0" dirty="0">
                <a:latin typeface="Raleway" pitchFamily="2" charset="0"/>
              </a:rPr>
              <a:t>2022</a:t>
            </a:r>
          </a:p>
        </p:txBody>
      </p:sp>
    </p:spTree>
    <p:extLst>
      <p:ext uri="{BB962C8B-B14F-4D97-AF65-F5344CB8AC3E}">
        <p14:creationId xmlns:p14="http://schemas.microsoft.com/office/powerpoint/2010/main" val="1411833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CFA2350-9988-1958-7678-B1F4ABD4206B}"/>
              </a:ext>
            </a:extLst>
          </p:cNvPr>
          <p:cNvSpPr>
            <a:spLocks noGrp="1"/>
          </p:cNvSpPr>
          <p:nvPr>
            <p:ph type="title"/>
          </p:nvPr>
        </p:nvSpPr>
        <p:spPr>
          <a:xfrm>
            <a:off x="601944" y="84143"/>
            <a:ext cx="9420062" cy="1104284"/>
          </a:xfrm>
        </p:spPr>
        <p:txBody>
          <a:bodyPr>
            <a:normAutofit/>
          </a:bodyPr>
          <a:lstStyle/>
          <a:p>
            <a:r>
              <a:rPr lang="en-US" sz="3600" dirty="0">
                <a:latin typeface="Raleway" pitchFamily="2" charset="0"/>
              </a:rPr>
              <a:t>Listen to / Respect Front-Line Employees</a:t>
            </a:r>
          </a:p>
        </p:txBody>
      </p:sp>
      <p:pic>
        <p:nvPicPr>
          <p:cNvPr id="3" name="Picture 2">
            <a:extLst>
              <a:ext uri="{FF2B5EF4-FFF2-40B4-BE49-F238E27FC236}">
                <a16:creationId xmlns:a16="http://schemas.microsoft.com/office/drawing/2014/main" id="{314A10C5-794F-3322-C1C7-84233DBC4DCF}"/>
              </a:ext>
            </a:extLst>
          </p:cNvPr>
          <p:cNvPicPr>
            <a:picLocks/>
          </p:cNvPicPr>
          <p:nvPr/>
        </p:nvPicPr>
        <p:blipFill>
          <a:blip r:embed="rId2"/>
          <a:stretch>
            <a:fillRect/>
          </a:stretch>
        </p:blipFill>
        <p:spPr>
          <a:xfrm>
            <a:off x="512064" y="1508760"/>
            <a:ext cx="11173968" cy="4572000"/>
          </a:xfrm>
          <a:prstGeom prst="rect">
            <a:avLst/>
          </a:prstGeom>
        </p:spPr>
      </p:pic>
      <p:sp>
        <p:nvSpPr>
          <p:cNvPr id="4" name="Text Placeholder 2">
            <a:extLst>
              <a:ext uri="{FF2B5EF4-FFF2-40B4-BE49-F238E27FC236}">
                <a16:creationId xmlns:a16="http://schemas.microsoft.com/office/drawing/2014/main" id="{D521DD00-64A7-3F8A-3BCA-2F9B0C5B9EBF}"/>
              </a:ext>
            </a:extLst>
          </p:cNvPr>
          <p:cNvSpPr txBox="1">
            <a:spLocks/>
          </p:cNvSpPr>
          <p:nvPr/>
        </p:nvSpPr>
        <p:spPr>
          <a:xfrm>
            <a:off x="2172833" y="6636190"/>
            <a:ext cx="10134806" cy="3856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Tx/>
              <a:buNone/>
              <a:defRPr sz="1600" b="0" i="0" kern="1200">
                <a:solidFill>
                  <a:srgbClr val="59647A"/>
                </a:solidFill>
                <a:latin typeface="Arial"/>
                <a:ea typeface="+mn-ea"/>
                <a:cs typeface="Arial"/>
              </a:defRPr>
            </a:lvl1pPr>
            <a:lvl2pPr marL="0" indent="0" algn="l" defTabSz="914400" rtl="0" eaLnBrk="1" latinLnBrk="0" hangingPunct="1">
              <a:lnSpc>
                <a:spcPct val="90000"/>
              </a:lnSpc>
              <a:spcBef>
                <a:spcPts val="500"/>
              </a:spcBef>
              <a:buClr>
                <a:srgbClr val="59647A"/>
              </a:buClr>
              <a:buFont typeface="Wingdings" charset="2"/>
              <a:buNone/>
              <a:defRPr sz="1400" kern="1200">
                <a:solidFill>
                  <a:srgbClr val="666666"/>
                </a:solidFill>
                <a:latin typeface="Arial"/>
                <a:ea typeface="+mn-ea"/>
                <a:cs typeface="Arial"/>
              </a:defRPr>
            </a:lvl2pPr>
            <a:lvl3pPr marL="347480" indent="-164596" algn="l" defTabSz="914400" rtl="0" eaLnBrk="1" latinLnBrk="0" hangingPunct="1">
              <a:lnSpc>
                <a:spcPct val="90000"/>
              </a:lnSpc>
              <a:spcBef>
                <a:spcPts val="500"/>
              </a:spcBef>
              <a:buClr>
                <a:srgbClr val="59647A"/>
              </a:buClr>
              <a:buFont typeface="Wingdings" charset="2"/>
              <a:buChar char="§"/>
              <a:defRPr sz="1400" kern="1200">
                <a:solidFill>
                  <a:srgbClr val="666666"/>
                </a:solidFill>
                <a:latin typeface="Arial"/>
                <a:ea typeface="+mn-ea"/>
                <a:cs typeface="Arial"/>
              </a:defRPr>
            </a:lvl3pPr>
            <a:lvl4pPr marL="557798" indent="-192029" algn="l" defTabSz="914400" rtl="0" eaLnBrk="1" latinLnBrk="0" hangingPunct="1">
              <a:lnSpc>
                <a:spcPct val="90000"/>
              </a:lnSpc>
              <a:spcBef>
                <a:spcPts val="500"/>
              </a:spcBef>
              <a:buClr>
                <a:srgbClr val="59647A"/>
              </a:buClr>
              <a:buFont typeface="Lucida Grande"/>
              <a:buChar char="-"/>
              <a:defRPr sz="1400" kern="1200">
                <a:solidFill>
                  <a:srgbClr val="666666"/>
                </a:solidFill>
                <a:latin typeface="Arial"/>
                <a:ea typeface="+mn-ea"/>
                <a:cs typeface="Arial"/>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200"/>
              </a:spcAft>
            </a:pPr>
            <a:r>
              <a:rPr lang="en-US" sz="1000" i="1" dirty="0">
                <a:latin typeface="+mn-lt"/>
              </a:rPr>
              <a:t>** Cross-Comparisons use a standard measure of ‘Rate per 10,000 words’, which allows us to compare data </a:t>
            </a:r>
            <a:r>
              <a:rPr lang="en-US" sz="1000" b="1" i="1" dirty="0">
                <a:latin typeface="+mn-lt"/>
              </a:rPr>
              <a:t>across groups</a:t>
            </a:r>
            <a:r>
              <a:rPr lang="en-US" sz="1000" i="1" dirty="0">
                <a:latin typeface="+mn-lt"/>
              </a:rPr>
              <a:t> in the data while controlling for differences in the size of those groups.</a:t>
            </a:r>
          </a:p>
        </p:txBody>
      </p:sp>
    </p:spTree>
    <p:extLst>
      <p:ext uri="{BB962C8B-B14F-4D97-AF65-F5344CB8AC3E}">
        <p14:creationId xmlns:p14="http://schemas.microsoft.com/office/powerpoint/2010/main" val="3290359159"/>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CFA2350-9988-1958-7678-B1F4ABD4206B}"/>
              </a:ext>
            </a:extLst>
          </p:cNvPr>
          <p:cNvSpPr>
            <a:spLocks noGrp="1"/>
          </p:cNvSpPr>
          <p:nvPr>
            <p:ph type="title"/>
          </p:nvPr>
        </p:nvSpPr>
        <p:spPr>
          <a:xfrm>
            <a:off x="601944" y="84143"/>
            <a:ext cx="9420062" cy="1104284"/>
          </a:xfrm>
        </p:spPr>
        <p:txBody>
          <a:bodyPr>
            <a:normAutofit/>
          </a:bodyPr>
          <a:lstStyle/>
          <a:p>
            <a:r>
              <a:rPr lang="en-US" sz="3600" dirty="0">
                <a:latin typeface="Raleway" pitchFamily="2" charset="0"/>
              </a:rPr>
              <a:t>Negotiate a ‘Fair’ Contract</a:t>
            </a:r>
          </a:p>
        </p:txBody>
      </p:sp>
      <p:pic>
        <p:nvPicPr>
          <p:cNvPr id="3" name="Picture 2">
            <a:extLst>
              <a:ext uri="{FF2B5EF4-FFF2-40B4-BE49-F238E27FC236}">
                <a16:creationId xmlns:a16="http://schemas.microsoft.com/office/drawing/2014/main" id="{BC639826-9D29-B3FB-C61B-25400B9F14A4}"/>
              </a:ext>
            </a:extLst>
          </p:cNvPr>
          <p:cNvPicPr>
            <a:picLocks/>
          </p:cNvPicPr>
          <p:nvPr/>
        </p:nvPicPr>
        <p:blipFill>
          <a:blip r:embed="rId2"/>
          <a:stretch>
            <a:fillRect/>
          </a:stretch>
        </p:blipFill>
        <p:spPr>
          <a:xfrm>
            <a:off x="512064" y="1509711"/>
            <a:ext cx="11173968" cy="4572000"/>
          </a:xfrm>
          <a:prstGeom prst="rect">
            <a:avLst/>
          </a:prstGeom>
        </p:spPr>
      </p:pic>
      <p:sp>
        <p:nvSpPr>
          <p:cNvPr id="4" name="Text Placeholder 2">
            <a:extLst>
              <a:ext uri="{FF2B5EF4-FFF2-40B4-BE49-F238E27FC236}">
                <a16:creationId xmlns:a16="http://schemas.microsoft.com/office/drawing/2014/main" id="{2E72BE0A-3633-800E-CFEF-656F7BA9660D}"/>
              </a:ext>
            </a:extLst>
          </p:cNvPr>
          <p:cNvSpPr txBox="1">
            <a:spLocks/>
          </p:cNvSpPr>
          <p:nvPr/>
        </p:nvSpPr>
        <p:spPr>
          <a:xfrm>
            <a:off x="2172833" y="6636190"/>
            <a:ext cx="10134806" cy="3856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Tx/>
              <a:buNone/>
              <a:defRPr sz="1600" b="0" i="0" kern="1200">
                <a:solidFill>
                  <a:srgbClr val="59647A"/>
                </a:solidFill>
                <a:latin typeface="Arial"/>
                <a:ea typeface="+mn-ea"/>
                <a:cs typeface="Arial"/>
              </a:defRPr>
            </a:lvl1pPr>
            <a:lvl2pPr marL="0" indent="0" algn="l" defTabSz="914400" rtl="0" eaLnBrk="1" latinLnBrk="0" hangingPunct="1">
              <a:lnSpc>
                <a:spcPct val="90000"/>
              </a:lnSpc>
              <a:spcBef>
                <a:spcPts val="500"/>
              </a:spcBef>
              <a:buClr>
                <a:srgbClr val="59647A"/>
              </a:buClr>
              <a:buFont typeface="Wingdings" charset="2"/>
              <a:buNone/>
              <a:defRPr sz="1400" kern="1200">
                <a:solidFill>
                  <a:srgbClr val="666666"/>
                </a:solidFill>
                <a:latin typeface="Arial"/>
                <a:ea typeface="+mn-ea"/>
                <a:cs typeface="Arial"/>
              </a:defRPr>
            </a:lvl2pPr>
            <a:lvl3pPr marL="347480" indent="-164596" algn="l" defTabSz="914400" rtl="0" eaLnBrk="1" latinLnBrk="0" hangingPunct="1">
              <a:lnSpc>
                <a:spcPct val="90000"/>
              </a:lnSpc>
              <a:spcBef>
                <a:spcPts val="500"/>
              </a:spcBef>
              <a:buClr>
                <a:srgbClr val="59647A"/>
              </a:buClr>
              <a:buFont typeface="Wingdings" charset="2"/>
              <a:buChar char="§"/>
              <a:defRPr sz="1400" kern="1200">
                <a:solidFill>
                  <a:srgbClr val="666666"/>
                </a:solidFill>
                <a:latin typeface="Arial"/>
                <a:ea typeface="+mn-ea"/>
                <a:cs typeface="Arial"/>
              </a:defRPr>
            </a:lvl3pPr>
            <a:lvl4pPr marL="557798" indent="-192029" algn="l" defTabSz="914400" rtl="0" eaLnBrk="1" latinLnBrk="0" hangingPunct="1">
              <a:lnSpc>
                <a:spcPct val="90000"/>
              </a:lnSpc>
              <a:spcBef>
                <a:spcPts val="500"/>
              </a:spcBef>
              <a:buClr>
                <a:srgbClr val="59647A"/>
              </a:buClr>
              <a:buFont typeface="Lucida Grande"/>
              <a:buChar char="-"/>
              <a:defRPr sz="1400" kern="1200">
                <a:solidFill>
                  <a:srgbClr val="666666"/>
                </a:solidFill>
                <a:latin typeface="Arial"/>
                <a:ea typeface="+mn-ea"/>
                <a:cs typeface="Arial"/>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200"/>
              </a:spcAft>
            </a:pPr>
            <a:r>
              <a:rPr lang="en-US" sz="1000" i="1" dirty="0">
                <a:latin typeface="+mn-lt"/>
              </a:rPr>
              <a:t>** Cross-Comparisons use a standard measure of ‘Rate per 10,000 words’, which allows us to compare data </a:t>
            </a:r>
            <a:r>
              <a:rPr lang="en-US" sz="1000" b="1" i="1" dirty="0">
                <a:latin typeface="+mn-lt"/>
              </a:rPr>
              <a:t>across groups</a:t>
            </a:r>
            <a:r>
              <a:rPr lang="en-US" sz="1000" i="1" dirty="0">
                <a:latin typeface="+mn-lt"/>
              </a:rPr>
              <a:t> in the data while controlling for differences in the size of those groups.</a:t>
            </a:r>
          </a:p>
        </p:txBody>
      </p:sp>
    </p:spTree>
    <p:extLst>
      <p:ext uri="{BB962C8B-B14F-4D97-AF65-F5344CB8AC3E}">
        <p14:creationId xmlns:p14="http://schemas.microsoft.com/office/powerpoint/2010/main" val="3210483758"/>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CFA2350-9988-1958-7678-B1F4ABD4206B}"/>
              </a:ext>
            </a:extLst>
          </p:cNvPr>
          <p:cNvSpPr>
            <a:spLocks noGrp="1"/>
          </p:cNvSpPr>
          <p:nvPr>
            <p:ph type="title"/>
          </p:nvPr>
        </p:nvSpPr>
        <p:spPr>
          <a:xfrm>
            <a:off x="601944" y="84143"/>
            <a:ext cx="9420062" cy="1104284"/>
          </a:xfrm>
        </p:spPr>
        <p:txBody>
          <a:bodyPr>
            <a:normAutofit fontScale="90000"/>
          </a:bodyPr>
          <a:lstStyle/>
          <a:p>
            <a:r>
              <a:rPr lang="en-US" sz="3600" dirty="0">
                <a:latin typeface="Raleway" pitchFamily="2" charset="0"/>
              </a:rPr>
              <a:t>Increase Wages and Benefits to Adjust for Cost of Living</a:t>
            </a:r>
          </a:p>
        </p:txBody>
      </p:sp>
      <p:pic>
        <p:nvPicPr>
          <p:cNvPr id="3" name="Picture 2">
            <a:extLst>
              <a:ext uri="{FF2B5EF4-FFF2-40B4-BE49-F238E27FC236}">
                <a16:creationId xmlns:a16="http://schemas.microsoft.com/office/drawing/2014/main" id="{A79A294E-5259-662B-3AC6-8B0E55E1934C}"/>
              </a:ext>
            </a:extLst>
          </p:cNvPr>
          <p:cNvPicPr>
            <a:picLocks/>
          </p:cNvPicPr>
          <p:nvPr/>
        </p:nvPicPr>
        <p:blipFill>
          <a:blip r:embed="rId2"/>
          <a:stretch>
            <a:fillRect/>
          </a:stretch>
        </p:blipFill>
        <p:spPr>
          <a:xfrm>
            <a:off x="512064" y="1509711"/>
            <a:ext cx="11173968" cy="4572000"/>
          </a:xfrm>
          <a:prstGeom prst="rect">
            <a:avLst/>
          </a:prstGeom>
        </p:spPr>
      </p:pic>
      <p:sp>
        <p:nvSpPr>
          <p:cNvPr id="4" name="Text Placeholder 2">
            <a:extLst>
              <a:ext uri="{FF2B5EF4-FFF2-40B4-BE49-F238E27FC236}">
                <a16:creationId xmlns:a16="http://schemas.microsoft.com/office/drawing/2014/main" id="{6A1E5E1B-15D1-F0DC-2E5B-36214CD8AA15}"/>
              </a:ext>
            </a:extLst>
          </p:cNvPr>
          <p:cNvSpPr txBox="1">
            <a:spLocks/>
          </p:cNvSpPr>
          <p:nvPr/>
        </p:nvSpPr>
        <p:spPr>
          <a:xfrm>
            <a:off x="2172833" y="6636190"/>
            <a:ext cx="10134806" cy="3856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Tx/>
              <a:buNone/>
              <a:defRPr sz="1600" b="0" i="0" kern="1200">
                <a:solidFill>
                  <a:srgbClr val="59647A"/>
                </a:solidFill>
                <a:latin typeface="Arial"/>
                <a:ea typeface="+mn-ea"/>
                <a:cs typeface="Arial"/>
              </a:defRPr>
            </a:lvl1pPr>
            <a:lvl2pPr marL="0" indent="0" algn="l" defTabSz="914400" rtl="0" eaLnBrk="1" latinLnBrk="0" hangingPunct="1">
              <a:lnSpc>
                <a:spcPct val="90000"/>
              </a:lnSpc>
              <a:spcBef>
                <a:spcPts val="500"/>
              </a:spcBef>
              <a:buClr>
                <a:srgbClr val="59647A"/>
              </a:buClr>
              <a:buFont typeface="Wingdings" charset="2"/>
              <a:buNone/>
              <a:defRPr sz="1400" kern="1200">
                <a:solidFill>
                  <a:srgbClr val="666666"/>
                </a:solidFill>
                <a:latin typeface="Arial"/>
                <a:ea typeface="+mn-ea"/>
                <a:cs typeface="Arial"/>
              </a:defRPr>
            </a:lvl2pPr>
            <a:lvl3pPr marL="347480" indent="-164596" algn="l" defTabSz="914400" rtl="0" eaLnBrk="1" latinLnBrk="0" hangingPunct="1">
              <a:lnSpc>
                <a:spcPct val="90000"/>
              </a:lnSpc>
              <a:spcBef>
                <a:spcPts val="500"/>
              </a:spcBef>
              <a:buClr>
                <a:srgbClr val="59647A"/>
              </a:buClr>
              <a:buFont typeface="Wingdings" charset="2"/>
              <a:buChar char="§"/>
              <a:defRPr sz="1400" kern="1200">
                <a:solidFill>
                  <a:srgbClr val="666666"/>
                </a:solidFill>
                <a:latin typeface="Arial"/>
                <a:ea typeface="+mn-ea"/>
                <a:cs typeface="Arial"/>
              </a:defRPr>
            </a:lvl3pPr>
            <a:lvl4pPr marL="557798" indent="-192029" algn="l" defTabSz="914400" rtl="0" eaLnBrk="1" latinLnBrk="0" hangingPunct="1">
              <a:lnSpc>
                <a:spcPct val="90000"/>
              </a:lnSpc>
              <a:spcBef>
                <a:spcPts val="500"/>
              </a:spcBef>
              <a:buClr>
                <a:srgbClr val="59647A"/>
              </a:buClr>
              <a:buFont typeface="Lucida Grande"/>
              <a:buChar char="-"/>
              <a:defRPr sz="1400" kern="1200">
                <a:solidFill>
                  <a:srgbClr val="666666"/>
                </a:solidFill>
                <a:latin typeface="Arial"/>
                <a:ea typeface="+mn-ea"/>
                <a:cs typeface="Arial"/>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200"/>
              </a:spcAft>
            </a:pPr>
            <a:r>
              <a:rPr lang="en-US" sz="1000" i="1" dirty="0">
                <a:latin typeface="+mn-lt"/>
              </a:rPr>
              <a:t>** Cross-Comparisons use a standard measure of ‘Rate per 10,000 words’, which allows us to compare data </a:t>
            </a:r>
            <a:r>
              <a:rPr lang="en-US" sz="1000" b="1" i="1" dirty="0">
                <a:latin typeface="+mn-lt"/>
              </a:rPr>
              <a:t>across groups</a:t>
            </a:r>
            <a:r>
              <a:rPr lang="en-US" sz="1000" i="1" dirty="0">
                <a:latin typeface="+mn-lt"/>
              </a:rPr>
              <a:t> in the data while controlling for differences in the size of those groups.</a:t>
            </a:r>
          </a:p>
        </p:txBody>
      </p:sp>
    </p:spTree>
    <p:extLst>
      <p:ext uri="{BB962C8B-B14F-4D97-AF65-F5344CB8AC3E}">
        <p14:creationId xmlns:p14="http://schemas.microsoft.com/office/powerpoint/2010/main" val="1825223538"/>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47DB614-69C6-4D73-99F7-EE0FEFB5DD9A}"/>
              </a:ext>
            </a:extLst>
          </p:cNvPr>
          <p:cNvSpPr>
            <a:spLocks noGrp="1"/>
          </p:cNvSpPr>
          <p:nvPr>
            <p:ph type="ctrTitle"/>
          </p:nvPr>
        </p:nvSpPr>
        <p:spPr>
          <a:xfrm>
            <a:off x="4664977" y="2705101"/>
            <a:ext cx="2862046" cy="846390"/>
          </a:xfrm>
        </p:spPr>
        <p:txBody>
          <a:bodyPr>
            <a:normAutofit/>
          </a:bodyPr>
          <a:lstStyle/>
          <a:p>
            <a:pPr algn="ctr"/>
            <a:r>
              <a:rPr lang="en-US" dirty="0">
                <a:latin typeface="Raleway" pitchFamily="2" charset="0"/>
              </a:rPr>
              <a:t>Appendix</a:t>
            </a:r>
          </a:p>
        </p:txBody>
      </p:sp>
      <p:sp>
        <p:nvSpPr>
          <p:cNvPr id="6" name="Title 1">
            <a:extLst>
              <a:ext uri="{FF2B5EF4-FFF2-40B4-BE49-F238E27FC236}">
                <a16:creationId xmlns:a16="http://schemas.microsoft.com/office/drawing/2014/main" id="{98BBB6B5-2E9E-582C-1062-6A3D70A4D977}"/>
              </a:ext>
            </a:extLst>
          </p:cNvPr>
          <p:cNvSpPr txBox="1">
            <a:spLocks/>
          </p:cNvSpPr>
          <p:nvPr/>
        </p:nvSpPr>
        <p:spPr>
          <a:xfrm>
            <a:off x="218133" y="5097441"/>
            <a:ext cx="6638924" cy="1375787"/>
          </a:xfrm>
          <a:prstGeom prst="rect">
            <a:avLst/>
          </a:prstGeom>
        </p:spPr>
        <p:txBody>
          <a:bodyPr vert="horz" lIns="91425" tIns="91425" rIns="91425" bIns="91425" rtlCol="0" anchor="ctr" anchorCtr="0">
            <a:normAutofit fontScale="67500" lnSpcReduction="20000"/>
          </a:bodyPr>
          <a:lstStyle>
            <a:lvl1pPr lvl="0" algn="l" defTabSz="914400" rtl="0" eaLnBrk="1" latinLnBrk="0" hangingPunct="1">
              <a:lnSpc>
                <a:spcPct val="90000"/>
              </a:lnSpc>
              <a:spcBef>
                <a:spcPts val="0"/>
              </a:spcBef>
              <a:buClr>
                <a:srgbClr val="FFFFFF"/>
              </a:buClr>
              <a:buSzPct val="100000"/>
              <a:buNone/>
              <a:defRPr sz="3600" b="1" i="0" kern="1200">
                <a:solidFill>
                  <a:srgbClr val="FFFFFF"/>
                </a:solidFill>
                <a:latin typeface="Arial"/>
                <a:ea typeface="Raleway"/>
                <a:cs typeface="Arial"/>
              </a:defRPr>
            </a:lvl1pPr>
            <a:lvl2pPr lvl="1">
              <a:spcBef>
                <a:spcPts val="0"/>
              </a:spcBef>
              <a:buClr>
                <a:srgbClr val="FFFFFF"/>
              </a:buClr>
              <a:buSzPct val="100000"/>
              <a:defRPr sz="4800">
                <a:solidFill>
                  <a:srgbClr val="FFFFFF"/>
                </a:solidFill>
              </a:defRPr>
            </a:lvl2pPr>
            <a:lvl3pPr lvl="2">
              <a:spcBef>
                <a:spcPts val="0"/>
              </a:spcBef>
              <a:buClr>
                <a:srgbClr val="FFFFFF"/>
              </a:buClr>
              <a:buSzPct val="100000"/>
              <a:defRPr sz="4800">
                <a:solidFill>
                  <a:srgbClr val="FFFFFF"/>
                </a:solidFill>
              </a:defRPr>
            </a:lvl3pPr>
            <a:lvl4pPr lvl="3">
              <a:spcBef>
                <a:spcPts val="0"/>
              </a:spcBef>
              <a:buClr>
                <a:srgbClr val="FFFFFF"/>
              </a:buClr>
              <a:buSzPct val="100000"/>
              <a:defRPr sz="4800">
                <a:solidFill>
                  <a:srgbClr val="FFFFFF"/>
                </a:solidFill>
              </a:defRPr>
            </a:lvl4pPr>
            <a:lvl5pPr lvl="4">
              <a:spcBef>
                <a:spcPts val="0"/>
              </a:spcBef>
              <a:buClr>
                <a:srgbClr val="FFFFFF"/>
              </a:buClr>
              <a:buSzPct val="100000"/>
              <a:defRPr sz="4800">
                <a:solidFill>
                  <a:srgbClr val="FFFFFF"/>
                </a:solidFill>
              </a:defRPr>
            </a:lvl5pPr>
            <a:lvl6pPr lvl="5">
              <a:spcBef>
                <a:spcPts val="0"/>
              </a:spcBef>
              <a:buClr>
                <a:srgbClr val="FFFFFF"/>
              </a:buClr>
              <a:buSzPct val="100000"/>
              <a:defRPr sz="4800">
                <a:solidFill>
                  <a:srgbClr val="FFFFFF"/>
                </a:solidFill>
              </a:defRPr>
            </a:lvl6pPr>
            <a:lvl7pPr lvl="6">
              <a:spcBef>
                <a:spcPts val="0"/>
              </a:spcBef>
              <a:buClr>
                <a:srgbClr val="FFFFFF"/>
              </a:buClr>
              <a:buSzPct val="100000"/>
              <a:defRPr sz="4800">
                <a:solidFill>
                  <a:srgbClr val="FFFFFF"/>
                </a:solidFill>
              </a:defRPr>
            </a:lvl7pPr>
            <a:lvl8pPr lvl="7">
              <a:spcBef>
                <a:spcPts val="0"/>
              </a:spcBef>
              <a:buClr>
                <a:srgbClr val="FFFFFF"/>
              </a:buClr>
              <a:buSzPct val="100000"/>
              <a:defRPr sz="4800">
                <a:solidFill>
                  <a:srgbClr val="FFFFFF"/>
                </a:solidFill>
              </a:defRPr>
            </a:lvl8pPr>
            <a:lvl9pPr lvl="8">
              <a:spcBef>
                <a:spcPts val="0"/>
              </a:spcBef>
              <a:buClr>
                <a:srgbClr val="FFFFFF"/>
              </a:buClr>
              <a:buSzPct val="100000"/>
              <a:defRPr sz="4800">
                <a:solidFill>
                  <a:srgbClr val="FFFFFF"/>
                </a:solidFill>
              </a:defRPr>
            </a:lvl9pPr>
          </a:lstStyle>
          <a:p>
            <a:pPr>
              <a:lnSpc>
                <a:spcPct val="120000"/>
              </a:lnSpc>
            </a:pPr>
            <a:r>
              <a:rPr lang="en-US" dirty="0">
                <a:solidFill>
                  <a:srgbClr val="59647A"/>
                </a:solidFill>
                <a:latin typeface="Raleway" pitchFamily="2" charset="0"/>
              </a:rPr>
              <a:t>-  Coherence and Eigenvalues Measures</a:t>
            </a:r>
          </a:p>
          <a:p>
            <a:pPr>
              <a:lnSpc>
                <a:spcPct val="120000"/>
              </a:lnSpc>
            </a:pPr>
            <a:r>
              <a:rPr lang="en-US" dirty="0">
                <a:solidFill>
                  <a:srgbClr val="59647A"/>
                </a:solidFill>
                <a:latin typeface="Raleway" pitchFamily="2" charset="0"/>
              </a:rPr>
              <a:t>-  Keywords and Phrases (N-Grams)</a:t>
            </a:r>
          </a:p>
        </p:txBody>
      </p:sp>
    </p:spTree>
    <p:extLst>
      <p:ext uri="{BB962C8B-B14F-4D97-AF65-F5344CB8AC3E}">
        <p14:creationId xmlns:p14="http://schemas.microsoft.com/office/powerpoint/2010/main" val="2831201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63E66-DA63-084F-91C3-6CB76672F8AB}"/>
              </a:ext>
            </a:extLst>
          </p:cNvPr>
          <p:cNvSpPr>
            <a:spLocks noGrp="1"/>
          </p:cNvSpPr>
          <p:nvPr>
            <p:ph type="title"/>
          </p:nvPr>
        </p:nvSpPr>
        <p:spPr/>
        <p:txBody>
          <a:bodyPr>
            <a:normAutofit/>
          </a:bodyPr>
          <a:lstStyle/>
          <a:p>
            <a:r>
              <a:rPr lang="en-US" sz="3600" dirty="0">
                <a:latin typeface="Raleway" pitchFamily="2" charset="0"/>
              </a:rPr>
              <a:t>Coherence and Eigenvalue Measures</a:t>
            </a:r>
          </a:p>
        </p:txBody>
      </p:sp>
      <p:sp>
        <p:nvSpPr>
          <p:cNvPr id="3" name="Text Placeholder 2">
            <a:extLst>
              <a:ext uri="{FF2B5EF4-FFF2-40B4-BE49-F238E27FC236}">
                <a16:creationId xmlns:a16="http://schemas.microsoft.com/office/drawing/2014/main" id="{8CEA6F9A-37D0-B742-93E3-5161EC025A03}"/>
              </a:ext>
            </a:extLst>
          </p:cNvPr>
          <p:cNvSpPr>
            <a:spLocks noGrp="1"/>
          </p:cNvSpPr>
          <p:nvPr>
            <p:ph type="body" sz="quarter" idx="12"/>
          </p:nvPr>
        </p:nvSpPr>
        <p:spPr>
          <a:xfrm>
            <a:off x="121418" y="1267485"/>
            <a:ext cx="11949163" cy="1720159"/>
          </a:xfrm>
        </p:spPr>
        <p:txBody>
          <a:bodyPr>
            <a:normAutofit fontScale="92500" lnSpcReduction="10000"/>
          </a:bodyPr>
          <a:lstStyle/>
          <a:p>
            <a:pPr marL="0" indent="0">
              <a:spcBef>
                <a:spcPts val="1200"/>
              </a:spcBef>
            </a:pPr>
            <a:r>
              <a:rPr lang="en-US" dirty="0">
                <a:latin typeface="+mn-lt"/>
              </a:rPr>
              <a:t>The tool uses coherence (Yule’s Q) to tell the researcher the relative extent to which the tool sees a connection between the words and phrases (N-Grams) it has brought together into a topic. The researcher is the ultimate judge as to whether a topic is truly coherent.</a:t>
            </a:r>
            <a:endParaRPr lang="en-US" dirty="0">
              <a:solidFill>
                <a:srgbClr val="666666"/>
              </a:solidFill>
              <a:latin typeface="+mn-lt"/>
            </a:endParaRPr>
          </a:p>
          <a:p>
            <a:pPr marL="0" indent="0">
              <a:spcBef>
                <a:spcPts val="1200"/>
              </a:spcBef>
            </a:pPr>
            <a:r>
              <a:rPr lang="en-US" dirty="0">
                <a:latin typeface="+mn-lt"/>
              </a:rPr>
              <a:t>Eigenvalues represent the total amount of variance in the data that can be explained by a given topic. While any Eigenvalue above ‘0’ is good, stronger Eigenvalues generally denote that more variance in the qualitative data (words being written) is being explained by the topic, while a lower value denotes less variance being explained in the data by the topic.</a:t>
            </a:r>
            <a:br>
              <a:rPr lang="en-US" dirty="0">
                <a:latin typeface="+mn-lt"/>
              </a:rPr>
            </a:br>
            <a:br>
              <a:rPr lang="en-US" dirty="0">
                <a:latin typeface="+mn-lt"/>
              </a:rPr>
            </a:br>
            <a:r>
              <a:rPr lang="en-US" dirty="0">
                <a:latin typeface="+mn-lt"/>
              </a:rPr>
              <a:t>While our researches need these values to guide the statistical validity of our reported themes, we recommend assessing the themes by their reported frequency in the primary body of the report.</a:t>
            </a:r>
          </a:p>
        </p:txBody>
      </p:sp>
      <p:graphicFrame>
        <p:nvGraphicFramePr>
          <p:cNvPr id="4" name="Table 3">
            <a:extLst>
              <a:ext uri="{FF2B5EF4-FFF2-40B4-BE49-F238E27FC236}">
                <a16:creationId xmlns:a16="http://schemas.microsoft.com/office/drawing/2014/main" id="{C0C678E0-3251-617A-9010-CFB542EE0650}"/>
              </a:ext>
            </a:extLst>
          </p:cNvPr>
          <p:cNvGraphicFramePr>
            <a:graphicFrameLocks noGrp="1"/>
          </p:cNvGraphicFramePr>
          <p:nvPr>
            <p:extLst>
              <p:ext uri="{D42A27DB-BD31-4B8C-83A1-F6EECF244321}">
                <p14:modId xmlns:p14="http://schemas.microsoft.com/office/powerpoint/2010/main" val="3802343880"/>
              </p:ext>
            </p:extLst>
          </p:nvPr>
        </p:nvGraphicFramePr>
        <p:xfrm>
          <a:off x="2537744" y="3094659"/>
          <a:ext cx="7116509" cy="3596640"/>
        </p:xfrm>
        <a:graphic>
          <a:graphicData uri="http://schemas.openxmlformats.org/drawingml/2006/table">
            <a:tbl>
              <a:tblPr firstRow="1" bandRow="1">
                <a:tableStyleId>{F2DE63D5-997A-4646-A377-4702673A728D}</a:tableStyleId>
              </a:tblPr>
              <a:tblGrid>
                <a:gridCol w="4361244">
                  <a:extLst>
                    <a:ext uri="{9D8B030D-6E8A-4147-A177-3AD203B41FA5}">
                      <a16:colId xmlns:a16="http://schemas.microsoft.com/office/drawing/2014/main" val="435306520"/>
                    </a:ext>
                  </a:extLst>
                </a:gridCol>
                <a:gridCol w="1739646">
                  <a:extLst>
                    <a:ext uri="{9D8B030D-6E8A-4147-A177-3AD203B41FA5}">
                      <a16:colId xmlns:a16="http://schemas.microsoft.com/office/drawing/2014/main" val="3029677433"/>
                    </a:ext>
                  </a:extLst>
                </a:gridCol>
                <a:gridCol w="1015619">
                  <a:extLst>
                    <a:ext uri="{9D8B030D-6E8A-4147-A177-3AD203B41FA5}">
                      <a16:colId xmlns:a16="http://schemas.microsoft.com/office/drawing/2014/main" val="2334613449"/>
                    </a:ext>
                  </a:extLst>
                </a:gridCol>
              </a:tblGrid>
              <a:tr h="203259">
                <a:tc>
                  <a:txBody>
                    <a:bodyPr/>
                    <a:lstStyle/>
                    <a:p>
                      <a:r>
                        <a:rPr lang="en-US" sz="1400" dirty="0"/>
                        <a:t>Theme/Topic</a:t>
                      </a:r>
                    </a:p>
                  </a:txBody>
                  <a:tcPr>
                    <a:solidFill>
                      <a:srgbClr val="59647A"/>
                    </a:solidFill>
                  </a:tcPr>
                </a:tc>
                <a:tc>
                  <a:txBody>
                    <a:bodyPr/>
                    <a:lstStyle/>
                    <a:p>
                      <a:pPr algn="ctr"/>
                      <a:r>
                        <a:rPr lang="en-US" sz="1400" dirty="0"/>
                        <a:t>Coherence (Yule’s Q)</a:t>
                      </a:r>
                    </a:p>
                  </a:txBody>
                  <a:tcPr>
                    <a:solidFill>
                      <a:srgbClr val="59647A"/>
                    </a:solidFill>
                  </a:tcPr>
                </a:tc>
                <a:tc>
                  <a:txBody>
                    <a:bodyPr/>
                    <a:lstStyle/>
                    <a:p>
                      <a:pPr algn="ctr"/>
                      <a:r>
                        <a:rPr lang="en-US" sz="1400" dirty="0"/>
                        <a:t>Eigenvalue</a:t>
                      </a:r>
                    </a:p>
                  </a:txBody>
                  <a:tcPr>
                    <a:solidFill>
                      <a:srgbClr val="59647A"/>
                    </a:solidFill>
                  </a:tcPr>
                </a:tc>
                <a:extLst>
                  <a:ext uri="{0D108BD9-81ED-4DB2-BD59-A6C34878D82A}">
                    <a16:rowId xmlns:a16="http://schemas.microsoft.com/office/drawing/2014/main" val="1899468985"/>
                  </a:ext>
                </a:extLst>
              </a:tr>
              <a:tr h="245779">
                <a:tc>
                  <a:txBody>
                    <a:bodyPr/>
                    <a:lstStyle/>
                    <a:p>
                      <a:r>
                        <a:rPr lang="en-US" sz="1200" b="1" dirty="0"/>
                        <a:t>Improve Customer Experience: Coordination of Service Provisions</a:t>
                      </a:r>
                    </a:p>
                  </a:txBody>
                  <a:tcPr anchor="ctr">
                    <a:solidFill>
                      <a:srgbClr val="DDE0E7"/>
                    </a:solidFill>
                  </a:tcPr>
                </a:tc>
                <a:tc>
                  <a:txBody>
                    <a:bodyPr/>
                    <a:lstStyle/>
                    <a:p>
                      <a:pPr algn="ctr"/>
                      <a:r>
                        <a:rPr lang="en-US" sz="1100" b="1" dirty="0"/>
                        <a:t>.784</a:t>
                      </a:r>
                    </a:p>
                  </a:txBody>
                  <a:tcPr anchor="ctr">
                    <a:solidFill>
                      <a:srgbClr val="DDE0E7"/>
                    </a:solidFill>
                  </a:tcPr>
                </a:tc>
                <a:tc>
                  <a:txBody>
                    <a:bodyPr/>
                    <a:lstStyle/>
                    <a:p>
                      <a:pPr algn="ctr"/>
                      <a:r>
                        <a:rPr lang="en-US" sz="1100" b="1" dirty="0"/>
                        <a:t>1.70</a:t>
                      </a:r>
                    </a:p>
                  </a:txBody>
                  <a:tcPr anchor="ctr">
                    <a:solidFill>
                      <a:srgbClr val="DDE0E7"/>
                    </a:solidFill>
                  </a:tcPr>
                </a:tc>
                <a:extLst>
                  <a:ext uri="{0D108BD9-81ED-4DB2-BD59-A6C34878D82A}">
                    <a16:rowId xmlns:a16="http://schemas.microsoft.com/office/drawing/2014/main" val="2269074826"/>
                  </a:ext>
                </a:extLst>
              </a:tr>
              <a:tr h="245779">
                <a:tc>
                  <a:txBody>
                    <a:bodyPr/>
                    <a:lstStyle/>
                    <a:p>
                      <a:r>
                        <a:rPr lang="en-US" sz="1200" b="1" dirty="0"/>
                        <a:t>Improve Customer Experience: Infrastructure Investments</a:t>
                      </a:r>
                    </a:p>
                  </a:txBody>
                  <a:tcPr anchor="ctr"/>
                </a:tc>
                <a:tc>
                  <a:txBody>
                    <a:bodyPr/>
                    <a:lstStyle/>
                    <a:p>
                      <a:pPr algn="ctr"/>
                      <a:r>
                        <a:rPr lang="en-US" sz="1100" b="1" dirty="0"/>
                        <a:t>.753</a:t>
                      </a:r>
                    </a:p>
                  </a:txBody>
                  <a:tcPr anchor="ctr"/>
                </a:tc>
                <a:tc>
                  <a:txBody>
                    <a:bodyPr/>
                    <a:lstStyle/>
                    <a:p>
                      <a:pPr algn="ctr"/>
                      <a:r>
                        <a:rPr lang="en-US" sz="1100" b="1" dirty="0"/>
                        <a:t>1.71</a:t>
                      </a:r>
                    </a:p>
                  </a:txBody>
                  <a:tcPr anchor="ctr"/>
                </a:tc>
                <a:extLst>
                  <a:ext uri="{0D108BD9-81ED-4DB2-BD59-A6C34878D82A}">
                    <a16:rowId xmlns:a16="http://schemas.microsoft.com/office/drawing/2014/main" val="647474624"/>
                  </a:ext>
                </a:extLst>
              </a:tr>
              <a:tr h="245779">
                <a:tc>
                  <a:txBody>
                    <a:bodyPr/>
                    <a:lstStyle/>
                    <a:p>
                      <a:r>
                        <a:rPr lang="en-US" sz="1200" b="1" dirty="0"/>
                        <a:t>Listen to / Respect Front-Line Employees</a:t>
                      </a:r>
                    </a:p>
                  </a:txBody>
                  <a:tcPr anchor="ctr">
                    <a:solidFill>
                      <a:srgbClr val="DDE0E7"/>
                    </a:solidFill>
                  </a:tcPr>
                </a:tc>
                <a:tc>
                  <a:txBody>
                    <a:bodyPr/>
                    <a:lstStyle/>
                    <a:p>
                      <a:pPr algn="ctr"/>
                      <a:r>
                        <a:rPr lang="en-US" sz="1100" b="1" dirty="0"/>
                        <a:t>.829</a:t>
                      </a:r>
                    </a:p>
                  </a:txBody>
                  <a:tcPr anchor="ctr">
                    <a:solidFill>
                      <a:srgbClr val="DDE0E7"/>
                    </a:solidFill>
                  </a:tcPr>
                </a:tc>
                <a:tc>
                  <a:txBody>
                    <a:bodyPr/>
                    <a:lstStyle/>
                    <a:p>
                      <a:pPr algn="ctr"/>
                      <a:r>
                        <a:rPr lang="en-US" sz="1100" b="1" dirty="0"/>
                        <a:t>1.69</a:t>
                      </a:r>
                    </a:p>
                  </a:txBody>
                  <a:tcPr anchor="ctr">
                    <a:solidFill>
                      <a:srgbClr val="DDE0E7"/>
                    </a:solidFill>
                  </a:tcPr>
                </a:tc>
                <a:extLst>
                  <a:ext uri="{0D108BD9-81ED-4DB2-BD59-A6C34878D82A}">
                    <a16:rowId xmlns:a16="http://schemas.microsoft.com/office/drawing/2014/main" val="4136267811"/>
                  </a:ext>
                </a:extLst>
              </a:tr>
              <a:tr h="215215">
                <a:tc>
                  <a:txBody>
                    <a:bodyPr/>
                    <a:lstStyle/>
                    <a:p>
                      <a:r>
                        <a:rPr lang="en-US" sz="1200" b="1" dirty="0"/>
                        <a:t>Improve Training</a:t>
                      </a:r>
                    </a:p>
                  </a:txBody>
                  <a:tcPr anchor="ctr"/>
                </a:tc>
                <a:tc>
                  <a:txBody>
                    <a:bodyPr/>
                    <a:lstStyle/>
                    <a:p>
                      <a:pPr algn="ctr"/>
                      <a:r>
                        <a:rPr lang="en-US" sz="1100" b="1" dirty="0"/>
                        <a:t>.747</a:t>
                      </a:r>
                    </a:p>
                  </a:txBody>
                  <a:tcPr anchor="ctr"/>
                </a:tc>
                <a:tc>
                  <a:txBody>
                    <a:bodyPr/>
                    <a:lstStyle/>
                    <a:p>
                      <a:pPr algn="ctr"/>
                      <a:r>
                        <a:rPr lang="en-US" sz="1100" b="1" dirty="0"/>
                        <a:t>1.67</a:t>
                      </a:r>
                    </a:p>
                  </a:txBody>
                  <a:tcPr anchor="ctr"/>
                </a:tc>
                <a:extLst>
                  <a:ext uri="{0D108BD9-81ED-4DB2-BD59-A6C34878D82A}">
                    <a16:rowId xmlns:a16="http://schemas.microsoft.com/office/drawing/2014/main" val="1078495883"/>
                  </a:ext>
                </a:extLst>
              </a:tr>
              <a:tr h="261608">
                <a:tc>
                  <a:txBody>
                    <a:bodyPr/>
                    <a:lstStyle/>
                    <a:p>
                      <a:r>
                        <a:rPr lang="en-US" sz="1200" b="1" dirty="0"/>
                        <a:t>Increase Wages and Benefits to Adjust for Cost of Living</a:t>
                      </a:r>
                    </a:p>
                  </a:txBody>
                  <a:tcPr anchor="ctr">
                    <a:solidFill>
                      <a:srgbClr val="DDE0E7"/>
                    </a:solidFill>
                  </a:tcPr>
                </a:tc>
                <a:tc>
                  <a:txBody>
                    <a:bodyPr/>
                    <a:lstStyle/>
                    <a:p>
                      <a:pPr algn="ctr"/>
                      <a:r>
                        <a:rPr lang="en-US" sz="1100" b="1" dirty="0"/>
                        <a:t>.932</a:t>
                      </a:r>
                    </a:p>
                  </a:txBody>
                  <a:tcPr anchor="ctr">
                    <a:solidFill>
                      <a:srgbClr val="DDE0E7"/>
                    </a:solidFill>
                  </a:tcPr>
                </a:tc>
                <a:tc>
                  <a:txBody>
                    <a:bodyPr/>
                    <a:lstStyle/>
                    <a:p>
                      <a:pPr algn="ctr"/>
                      <a:r>
                        <a:rPr lang="en-US" sz="1100" b="1" dirty="0"/>
                        <a:t>3.14</a:t>
                      </a:r>
                    </a:p>
                  </a:txBody>
                  <a:tcPr anchor="ctr">
                    <a:solidFill>
                      <a:srgbClr val="DDE0E7"/>
                    </a:solidFill>
                  </a:tcPr>
                </a:tc>
                <a:extLst>
                  <a:ext uri="{0D108BD9-81ED-4DB2-BD59-A6C34878D82A}">
                    <a16:rowId xmlns:a16="http://schemas.microsoft.com/office/drawing/2014/main" val="3352929841"/>
                  </a:ext>
                </a:extLst>
              </a:tr>
              <a:tr h="2152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Update Computers &amp; Systems</a:t>
                      </a:r>
                    </a:p>
                  </a:txBody>
                  <a:tcPr anchor="ctr">
                    <a:solidFill>
                      <a:schemeClr val="bg1"/>
                    </a:solidFill>
                  </a:tcPr>
                </a:tc>
                <a:tc>
                  <a:txBody>
                    <a:bodyPr/>
                    <a:lstStyle/>
                    <a:p>
                      <a:pPr algn="ctr"/>
                      <a:r>
                        <a:rPr lang="en-US" sz="1100" b="1" dirty="0"/>
                        <a:t>.716</a:t>
                      </a:r>
                    </a:p>
                  </a:txBody>
                  <a:tcPr anchor="ctr">
                    <a:solidFill>
                      <a:schemeClr val="bg1"/>
                    </a:solidFill>
                  </a:tcPr>
                </a:tc>
                <a:tc>
                  <a:txBody>
                    <a:bodyPr/>
                    <a:lstStyle/>
                    <a:p>
                      <a:pPr algn="ctr"/>
                      <a:r>
                        <a:rPr lang="en-US" sz="1100" b="1" dirty="0"/>
                        <a:t>2.04</a:t>
                      </a:r>
                    </a:p>
                  </a:txBody>
                  <a:tcPr anchor="ctr">
                    <a:solidFill>
                      <a:schemeClr val="bg1"/>
                    </a:solidFill>
                  </a:tcPr>
                </a:tc>
                <a:extLst>
                  <a:ext uri="{0D108BD9-81ED-4DB2-BD59-A6C34878D82A}">
                    <a16:rowId xmlns:a16="http://schemas.microsoft.com/office/drawing/2014/main" val="647855221"/>
                  </a:ext>
                </a:extLst>
              </a:tr>
              <a:tr h="2152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Work-Life Balance</a:t>
                      </a:r>
                    </a:p>
                  </a:txBody>
                  <a:tcPr anchor="ctr">
                    <a:solidFill>
                      <a:srgbClr val="DDE0E7"/>
                    </a:solidFill>
                  </a:tcPr>
                </a:tc>
                <a:tc>
                  <a:txBody>
                    <a:bodyPr/>
                    <a:lstStyle/>
                    <a:p>
                      <a:pPr algn="ctr"/>
                      <a:r>
                        <a:rPr lang="en-US" sz="1100" b="1" dirty="0"/>
                        <a:t>.707</a:t>
                      </a:r>
                    </a:p>
                  </a:txBody>
                  <a:tcPr anchor="ctr">
                    <a:solidFill>
                      <a:srgbClr val="DDE0E7"/>
                    </a:solidFill>
                  </a:tcPr>
                </a:tc>
                <a:tc>
                  <a:txBody>
                    <a:bodyPr/>
                    <a:lstStyle/>
                    <a:p>
                      <a:pPr algn="ctr"/>
                      <a:r>
                        <a:rPr lang="en-US" sz="1100" b="1" dirty="0"/>
                        <a:t>1.83</a:t>
                      </a:r>
                    </a:p>
                  </a:txBody>
                  <a:tcPr anchor="ctr">
                    <a:solidFill>
                      <a:srgbClr val="DDE0E7"/>
                    </a:solidFill>
                  </a:tcPr>
                </a:tc>
                <a:extLst>
                  <a:ext uri="{0D108BD9-81ED-4DB2-BD59-A6C34878D82A}">
                    <a16:rowId xmlns:a16="http://schemas.microsoft.com/office/drawing/2014/main" val="294385818"/>
                  </a:ext>
                </a:extLst>
              </a:tr>
              <a:tr h="2616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Management Concerns</a:t>
                      </a:r>
                    </a:p>
                  </a:txBody>
                  <a:tcPr anchor="ctr">
                    <a:solidFill>
                      <a:schemeClr val="bg1"/>
                    </a:solidFill>
                  </a:tcPr>
                </a:tc>
                <a:tc>
                  <a:txBody>
                    <a:bodyPr/>
                    <a:lstStyle/>
                    <a:p>
                      <a:pPr algn="ctr"/>
                      <a:r>
                        <a:rPr lang="en-US" sz="1100" b="1" dirty="0"/>
                        <a:t>.712</a:t>
                      </a:r>
                    </a:p>
                  </a:txBody>
                  <a:tcPr anchor="ctr">
                    <a:solidFill>
                      <a:schemeClr val="bg1"/>
                    </a:solidFill>
                  </a:tcPr>
                </a:tc>
                <a:tc>
                  <a:txBody>
                    <a:bodyPr/>
                    <a:lstStyle/>
                    <a:p>
                      <a:pPr algn="ctr"/>
                      <a:r>
                        <a:rPr lang="en-US" sz="1100" b="1" dirty="0"/>
                        <a:t>1.64</a:t>
                      </a:r>
                    </a:p>
                  </a:txBody>
                  <a:tcPr anchor="ctr">
                    <a:solidFill>
                      <a:schemeClr val="bg1"/>
                    </a:solidFill>
                  </a:tcPr>
                </a:tc>
                <a:extLst>
                  <a:ext uri="{0D108BD9-81ED-4DB2-BD59-A6C34878D82A}">
                    <a16:rowId xmlns:a16="http://schemas.microsoft.com/office/drawing/2014/main" val="3789296726"/>
                  </a:ext>
                </a:extLst>
              </a:tr>
              <a:tr h="2616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Improve Internal Alignment, Collaboration, and Communication</a:t>
                      </a:r>
                    </a:p>
                  </a:txBody>
                  <a:tcPr anchor="ctr">
                    <a:solidFill>
                      <a:srgbClr val="DDE0E7"/>
                    </a:solidFill>
                  </a:tcPr>
                </a:tc>
                <a:tc>
                  <a:txBody>
                    <a:bodyPr/>
                    <a:lstStyle/>
                    <a:p>
                      <a:pPr algn="ctr"/>
                      <a:r>
                        <a:rPr lang="en-US" sz="1100" b="1" dirty="0"/>
                        <a:t>.819</a:t>
                      </a:r>
                    </a:p>
                  </a:txBody>
                  <a:tcPr anchor="ctr">
                    <a:solidFill>
                      <a:srgbClr val="DDE0E7"/>
                    </a:solidFill>
                  </a:tcPr>
                </a:tc>
                <a:tc>
                  <a:txBody>
                    <a:bodyPr/>
                    <a:lstStyle/>
                    <a:p>
                      <a:pPr algn="ctr"/>
                      <a:r>
                        <a:rPr lang="en-US" sz="1100" b="1" dirty="0"/>
                        <a:t>2.73</a:t>
                      </a:r>
                    </a:p>
                  </a:txBody>
                  <a:tcPr anchor="ctr">
                    <a:solidFill>
                      <a:srgbClr val="DDE0E7"/>
                    </a:solidFill>
                  </a:tcPr>
                </a:tc>
                <a:extLst>
                  <a:ext uri="{0D108BD9-81ED-4DB2-BD59-A6C34878D82A}">
                    <a16:rowId xmlns:a16="http://schemas.microsoft.com/office/drawing/2014/main" val="932492513"/>
                  </a:ext>
                </a:extLst>
              </a:tr>
              <a:tr h="2616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Negotiate a ‘Fair’ Contract</a:t>
                      </a:r>
                    </a:p>
                  </a:txBody>
                  <a:tcPr anchor="ctr">
                    <a:solidFill>
                      <a:schemeClr val="bg1"/>
                    </a:solidFill>
                  </a:tcPr>
                </a:tc>
                <a:tc>
                  <a:txBody>
                    <a:bodyPr/>
                    <a:lstStyle/>
                    <a:p>
                      <a:pPr algn="ctr"/>
                      <a:r>
                        <a:rPr lang="en-US" sz="1100" b="1" dirty="0"/>
                        <a:t>.853</a:t>
                      </a:r>
                    </a:p>
                  </a:txBody>
                  <a:tcPr anchor="ctr">
                    <a:solidFill>
                      <a:schemeClr val="bg1"/>
                    </a:solidFill>
                  </a:tcPr>
                </a:tc>
                <a:tc>
                  <a:txBody>
                    <a:bodyPr/>
                    <a:lstStyle/>
                    <a:p>
                      <a:pPr algn="ctr"/>
                      <a:r>
                        <a:rPr lang="en-US" sz="1100" b="1" dirty="0"/>
                        <a:t>1.96</a:t>
                      </a:r>
                    </a:p>
                  </a:txBody>
                  <a:tcPr anchor="ctr">
                    <a:solidFill>
                      <a:schemeClr val="bg1"/>
                    </a:solidFill>
                  </a:tcPr>
                </a:tc>
                <a:extLst>
                  <a:ext uri="{0D108BD9-81ED-4DB2-BD59-A6C34878D82A}">
                    <a16:rowId xmlns:a16="http://schemas.microsoft.com/office/drawing/2014/main" val="639527673"/>
                  </a:ext>
                </a:extLst>
              </a:tr>
              <a:tr h="2616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Increase Accountability</a:t>
                      </a:r>
                    </a:p>
                  </a:txBody>
                  <a:tcPr anchor="ctr">
                    <a:solidFill>
                      <a:srgbClr val="DDE0E7"/>
                    </a:solidFill>
                  </a:tcPr>
                </a:tc>
                <a:tc>
                  <a:txBody>
                    <a:bodyPr/>
                    <a:lstStyle/>
                    <a:p>
                      <a:pPr algn="ctr"/>
                      <a:r>
                        <a:rPr lang="en-US" sz="1100" b="1" dirty="0"/>
                        <a:t>.640</a:t>
                      </a:r>
                    </a:p>
                  </a:txBody>
                  <a:tcPr anchor="ctr">
                    <a:solidFill>
                      <a:srgbClr val="DDE0E7"/>
                    </a:solidFill>
                  </a:tcPr>
                </a:tc>
                <a:tc>
                  <a:txBody>
                    <a:bodyPr/>
                    <a:lstStyle/>
                    <a:p>
                      <a:pPr algn="ctr"/>
                      <a:r>
                        <a:rPr lang="en-US" sz="1100" b="1" dirty="0"/>
                        <a:t>1.97</a:t>
                      </a:r>
                    </a:p>
                  </a:txBody>
                  <a:tcPr anchor="ctr">
                    <a:solidFill>
                      <a:srgbClr val="DDE0E7"/>
                    </a:solidFill>
                  </a:tcPr>
                </a:tc>
                <a:extLst>
                  <a:ext uri="{0D108BD9-81ED-4DB2-BD59-A6C34878D82A}">
                    <a16:rowId xmlns:a16="http://schemas.microsoft.com/office/drawing/2014/main" val="1457778422"/>
                  </a:ext>
                </a:extLst>
              </a:tr>
              <a:tr h="2616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Need for Expanded and Upgraded Fleet</a:t>
                      </a:r>
                    </a:p>
                  </a:txBody>
                  <a:tcPr anchor="ctr">
                    <a:solidFill>
                      <a:schemeClr val="bg1"/>
                    </a:solidFill>
                  </a:tcPr>
                </a:tc>
                <a:tc>
                  <a:txBody>
                    <a:bodyPr/>
                    <a:lstStyle/>
                    <a:p>
                      <a:pPr algn="ctr"/>
                      <a:r>
                        <a:rPr lang="en-US" sz="1100" b="1" dirty="0"/>
                        <a:t>.684</a:t>
                      </a:r>
                    </a:p>
                  </a:txBody>
                  <a:tcPr anchor="ctr">
                    <a:solidFill>
                      <a:schemeClr val="bg1"/>
                    </a:solidFill>
                  </a:tcPr>
                </a:tc>
                <a:tc>
                  <a:txBody>
                    <a:bodyPr/>
                    <a:lstStyle/>
                    <a:p>
                      <a:pPr algn="ctr"/>
                      <a:r>
                        <a:rPr lang="en-US" sz="1100" b="1" dirty="0"/>
                        <a:t>1.64</a:t>
                      </a:r>
                    </a:p>
                  </a:txBody>
                  <a:tcPr anchor="ctr">
                    <a:solidFill>
                      <a:schemeClr val="bg1"/>
                    </a:solidFill>
                  </a:tcPr>
                </a:tc>
                <a:extLst>
                  <a:ext uri="{0D108BD9-81ED-4DB2-BD59-A6C34878D82A}">
                    <a16:rowId xmlns:a16="http://schemas.microsoft.com/office/drawing/2014/main" val="104707558"/>
                  </a:ext>
                </a:extLst>
              </a:tr>
            </a:tbl>
          </a:graphicData>
        </a:graphic>
      </p:graphicFrame>
    </p:spTree>
    <p:extLst>
      <p:ext uri="{BB962C8B-B14F-4D97-AF65-F5344CB8AC3E}">
        <p14:creationId xmlns:p14="http://schemas.microsoft.com/office/powerpoint/2010/main" val="2512627054"/>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63E66-DA63-084F-91C3-6CB76672F8AB}"/>
              </a:ext>
            </a:extLst>
          </p:cNvPr>
          <p:cNvSpPr>
            <a:spLocks noGrp="1"/>
          </p:cNvSpPr>
          <p:nvPr>
            <p:ph type="title"/>
          </p:nvPr>
        </p:nvSpPr>
        <p:spPr/>
        <p:txBody>
          <a:bodyPr>
            <a:normAutofit/>
          </a:bodyPr>
          <a:lstStyle/>
          <a:p>
            <a:r>
              <a:rPr lang="en-US" sz="3600" dirty="0">
                <a:latin typeface="Raleway" pitchFamily="2" charset="0"/>
              </a:rPr>
              <a:t>Keywords and Phrases (N-Grams)</a:t>
            </a:r>
          </a:p>
        </p:txBody>
      </p:sp>
      <p:sp>
        <p:nvSpPr>
          <p:cNvPr id="3" name="Text Placeholder 2">
            <a:extLst>
              <a:ext uri="{FF2B5EF4-FFF2-40B4-BE49-F238E27FC236}">
                <a16:creationId xmlns:a16="http://schemas.microsoft.com/office/drawing/2014/main" id="{8CEA6F9A-37D0-B742-93E3-5161EC025A03}"/>
              </a:ext>
            </a:extLst>
          </p:cNvPr>
          <p:cNvSpPr>
            <a:spLocks noGrp="1"/>
          </p:cNvSpPr>
          <p:nvPr>
            <p:ph type="body" sz="quarter" idx="12"/>
          </p:nvPr>
        </p:nvSpPr>
        <p:spPr>
          <a:xfrm>
            <a:off x="114301" y="6515760"/>
            <a:ext cx="11791950" cy="361290"/>
          </a:xfrm>
        </p:spPr>
        <p:txBody>
          <a:bodyPr>
            <a:normAutofit fontScale="77500" lnSpcReduction="20000"/>
          </a:bodyPr>
          <a:lstStyle/>
          <a:p>
            <a:pPr marL="0" indent="0">
              <a:spcBef>
                <a:spcPts val="1200"/>
              </a:spcBef>
            </a:pPr>
            <a:r>
              <a:rPr lang="en-US" i="1" dirty="0">
                <a:latin typeface="+mn-lt"/>
              </a:rPr>
              <a:t>Note: while the primary report displays topics by frequency alone, it is both the frequency of these words and phrases (N-Grams), as well as how they’re used together by respondents that determines the creation of topics in the modelling process.</a:t>
            </a:r>
          </a:p>
        </p:txBody>
      </p:sp>
      <p:graphicFrame>
        <p:nvGraphicFramePr>
          <p:cNvPr id="4" name="Table 3">
            <a:extLst>
              <a:ext uri="{FF2B5EF4-FFF2-40B4-BE49-F238E27FC236}">
                <a16:creationId xmlns:a16="http://schemas.microsoft.com/office/drawing/2014/main" id="{C0C678E0-3251-617A-9010-CFB542EE0650}"/>
              </a:ext>
            </a:extLst>
          </p:cNvPr>
          <p:cNvGraphicFramePr>
            <a:graphicFrameLocks noGrp="1"/>
          </p:cNvGraphicFramePr>
          <p:nvPr>
            <p:extLst>
              <p:ext uri="{D42A27DB-BD31-4B8C-83A1-F6EECF244321}">
                <p14:modId xmlns:p14="http://schemas.microsoft.com/office/powerpoint/2010/main" val="3115902188"/>
              </p:ext>
            </p:extLst>
          </p:nvPr>
        </p:nvGraphicFramePr>
        <p:xfrm>
          <a:off x="200025" y="1258853"/>
          <a:ext cx="11635456" cy="5242560"/>
        </p:xfrm>
        <a:graphic>
          <a:graphicData uri="http://schemas.openxmlformats.org/drawingml/2006/table">
            <a:tbl>
              <a:tblPr firstRow="1" bandRow="1">
                <a:tableStyleId>{F2DE63D5-997A-4646-A377-4702673A728D}</a:tableStyleId>
              </a:tblPr>
              <a:tblGrid>
                <a:gridCol w="4361244">
                  <a:extLst>
                    <a:ext uri="{9D8B030D-6E8A-4147-A177-3AD203B41FA5}">
                      <a16:colId xmlns:a16="http://schemas.microsoft.com/office/drawing/2014/main" val="435306520"/>
                    </a:ext>
                  </a:extLst>
                </a:gridCol>
                <a:gridCol w="7274212">
                  <a:extLst>
                    <a:ext uri="{9D8B030D-6E8A-4147-A177-3AD203B41FA5}">
                      <a16:colId xmlns:a16="http://schemas.microsoft.com/office/drawing/2014/main" val="2334613449"/>
                    </a:ext>
                  </a:extLst>
                </a:gridCol>
              </a:tblGrid>
              <a:tr h="203259">
                <a:tc>
                  <a:txBody>
                    <a:bodyPr/>
                    <a:lstStyle/>
                    <a:p>
                      <a:r>
                        <a:rPr lang="en-US" sz="1400" dirty="0"/>
                        <a:t>Theme/Topic</a:t>
                      </a:r>
                    </a:p>
                  </a:txBody>
                  <a:tcPr>
                    <a:solidFill>
                      <a:srgbClr val="59647A"/>
                    </a:solidFill>
                  </a:tcPr>
                </a:tc>
                <a:tc>
                  <a:txBody>
                    <a:bodyPr/>
                    <a:lstStyle/>
                    <a:p>
                      <a:pPr algn="ctr"/>
                      <a:r>
                        <a:rPr lang="en-US" sz="1400" dirty="0"/>
                        <a:t>Key Words and Phrases (N-Grams)</a:t>
                      </a:r>
                    </a:p>
                  </a:txBody>
                  <a:tcPr>
                    <a:solidFill>
                      <a:srgbClr val="59647A"/>
                    </a:solidFill>
                  </a:tcPr>
                </a:tc>
                <a:extLst>
                  <a:ext uri="{0D108BD9-81ED-4DB2-BD59-A6C34878D82A}">
                    <a16:rowId xmlns:a16="http://schemas.microsoft.com/office/drawing/2014/main" val="1899468985"/>
                  </a:ext>
                </a:extLst>
              </a:tr>
              <a:tr h="411480">
                <a:tc>
                  <a:txBody>
                    <a:bodyPr/>
                    <a:lstStyle/>
                    <a:p>
                      <a:r>
                        <a:rPr lang="en-US" sz="1200" b="1" dirty="0"/>
                        <a:t>Improve Customer Experience: Coordination of Service Provisions</a:t>
                      </a:r>
                    </a:p>
                  </a:txBody>
                  <a:tcPr anchor="ctr">
                    <a:solidFill>
                      <a:srgbClr val="DDE0E7"/>
                    </a:solidFill>
                  </a:tcPr>
                </a:tc>
                <a:tc>
                  <a:txBody>
                    <a:bodyPr/>
                    <a:lstStyle/>
                    <a:p>
                      <a:pPr fontAlgn="ctr">
                        <a:spcBef>
                          <a:spcPts val="600"/>
                        </a:spcBef>
                        <a:spcAft>
                          <a:spcPts val="600"/>
                        </a:spcAft>
                      </a:pPr>
                      <a:r>
                        <a:rPr lang="en-US" sz="900" dirty="0">
                          <a:solidFill>
                            <a:srgbClr val="000000"/>
                          </a:solidFill>
                          <a:effectLst/>
                          <a:latin typeface="Tahoma" panose="020B0604030504040204" pitchFamily="34" charset="0"/>
                        </a:rPr>
                        <a:t>TICKET; TROUBLE; TROUBLE TICKET; TIMELY; IN A TIMELY; IN A TIMELY MANNER; CALL IN; CUSTOMER IN; ISSUE; RESOLVE; TICKET; TO CALL; HAVE TO CALL; THE PHONE; CUSTOMER ON; WITH CUSTOMER; DATE; DELAY; CUSTOMER; APPOINTMENT; ISSUE; DUE DATE; THE CUSTOMER AND;</a:t>
                      </a:r>
                    </a:p>
                  </a:txBody>
                  <a:tcPr marL="0" marR="0" marT="0" marB="0" anchor="ctr">
                    <a:solidFill>
                      <a:srgbClr val="DDE0E7"/>
                    </a:solidFill>
                  </a:tcPr>
                </a:tc>
                <a:extLst>
                  <a:ext uri="{0D108BD9-81ED-4DB2-BD59-A6C34878D82A}">
                    <a16:rowId xmlns:a16="http://schemas.microsoft.com/office/drawing/2014/main" val="2269074826"/>
                  </a:ext>
                </a:extLst>
              </a:tr>
              <a:tr h="411480">
                <a:tc>
                  <a:txBody>
                    <a:bodyPr/>
                    <a:lstStyle/>
                    <a:p>
                      <a:r>
                        <a:rPr lang="en-US" sz="1200" b="1" dirty="0"/>
                        <a:t>Improve Customer Experience: Infrastructure Investments</a:t>
                      </a:r>
                    </a:p>
                  </a:txBody>
                  <a:tcPr anchor="ctr"/>
                </a:tc>
                <a:tc>
                  <a:txBody>
                    <a:bodyPr/>
                    <a:lstStyle/>
                    <a:p>
                      <a:pPr fontAlgn="ctr">
                        <a:spcBef>
                          <a:spcPts val="600"/>
                        </a:spcBef>
                        <a:spcAft>
                          <a:spcPts val="600"/>
                        </a:spcAft>
                      </a:pPr>
                      <a:r>
                        <a:rPr lang="en-US" sz="900" dirty="0">
                          <a:solidFill>
                            <a:srgbClr val="000000"/>
                          </a:solidFill>
                          <a:effectLst/>
                          <a:latin typeface="Tahoma" panose="020B0604030504040204" pitchFamily="34" charset="0"/>
                        </a:rPr>
                        <a:t>CUSTOMER; SERVICE; COPPER; FIBER; CUSTOMER SERVICE; THE CUSTOMER; SERVICE AND; TAKE CARE OF THE; CUSTOMER SERVICE AND; TERMINAL; POLE; HUB; FIBER; THE FIBER; COPPER; FIBER; PLANT; COPPER PLANT; THE COPPER; COPPER CABLE; COPPER CUSTOMER; FIBER BE; GET FIBER; TO FIBER; FIBER TO; FIBER IN; FIBER INSTALL; WITH FIBER; FIBER AND;</a:t>
                      </a:r>
                    </a:p>
                  </a:txBody>
                  <a:tcPr marL="0" marR="0" marT="0" marB="0" anchor="ctr"/>
                </a:tc>
                <a:extLst>
                  <a:ext uri="{0D108BD9-81ED-4DB2-BD59-A6C34878D82A}">
                    <a16:rowId xmlns:a16="http://schemas.microsoft.com/office/drawing/2014/main" val="647474624"/>
                  </a:ext>
                </a:extLst>
              </a:tr>
              <a:tr h="411480">
                <a:tc>
                  <a:txBody>
                    <a:bodyPr/>
                    <a:lstStyle/>
                    <a:p>
                      <a:r>
                        <a:rPr lang="en-US" sz="1200" b="1" dirty="0"/>
                        <a:t>Listen to / Respect Front-Line Employees</a:t>
                      </a:r>
                    </a:p>
                  </a:txBody>
                  <a:tcPr anchor="ctr">
                    <a:solidFill>
                      <a:srgbClr val="DDE0E7"/>
                    </a:solidFill>
                  </a:tcPr>
                </a:tc>
                <a:tc>
                  <a:txBody>
                    <a:bodyPr/>
                    <a:lstStyle/>
                    <a:p>
                      <a:pPr fontAlgn="ctr">
                        <a:spcBef>
                          <a:spcPts val="600"/>
                        </a:spcBef>
                        <a:spcAft>
                          <a:spcPts val="600"/>
                        </a:spcAft>
                      </a:pPr>
                      <a:r>
                        <a:rPr lang="en-US" sz="900" dirty="0">
                          <a:solidFill>
                            <a:srgbClr val="000000"/>
                          </a:solidFill>
                          <a:effectLst/>
                          <a:latin typeface="Tahoma" panose="020B0604030504040204" pitchFamily="34" charset="0"/>
                        </a:rPr>
                        <a:t>FRONT; FRONT LINE; THE FRONT LINE; FRONT LINE EMPLOYEE; ON THE FRONT LINE; EMPLOYEE; TREAT; SHOW; LISTEN TO; LISTEN; CARE; RESPECT;</a:t>
                      </a:r>
                    </a:p>
                  </a:txBody>
                  <a:tcPr marL="0" marR="0" marT="0" marB="0" anchor="ctr">
                    <a:solidFill>
                      <a:srgbClr val="DDE0E7"/>
                    </a:solidFill>
                  </a:tcPr>
                </a:tc>
                <a:extLst>
                  <a:ext uri="{0D108BD9-81ED-4DB2-BD59-A6C34878D82A}">
                    <a16:rowId xmlns:a16="http://schemas.microsoft.com/office/drawing/2014/main" val="4136267811"/>
                  </a:ext>
                </a:extLst>
              </a:tr>
              <a:tr h="411480">
                <a:tc>
                  <a:txBody>
                    <a:bodyPr/>
                    <a:lstStyle/>
                    <a:p>
                      <a:r>
                        <a:rPr lang="en-US" sz="1200" b="1" dirty="0"/>
                        <a:t>Improve Training</a:t>
                      </a:r>
                    </a:p>
                  </a:txBody>
                  <a:tcPr anchor="ctr"/>
                </a:tc>
                <a:tc>
                  <a:txBody>
                    <a:bodyPr/>
                    <a:lstStyle/>
                    <a:p>
                      <a:pPr fontAlgn="ctr">
                        <a:spcBef>
                          <a:spcPts val="600"/>
                        </a:spcBef>
                        <a:spcAft>
                          <a:spcPts val="600"/>
                        </a:spcAft>
                      </a:pPr>
                      <a:r>
                        <a:rPr lang="en-US" sz="900" dirty="0">
                          <a:solidFill>
                            <a:srgbClr val="000000"/>
                          </a:solidFill>
                          <a:effectLst/>
                          <a:latin typeface="Tahoma" panose="020B0604030504040204" pitchFamily="34" charset="0"/>
                        </a:rPr>
                        <a:t>TRAIN; PROVIDE; CORNERSTONE; NEW EQUIPMENT; NEW PRODUCT; TRAIN ON;</a:t>
                      </a:r>
                    </a:p>
                  </a:txBody>
                  <a:tcPr marL="0" marR="0" marT="0" marB="0" anchor="ctr"/>
                </a:tc>
                <a:extLst>
                  <a:ext uri="{0D108BD9-81ED-4DB2-BD59-A6C34878D82A}">
                    <a16:rowId xmlns:a16="http://schemas.microsoft.com/office/drawing/2014/main" val="1078495883"/>
                  </a:ext>
                </a:extLst>
              </a:tr>
              <a:tr h="411480">
                <a:tc>
                  <a:txBody>
                    <a:bodyPr/>
                    <a:lstStyle/>
                    <a:p>
                      <a:r>
                        <a:rPr lang="en-US" sz="1200" b="1" dirty="0"/>
                        <a:t>Increase Wages and Benefits to Adjust for Cost of Living</a:t>
                      </a:r>
                    </a:p>
                  </a:txBody>
                  <a:tcPr anchor="ctr">
                    <a:solidFill>
                      <a:srgbClr val="DDE0E7"/>
                    </a:solidFill>
                  </a:tcPr>
                </a:tc>
                <a:tc>
                  <a:txBody>
                    <a:bodyPr/>
                    <a:lstStyle/>
                    <a:p>
                      <a:pPr fontAlgn="ctr">
                        <a:spcBef>
                          <a:spcPts val="600"/>
                        </a:spcBef>
                        <a:spcAft>
                          <a:spcPts val="600"/>
                        </a:spcAft>
                      </a:pPr>
                      <a:r>
                        <a:rPr lang="en-US" sz="900" dirty="0">
                          <a:solidFill>
                            <a:srgbClr val="000000"/>
                          </a:solidFill>
                          <a:effectLst/>
                          <a:latin typeface="Tahoma" panose="020B0604030504040204" pitchFamily="34" charset="0"/>
                        </a:rPr>
                        <a:t>COST; INCREASE; INFLATION; WAGE; PAY; MEDICAL; INSURANCE; RAISE; HEALTH; BENEFIT; MATCH; COST OF; COST OF LIVE; THE COST OF; PAY INCREASE; INFLATION AND; TO MATCH; WITH INFLATION; INCREASE IN; INCREASE PAY; PAY RAISE; WAGE INCREASE; HEALTH CARE; IN PAY; PAY TO; SALARY; PAY; PROMOTION; BONUS; CONTRIBUTION; BRING BACK;</a:t>
                      </a:r>
                    </a:p>
                  </a:txBody>
                  <a:tcPr marL="0" marR="0" marT="0" marB="0" anchor="ctr">
                    <a:solidFill>
                      <a:srgbClr val="DDE0E7"/>
                    </a:solidFill>
                  </a:tcPr>
                </a:tc>
                <a:extLst>
                  <a:ext uri="{0D108BD9-81ED-4DB2-BD59-A6C34878D82A}">
                    <a16:rowId xmlns:a16="http://schemas.microsoft.com/office/drawing/2014/main" val="3352929841"/>
                  </a:ext>
                </a:extLst>
              </a:tr>
              <a:tr h="4114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Update Computers &amp; Systems</a:t>
                      </a:r>
                    </a:p>
                  </a:txBody>
                  <a:tcPr anchor="ctr">
                    <a:solidFill>
                      <a:schemeClr val="bg1"/>
                    </a:solidFill>
                  </a:tcPr>
                </a:tc>
                <a:tc>
                  <a:txBody>
                    <a:bodyPr/>
                    <a:lstStyle/>
                    <a:p>
                      <a:pPr fontAlgn="ctr">
                        <a:spcBef>
                          <a:spcPts val="600"/>
                        </a:spcBef>
                        <a:spcAft>
                          <a:spcPts val="600"/>
                        </a:spcAft>
                      </a:pPr>
                      <a:r>
                        <a:rPr lang="en-US" sz="900" dirty="0">
                          <a:solidFill>
                            <a:srgbClr val="000000"/>
                          </a:solidFill>
                          <a:effectLst/>
                          <a:latin typeface="Tahoma" panose="020B0604030504040204" pitchFamily="34" charset="0"/>
                        </a:rPr>
                        <a:t>SYSTEM; DPI; SLOW; COMPUTER; UPDATE;</a:t>
                      </a:r>
                    </a:p>
                  </a:txBody>
                  <a:tcPr marL="0" marR="0" marT="0" marB="0" anchor="ctr">
                    <a:solidFill>
                      <a:schemeClr val="bg1"/>
                    </a:solidFill>
                  </a:tcPr>
                </a:tc>
                <a:extLst>
                  <a:ext uri="{0D108BD9-81ED-4DB2-BD59-A6C34878D82A}">
                    <a16:rowId xmlns:a16="http://schemas.microsoft.com/office/drawing/2014/main" val="647855221"/>
                  </a:ext>
                </a:extLst>
              </a:tr>
              <a:tr h="4114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Work-Life Balance</a:t>
                      </a:r>
                    </a:p>
                  </a:txBody>
                  <a:tcPr anchor="ctr">
                    <a:solidFill>
                      <a:srgbClr val="DDE0E7"/>
                    </a:solidFill>
                  </a:tcPr>
                </a:tc>
                <a:tc>
                  <a:txBody>
                    <a:bodyPr/>
                    <a:lstStyle/>
                    <a:p>
                      <a:pPr fontAlgn="ctr">
                        <a:spcBef>
                          <a:spcPts val="600"/>
                        </a:spcBef>
                        <a:spcAft>
                          <a:spcPts val="600"/>
                        </a:spcAft>
                      </a:pPr>
                      <a:r>
                        <a:rPr lang="en-US" sz="900" dirty="0">
                          <a:solidFill>
                            <a:srgbClr val="000000"/>
                          </a:solidFill>
                          <a:effectLst/>
                          <a:latin typeface="Tahoma" panose="020B0604030504040204" pitchFamily="34" charset="0"/>
                        </a:rPr>
                        <a:t>LIFE; BALANCE; FAMILY; LIFE BALANCE; WORK LIFE BALANCE; GOOD WORK LIFE BALANCE; SCHEDULE; FORCE; VACATION; DAY WORK WEEK; DAY OFF; DAY A WEEK; HOUR DAY; HIRE;</a:t>
                      </a:r>
                    </a:p>
                  </a:txBody>
                  <a:tcPr marL="0" marR="0" marT="0" marB="0" anchor="ctr">
                    <a:solidFill>
                      <a:srgbClr val="DDE0E7"/>
                    </a:solidFill>
                  </a:tcPr>
                </a:tc>
                <a:extLst>
                  <a:ext uri="{0D108BD9-81ED-4DB2-BD59-A6C34878D82A}">
                    <a16:rowId xmlns:a16="http://schemas.microsoft.com/office/drawing/2014/main" val="294385818"/>
                  </a:ext>
                </a:extLst>
              </a:tr>
              <a:tr h="4114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Management Concerns</a:t>
                      </a:r>
                    </a:p>
                  </a:txBody>
                  <a:tcPr anchor="ctr">
                    <a:solidFill>
                      <a:schemeClr val="bg1"/>
                    </a:solidFill>
                  </a:tcPr>
                </a:tc>
                <a:tc>
                  <a:txBody>
                    <a:bodyPr/>
                    <a:lstStyle/>
                    <a:p>
                      <a:pPr fontAlgn="ctr">
                        <a:spcBef>
                          <a:spcPts val="600"/>
                        </a:spcBef>
                        <a:spcAft>
                          <a:spcPts val="600"/>
                        </a:spcAft>
                      </a:pPr>
                      <a:r>
                        <a:rPr lang="en-US" sz="900" dirty="0">
                          <a:solidFill>
                            <a:srgbClr val="000000"/>
                          </a:solidFill>
                          <a:effectLst/>
                          <a:latin typeface="Tahoma" panose="020B0604030504040204" pitchFamily="34" charset="0"/>
                        </a:rPr>
                        <a:t>MANAGEMENT; UPPER; THE TOP; THE BOTTOM; UPPER MANAGEMENT; LEVEL MANAGEMENT; TOP DOWN; MANAGEMENT THAT; FROM THE TOP; MANAGEMENT TO; MIDDLE MANAGEMENT; MANAGER; MICRO; LOCAL MANAGER;</a:t>
                      </a:r>
                    </a:p>
                  </a:txBody>
                  <a:tcPr marL="0" marR="0" marT="0" marB="0" anchor="ctr">
                    <a:solidFill>
                      <a:schemeClr val="bg1"/>
                    </a:solidFill>
                  </a:tcPr>
                </a:tc>
                <a:extLst>
                  <a:ext uri="{0D108BD9-81ED-4DB2-BD59-A6C34878D82A}">
                    <a16:rowId xmlns:a16="http://schemas.microsoft.com/office/drawing/2014/main" val="3789296726"/>
                  </a:ext>
                </a:extLst>
              </a:tr>
              <a:tr h="4114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Improve Internal Alignment, Collaboration, and Communication</a:t>
                      </a:r>
                    </a:p>
                  </a:txBody>
                  <a:tcPr anchor="ctr">
                    <a:solidFill>
                      <a:srgbClr val="DDE0E7"/>
                    </a:solidFill>
                  </a:tcPr>
                </a:tc>
                <a:tc>
                  <a:txBody>
                    <a:bodyPr/>
                    <a:lstStyle/>
                    <a:p>
                      <a:pPr fontAlgn="ctr">
                        <a:spcBef>
                          <a:spcPts val="600"/>
                        </a:spcBef>
                        <a:spcAft>
                          <a:spcPts val="600"/>
                        </a:spcAft>
                      </a:pPr>
                      <a:r>
                        <a:rPr lang="en-US" sz="900" dirty="0">
                          <a:solidFill>
                            <a:srgbClr val="000000"/>
                          </a:solidFill>
                          <a:effectLst/>
                          <a:latin typeface="Tahoma" panose="020B0604030504040204" pitchFamily="34" charset="0"/>
                        </a:rPr>
                        <a:t>COMMUNICATION; FUNCTIONAL; COLLABORATION; GOAL; ALIGN; COMMUNICATION BETWEEN; CROSS FUNCTIONAL; COMMUNICATION BETWEEN DEPARTMENT; ON THE SAME PAGE;</a:t>
                      </a:r>
                    </a:p>
                  </a:txBody>
                  <a:tcPr marL="0" marR="0" marT="0" marB="0" anchor="ctr">
                    <a:solidFill>
                      <a:srgbClr val="DDE0E7"/>
                    </a:solidFill>
                  </a:tcPr>
                </a:tc>
                <a:extLst>
                  <a:ext uri="{0D108BD9-81ED-4DB2-BD59-A6C34878D82A}">
                    <a16:rowId xmlns:a16="http://schemas.microsoft.com/office/drawing/2014/main" val="932492513"/>
                  </a:ext>
                </a:extLst>
              </a:tr>
              <a:tr h="4114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Negotiate a ‘Fair’ Contract</a:t>
                      </a:r>
                    </a:p>
                  </a:txBody>
                  <a:tcPr anchor="ctr">
                    <a:solidFill>
                      <a:schemeClr val="bg1"/>
                    </a:solidFill>
                  </a:tcPr>
                </a:tc>
                <a:tc>
                  <a:txBody>
                    <a:bodyPr/>
                    <a:lstStyle/>
                    <a:p>
                      <a:pPr fontAlgn="ctr">
                        <a:spcBef>
                          <a:spcPts val="600"/>
                        </a:spcBef>
                        <a:spcAft>
                          <a:spcPts val="600"/>
                        </a:spcAft>
                      </a:pPr>
                      <a:r>
                        <a:rPr lang="en-US" sz="900" dirty="0">
                          <a:solidFill>
                            <a:srgbClr val="000000"/>
                          </a:solidFill>
                          <a:effectLst/>
                          <a:latin typeface="Tahoma" panose="020B0604030504040204" pitchFamily="34" charset="0"/>
                        </a:rPr>
                        <a:t>CONTRACT; FAIR; UNION; AGREE; FAIR CONTRACT; A FAIR CONTRACT; GIVE US; GIVE US A FAIR CONTRACT; A CONTRACT; CONTRACT WITH; CONTRACT AND; PROVIDE A; AGREE TO;</a:t>
                      </a:r>
                    </a:p>
                  </a:txBody>
                  <a:tcPr marL="0" marR="0" marT="0" marB="0" anchor="ctr">
                    <a:solidFill>
                      <a:schemeClr val="bg1"/>
                    </a:solidFill>
                  </a:tcPr>
                </a:tc>
                <a:extLst>
                  <a:ext uri="{0D108BD9-81ED-4DB2-BD59-A6C34878D82A}">
                    <a16:rowId xmlns:a16="http://schemas.microsoft.com/office/drawing/2014/main" val="639527673"/>
                  </a:ext>
                </a:extLst>
              </a:tr>
              <a:tr h="4114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Increase Accountability</a:t>
                      </a:r>
                    </a:p>
                  </a:txBody>
                  <a:tcPr anchor="ctr">
                    <a:solidFill>
                      <a:srgbClr val="DDE0E7"/>
                    </a:solidFill>
                  </a:tcPr>
                </a:tc>
                <a:tc>
                  <a:txBody>
                    <a:bodyPr/>
                    <a:lstStyle/>
                    <a:p>
                      <a:pPr fontAlgn="ctr">
                        <a:spcBef>
                          <a:spcPts val="600"/>
                        </a:spcBef>
                        <a:spcAft>
                          <a:spcPts val="600"/>
                        </a:spcAft>
                      </a:pPr>
                      <a:r>
                        <a:rPr lang="en-US" sz="900" dirty="0">
                          <a:solidFill>
                            <a:srgbClr val="000000"/>
                          </a:solidFill>
                          <a:effectLst/>
                          <a:latin typeface="Tahoma" panose="020B0604030504040204" pitchFamily="34" charset="0"/>
                        </a:rPr>
                        <a:t>HOLD; ACCOUNTABLE; ACCOUNTABLE FOR; ACCOUNTABLE FOR THEY;</a:t>
                      </a:r>
                    </a:p>
                  </a:txBody>
                  <a:tcPr marL="0" marR="0" marT="0" marB="0" anchor="ctr">
                    <a:solidFill>
                      <a:srgbClr val="DDE0E7"/>
                    </a:solidFill>
                  </a:tcPr>
                </a:tc>
                <a:extLst>
                  <a:ext uri="{0D108BD9-81ED-4DB2-BD59-A6C34878D82A}">
                    <a16:rowId xmlns:a16="http://schemas.microsoft.com/office/drawing/2014/main" val="1457778422"/>
                  </a:ext>
                </a:extLst>
              </a:tr>
              <a:tr h="4114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Need for Expanded and Upgraded Fleet</a:t>
                      </a:r>
                    </a:p>
                  </a:txBody>
                  <a:tcPr anchor="ctr">
                    <a:solidFill>
                      <a:schemeClr val="bg1"/>
                    </a:solidFill>
                  </a:tcPr>
                </a:tc>
                <a:tc>
                  <a:txBody>
                    <a:bodyPr/>
                    <a:lstStyle/>
                    <a:p>
                      <a:pPr fontAlgn="ctr">
                        <a:spcBef>
                          <a:spcPts val="600"/>
                        </a:spcBef>
                        <a:spcAft>
                          <a:spcPts val="600"/>
                        </a:spcAft>
                      </a:pPr>
                      <a:r>
                        <a:rPr lang="de-DE" sz="900" dirty="0">
                          <a:solidFill>
                            <a:srgbClr val="000000"/>
                          </a:solidFill>
                          <a:effectLst/>
                          <a:latin typeface="Tahoma" panose="020B0604030504040204" pitchFamily="34" charset="0"/>
                        </a:rPr>
                        <a:t>TRUCK; BUCKET; VAN; BUCKET TRUCK;</a:t>
                      </a:r>
                    </a:p>
                  </a:txBody>
                  <a:tcPr marL="0" marR="0" marT="0" marB="0" anchor="ctr">
                    <a:solidFill>
                      <a:schemeClr val="bg1"/>
                    </a:solidFill>
                  </a:tcPr>
                </a:tc>
                <a:extLst>
                  <a:ext uri="{0D108BD9-81ED-4DB2-BD59-A6C34878D82A}">
                    <a16:rowId xmlns:a16="http://schemas.microsoft.com/office/drawing/2014/main" val="104707558"/>
                  </a:ext>
                </a:extLst>
              </a:tr>
            </a:tbl>
          </a:graphicData>
        </a:graphic>
      </p:graphicFrame>
    </p:spTree>
    <p:extLst>
      <p:ext uri="{BB962C8B-B14F-4D97-AF65-F5344CB8AC3E}">
        <p14:creationId xmlns:p14="http://schemas.microsoft.com/office/powerpoint/2010/main" val="3628419352"/>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63E66-DA63-084F-91C3-6CB76672F8AB}"/>
              </a:ext>
            </a:extLst>
          </p:cNvPr>
          <p:cNvSpPr>
            <a:spLocks noGrp="1"/>
          </p:cNvSpPr>
          <p:nvPr>
            <p:ph type="title"/>
          </p:nvPr>
        </p:nvSpPr>
        <p:spPr/>
        <p:txBody>
          <a:bodyPr>
            <a:normAutofit/>
          </a:bodyPr>
          <a:lstStyle/>
          <a:p>
            <a:r>
              <a:rPr lang="en-US" sz="3600" dirty="0">
                <a:latin typeface="Raleway" pitchFamily="2" charset="0"/>
              </a:rPr>
              <a:t>Methodology (1/2)</a:t>
            </a:r>
          </a:p>
        </p:txBody>
      </p:sp>
      <p:sp>
        <p:nvSpPr>
          <p:cNvPr id="3" name="Text Placeholder 2">
            <a:extLst>
              <a:ext uri="{FF2B5EF4-FFF2-40B4-BE49-F238E27FC236}">
                <a16:creationId xmlns:a16="http://schemas.microsoft.com/office/drawing/2014/main" id="{8CEA6F9A-37D0-B742-93E3-5161EC025A03}"/>
              </a:ext>
            </a:extLst>
          </p:cNvPr>
          <p:cNvSpPr>
            <a:spLocks noGrp="1"/>
          </p:cNvSpPr>
          <p:nvPr>
            <p:ph type="body" sz="quarter" idx="12"/>
          </p:nvPr>
        </p:nvSpPr>
        <p:spPr>
          <a:xfrm>
            <a:off x="155320" y="1324064"/>
            <a:ext cx="11881360" cy="5440714"/>
          </a:xfrm>
        </p:spPr>
        <p:txBody>
          <a:bodyPr>
            <a:normAutofit lnSpcReduction="10000"/>
          </a:bodyPr>
          <a:lstStyle/>
          <a:p>
            <a:pPr marL="342900" indent="-342900">
              <a:spcAft>
                <a:spcPts val="600"/>
              </a:spcAft>
              <a:buFont typeface="+mj-lt"/>
              <a:buAutoNum type="arabicPeriod"/>
            </a:pPr>
            <a:r>
              <a:rPr lang="en-US" sz="2000" dirty="0">
                <a:latin typeface="+mn-lt"/>
              </a:rPr>
              <a:t>Lexical Analysis / Tokenization</a:t>
            </a:r>
          </a:p>
          <a:p>
            <a:pPr marL="672098" lvl="3" indent="-342900">
              <a:spcAft>
                <a:spcPts val="600"/>
              </a:spcAft>
              <a:buFont typeface="Arial" panose="020B0604020202020204" pitchFamily="34" charset="0"/>
              <a:buChar char="•"/>
            </a:pPr>
            <a:r>
              <a:rPr lang="en-US" sz="1800" dirty="0">
                <a:latin typeface="+mn-lt"/>
              </a:rPr>
              <a:t>Comments get broken into sequences of separate sentences.</a:t>
            </a:r>
          </a:p>
          <a:p>
            <a:pPr marL="672098" lvl="3" indent="-342900">
              <a:spcAft>
                <a:spcPts val="600"/>
              </a:spcAft>
              <a:buFont typeface="Arial" panose="020B0604020202020204" pitchFamily="34" charset="0"/>
              <a:buChar char="•"/>
            </a:pPr>
            <a:r>
              <a:rPr lang="en-US" sz="1800" dirty="0">
                <a:latin typeface="+mn-lt"/>
              </a:rPr>
              <a:t>Sentences get broken into sequences of separate words (</a:t>
            </a:r>
            <a:r>
              <a:rPr lang="en-US" sz="1800" i="1" dirty="0">
                <a:latin typeface="+mn-lt"/>
              </a:rPr>
              <a:t>Tokens).</a:t>
            </a:r>
          </a:p>
          <a:p>
            <a:pPr marL="672098" lvl="3" indent="-342900">
              <a:spcAft>
                <a:spcPts val="600"/>
              </a:spcAft>
              <a:buFont typeface="Arial" panose="020B0604020202020204" pitchFamily="34" charset="0"/>
              <a:buChar char="•"/>
            </a:pPr>
            <a:r>
              <a:rPr lang="en-US" sz="1800" dirty="0">
                <a:latin typeface="+mn-lt"/>
              </a:rPr>
              <a:t>Words with low-level information (e.g., ‘that’, ‘we’, ‘have’) are marked as </a:t>
            </a:r>
            <a:r>
              <a:rPr lang="en-US" sz="1800" i="1" dirty="0">
                <a:latin typeface="+mn-lt"/>
              </a:rPr>
              <a:t>Stop Words</a:t>
            </a:r>
            <a:r>
              <a:rPr lang="en-US" sz="1800" dirty="0">
                <a:latin typeface="+mn-lt"/>
              </a:rPr>
              <a:t> that the tool knows to ignore when searching for meaningful language to define themes/topics.</a:t>
            </a:r>
          </a:p>
          <a:p>
            <a:pPr marL="342900" indent="-342900">
              <a:spcAft>
                <a:spcPts val="600"/>
              </a:spcAft>
              <a:buFont typeface="+mj-lt"/>
              <a:buAutoNum type="arabicPeriod"/>
            </a:pPr>
            <a:r>
              <a:rPr lang="en-US" sz="2000" dirty="0">
                <a:latin typeface="+mn-lt"/>
              </a:rPr>
              <a:t>Syntax Analysis</a:t>
            </a:r>
          </a:p>
          <a:p>
            <a:pPr marL="672098" marR="0" lvl="3" indent="-342900" algn="l" defTabSz="914400" rtl="0" eaLnBrk="1" fontAlgn="auto" latinLnBrk="0" hangingPunct="1">
              <a:lnSpc>
                <a:spcPct val="90000"/>
              </a:lnSpc>
              <a:spcBef>
                <a:spcPts val="500"/>
              </a:spcBef>
              <a:spcAft>
                <a:spcPts val="600"/>
              </a:spcAft>
              <a:buClr>
                <a:srgbClr val="59647A"/>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666666"/>
                </a:solidFill>
                <a:effectLst/>
                <a:uLnTx/>
                <a:uFillTx/>
                <a:latin typeface="Calibri" panose="020F0502020204030204"/>
                <a:ea typeface="+mn-ea"/>
                <a:cs typeface="Arial"/>
              </a:rPr>
              <a:t>Words are assessed by their usage within sentences to identify their </a:t>
            </a:r>
            <a:r>
              <a:rPr kumimoji="0" lang="en-US" sz="1800" b="0" i="1" u="none" strike="noStrike" kern="1200" cap="none" spc="0" normalizeH="0" baseline="0" noProof="0" dirty="0">
                <a:ln>
                  <a:noFill/>
                </a:ln>
                <a:solidFill>
                  <a:srgbClr val="666666"/>
                </a:solidFill>
                <a:effectLst/>
                <a:uLnTx/>
                <a:uFillTx/>
                <a:latin typeface="Calibri" panose="020F0502020204030204"/>
                <a:ea typeface="+mn-ea"/>
                <a:cs typeface="Arial"/>
              </a:rPr>
              <a:t>‘Part-of-Speech’ (POS)</a:t>
            </a:r>
            <a:r>
              <a:rPr kumimoji="0" lang="en-US" sz="1800" b="0" i="0" u="none" strike="noStrike" kern="1200" cap="none" spc="0" normalizeH="0" baseline="0" noProof="0" dirty="0">
                <a:ln>
                  <a:noFill/>
                </a:ln>
                <a:solidFill>
                  <a:srgbClr val="666666"/>
                </a:solidFill>
                <a:effectLst/>
                <a:uLnTx/>
                <a:uFillTx/>
                <a:latin typeface="Calibri" panose="020F0502020204030204"/>
                <a:ea typeface="+mn-ea"/>
                <a:cs typeface="Arial"/>
              </a:rPr>
              <a:t> (e.g., ‘verb’ vs. ‘noun’), and each word is tagged with a POS.</a:t>
            </a:r>
          </a:p>
          <a:p>
            <a:pPr marL="672098" marR="0" lvl="3" indent="-342900" algn="l" defTabSz="914400" rtl="0" eaLnBrk="1" fontAlgn="auto" latinLnBrk="0" hangingPunct="1">
              <a:lnSpc>
                <a:spcPct val="90000"/>
              </a:lnSpc>
              <a:spcBef>
                <a:spcPts val="500"/>
              </a:spcBef>
              <a:spcAft>
                <a:spcPts val="600"/>
              </a:spcAft>
              <a:buClr>
                <a:srgbClr val="59647A"/>
              </a:buClr>
              <a:buSzTx/>
              <a:buFont typeface="Arial" panose="020B0604020202020204" pitchFamily="34" charset="0"/>
              <a:buChar char="•"/>
              <a:tabLst/>
              <a:defRPr/>
            </a:pPr>
            <a:r>
              <a:rPr lang="en-US" sz="1800" dirty="0">
                <a:latin typeface="Calibri" panose="020F0502020204030204"/>
              </a:rPr>
              <a:t>Words are transformed into the root form (</a:t>
            </a:r>
            <a:r>
              <a:rPr lang="en-US" sz="1800" i="1" dirty="0">
                <a:latin typeface="Calibri" panose="020F0502020204030204"/>
              </a:rPr>
              <a:t>lemma)</a:t>
            </a:r>
            <a:r>
              <a:rPr lang="en-US" sz="1800" dirty="0">
                <a:latin typeface="Calibri" panose="020F0502020204030204"/>
              </a:rPr>
              <a:t> of each word through </a:t>
            </a:r>
            <a:r>
              <a:rPr lang="en-US" sz="1800" i="1" dirty="0">
                <a:latin typeface="Calibri" panose="020F0502020204030204"/>
              </a:rPr>
              <a:t>Lemmatization</a:t>
            </a:r>
            <a:r>
              <a:rPr lang="en-US" sz="1800" dirty="0">
                <a:latin typeface="Calibri" panose="020F0502020204030204"/>
              </a:rPr>
              <a:t>.*</a:t>
            </a:r>
            <a:endParaRPr lang="en-US" sz="1800" dirty="0">
              <a:latin typeface="+mn-lt"/>
            </a:endParaRPr>
          </a:p>
          <a:p>
            <a:pPr marL="342900" indent="-342900">
              <a:spcAft>
                <a:spcPts val="600"/>
              </a:spcAft>
              <a:buFont typeface="+mj-lt"/>
              <a:buAutoNum type="arabicPeriod"/>
            </a:pPr>
            <a:r>
              <a:rPr lang="en-US" sz="2000" dirty="0">
                <a:latin typeface="+mn-lt"/>
              </a:rPr>
              <a:t>Semantic Analysis</a:t>
            </a:r>
          </a:p>
          <a:p>
            <a:pPr marL="672098" marR="0" lvl="3" indent="-342900" algn="l" defTabSz="914400" rtl="0" eaLnBrk="1" fontAlgn="auto" latinLnBrk="0" hangingPunct="1">
              <a:lnSpc>
                <a:spcPct val="90000"/>
              </a:lnSpc>
              <a:spcBef>
                <a:spcPts val="500"/>
              </a:spcBef>
              <a:spcAft>
                <a:spcPts val="600"/>
              </a:spcAft>
              <a:buClr>
                <a:srgbClr val="59647A"/>
              </a:buClr>
              <a:buSzTx/>
              <a:buFont typeface="Arial" panose="020B0604020202020204" pitchFamily="34" charset="0"/>
              <a:buChar char="•"/>
              <a:tabLst/>
              <a:defRPr/>
            </a:pPr>
            <a:r>
              <a:rPr lang="en-US" sz="1800" dirty="0">
                <a:latin typeface="Calibri" panose="020F0502020204030204"/>
              </a:rPr>
              <a:t>Words and phrases (</a:t>
            </a:r>
            <a:r>
              <a:rPr lang="en-US" sz="1800" i="1" dirty="0">
                <a:latin typeface="Calibri" panose="020F0502020204030204"/>
              </a:rPr>
              <a:t>N-Grams</a:t>
            </a:r>
            <a:r>
              <a:rPr lang="en-US" sz="1800" dirty="0">
                <a:latin typeface="Calibri" panose="020F0502020204030204"/>
              </a:rPr>
              <a:t>) are given meaning through the sentences that host them.</a:t>
            </a:r>
          </a:p>
          <a:p>
            <a:pPr marL="672098" marR="0" lvl="3" indent="-342900" algn="l" defTabSz="914400" rtl="0" eaLnBrk="1" fontAlgn="auto" latinLnBrk="0" hangingPunct="1">
              <a:lnSpc>
                <a:spcPct val="90000"/>
              </a:lnSpc>
              <a:spcBef>
                <a:spcPts val="500"/>
              </a:spcBef>
              <a:spcAft>
                <a:spcPts val="600"/>
              </a:spcAft>
              <a:buClr>
                <a:srgbClr val="59647A"/>
              </a:buClr>
              <a:buSzTx/>
              <a:buFont typeface="Arial" panose="020B0604020202020204" pitchFamily="34" charset="0"/>
              <a:buChar char="•"/>
              <a:tabLst/>
              <a:defRPr/>
            </a:pPr>
            <a:r>
              <a:rPr lang="en-US" sz="1800" dirty="0">
                <a:latin typeface="Calibri" panose="020F0502020204030204"/>
              </a:rPr>
              <a:t>Entity Recognition identifies words and phrases (</a:t>
            </a:r>
            <a:r>
              <a:rPr lang="en-US" sz="1800" i="1" dirty="0">
                <a:latin typeface="Calibri" panose="020F0502020204030204"/>
              </a:rPr>
              <a:t>N-Grams</a:t>
            </a:r>
            <a:r>
              <a:rPr lang="en-US" sz="1800" dirty="0">
                <a:latin typeface="Calibri" panose="020F0502020204030204"/>
              </a:rPr>
              <a:t>) that could be referring to the same person, organization, etc. (e.g., “Denison Consulting” vs. “Denison” and “Consulting”), which gives meaning to entities in the language being processed.</a:t>
            </a:r>
            <a:endParaRPr lang="en-US" sz="1800" i="1" dirty="0">
              <a:latin typeface="Calibri" panose="020F0502020204030204"/>
            </a:endParaRPr>
          </a:p>
          <a:p>
            <a:pPr marL="672098" marR="0" lvl="3" indent="-342900" algn="l" defTabSz="914400" rtl="0" eaLnBrk="1" fontAlgn="auto" latinLnBrk="0" hangingPunct="1">
              <a:lnSpc>
                <a:spcPct val="90000"/>
              </a:lnSpc>
              <a:spcBef>
                <a:spcPts val="500"/>
              </a:spcBef>
              <a:spcAft>
                <a:spcPts val="600"/>
              </a:spcAft>
              <a:buClr>
                <a:srgbClr val="59647A"/>
              </a:buClr>
              <a:buSzTx/>
              <a:buFont typeface="Arial" panose="020B0604020202020204" pitchFamily="34" charset="0"/>
              <a:buChar char="•"/>
              <a:tabLst/>
              <a:defRPr/>
            </a:pPr>
            <a:r>
              <a:rPr lang="en-US" sz="1800" i="1" dirty="0">
                <a:latin typeface="Calibri" panose="020F0502020204030204"/>
              </a:rPr>
              <a:t>WordNet</a:t>
            </a:r>
            <a:r>
              <a:rPr lang="en-US" sz="1800" dirty="0">
                <a:latin typeface="Calibri" panose="020F0502020204030204"/>
              </a:rPr>
              <a:t> (a database of semantic relations between words) is used to develop </a:t>
            </a:r>
            <a:r>
              <a:rPr lang="en-US" sz="1800" i="1" dirty="0">
                <a:latin typeface="Calibri" panose="020F0502020204030204"/>
              </a:rPr>
              <a:t>synsets</a:t>
            </a:r>
            <a:r>
              <a:rPr lang="en-US" sz="1800" dirty="0">
                <a:latin typeface="Calibri" panose="020F0502020204030204"/>
              </a:rPr>
              <a:t>, which are groups of words that reflect the same meaning.</a:t>
            </a:r>
            <a:endParaRPr lang="en-US" sz="1800" dirty="0">
              <a:latin typeface="+mn-lt"/>
            </a:endParaRPr>
          </a:p>
        </p:txBody>
      </p:sp>
      <p:sp>
        <p:nvSpPr>
          <p:cNvPr id="4" name="Text Placeholder 2">
            <a:extLst>
              <a:ext uri="{FF2B5EF4-FFF2-40B4-BE49-F238E27FC236}">
                <a16:creationId xmlns:a16="http://schemas.microsoft.com/office/drawing/2014/main" id="{21D64645-1578-F15D-1BD4-B539408FAE50}"/>
              </a:ext>
            </a:extLst>
          </p:cNvPr>
          <p:cNvSpPr txBox="1">
            <a:spLocks/>
          </p:cNvSpPr>
          <p:nvPr/>
        </p:nvSpPr>
        <p:spPr>
          <a:xfrm>
            <a:off x="4454305" y="6665195"/>
            <a:ext cx="7853333" cy="4761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Tx/>
              <a:buNone/>
              <a:defRPr sz="1600" b="0" i="0" kern="1200">
                <a:solidFill>
                  <a:srgbClr val="59647A"/>
                </a:solidFill>
                <a:latin typeface="Arial"/>
                <a:ea typeface="+mn-ea"/>
                <a:cs typeface="Arial"/>
              </a:defRPr>
            </a:lvl1pPr>
            <a:lvl2pPr marL="0" indent="0" algn="l" defTabSz="914400" rtl="0" eaLnBrk="1" latinLnBrk="0" hangingPunct="1">
              <a:lnSpc>
                <a:spcPct val="90000"/>
              </a:lnSpc>
              <a:spcBef>
                <a:spcPts val="500"/>
              </a:spcBef>
              <a:buClr>
                <a:srgbClr val="59647A"/>
              </a:buClr>
              <a:buFont typeface="Wingdings" charset="2"/>
              <a:buNone/>
              <a:defRPr sz="1400" kern="1200">
                <a:solidFill>
                  <a:srgbClr val="666666"/>
                </a:solidFill>
                <a:latin typeface="Arial"/>
                <a:ea typeface="+mn-ea"/>
                <a:cs typeface="Arial"/>
              </a:defRPr>
            </a:lvl2pPr>
            <a:lvl3pPr marL="347480" indent="-164596" algn="l" defTabSz="914400" rtl="0" eaLnBrk="1" latinLnBrk="0" hangingPunct="1">
              <a:lnSpc>
                <a:spcPct val="90000"/>
              </a:lnSpc>
              <a:spcBef>
                <a:spcPts val="500"/>
              </a:spcBef>
              <a:buClr>
                <a:srgbClr val="59647A"/>
              </a:buClr>
              <a:buFont typeface="Wingdings" charset="2"/>
              <a:buChar char="§"/>
              <a:defRPr sz="1400" kern="1200">
                <a:solidFill>
                  <a:srgbClr val="666666"/>
                </a:solidFill>
                <a:latin typeface="Arial"/>
                <a:ea typeface="+mn-ea"/>
                <a:cs typeface="Arial"/>
              </a:defRPr>
            </a:lvl3pPr>
            <a:lvl4pPr marL="557798" indent="-192029" algn="l" defTabSz="914400" rtl="0" eaLnBrk="1" latinLnBrk="0" hangingPunct="1">
              <a:lnSpc>
                <a:spcPct val="90000"/>
              </a:lnSpc>
              <a:spcBef>
                <a:spcPts val="500"/>
              </a:spcBef>
              <a:buClr>
                <a:srgbClr val="59647A"/>
              </a:buClr>
              <a:buFont typeface="Lucida Grande"/>
              <a:buChar char="-"/>
              <a:defRPr sz="1400" kern="1200">
                <a:solidFill>
                  <a:srgbClr val="666666"/>
                </a:solidFill>
                <a:latin typeface="Arial"/>
                <a:ea typeface="+mn-ea"/>
                <a:cs typeface="Arial"/>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200"/>
              </a:spcAft>
            </a:pPr>
            <a:r>
              <a:rPr lang="en-US" sz="1000" i="1" dirty="0">
                <a:latin typeface="+mn-lt"/>
              </a:rPr>
              <a:t>*We conduct Syntax Analysis through Lemmatization rather than Stemming. While it takes more time, Lemmatization offers much higher precision.</a:t>
            </a:r>
          </a:p>
        </p:txBody>
      </p:sp>
    </p:spTree>
    <p:extLst>
      <p:ext uri="{BB962C8B-B14F-4D97-AF65-F5344CB8AC3E}">
        <p14:creationId xmlns:p14="http://schemas.microsoft.com/office/powerpoint/2010/main" val="825672745"/>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63E66-DA63-084F-91C3-6CB76672F8AB}"/>
              </a:ext>
            </a:extLst>
          </p:cNvPr>
          <p:cNvSpPr>
            <a:spLocks noGrp="1"/>
          </p:cNvSpPr>
          <p:nvPr>
            <p:ph type="title"/>
          </p:nvPr>
        </p:nvSpPr>
        <p:spPr/>
        <p:txBody>
          <a:bodyPr>
            <a:normAutofit/>
          </a:bodyPr>
          <a:lstStyle/>
          <a:p>
            <a:r>
              <a:rPr lang="en-US" sz="3600" dirty="0">
                <a:latin typeface="Raleway" pitchFamily="2" charset="0"/>
              </a:rPr>
              <a:t>Methodology (2/2)</a:t>
            </a:r>
          </a:p>
        </p:txBody>
      </p:sp>
      <p:sp>
        <p:nvSpPr>
          <p:cNvPr id="3" name="Text Placeholder 2">
            <a:extLst>
              <a:ext uri="{FF2B5EF4-FFF2-40B4-BE49-F238E27FC236}">
                <a16:creationId xmlns:a16="http://schemas.microsoft.com/office/drawing/2014/main" id="{8CEA6F9A-37D0-B742-93E3-5161EC025A03}"/>
              </a:ext>
            </a:extLst>
          </p:cNvPr>
          <p:cNvSpPr>
            <a:spLocks noGrp="1"/>
          </p:cNvSpPr>
          <p:nvPr>
            <p:ph type="body" sz="quarter" idx="12"/>
          </p:nvPr>
        </p:nvSpPr>
        <p:spPr>
          <a:xfrm>
            <a:off x="155320" y="1367075"/>
            <a:ext cx="11881360" cy="4961299"/>
          </a:xfrm>
        </p:spPr>
        <p:txBody>
          <a:bodyPr>
            <a:normAutofit/>
          </a:bodyPr>
          <a:lstStyle/>
          <a:p>
            <a:pPr marL="0" indent="0">
              <a:spcAft>
                <a:spcPts val="600"/>
              </a:spcAft>
            </a:pPr>
            <a:r>
              <a:rPr lang="en-US" sz="2000" dirty="0">
                <a:latin typeface="+mn-lt"/>
              </a:rPr>
              <a:t>4. Discourse Processing</a:t>
            </a:r>
          </a:p>
          <a:p>
            <a:pPr marL="672098" marR="0" lvl="3" indent="-342900" algn="l" defTabSz="914400" rtl="0" eaLnBrk="1" fontAlgn="auto" latinLnBrk="0" hangingPunct="1">
              <a:lnSpc>
                <a:spcPct val="90000"/>
              </a:lnSpc>
              <a:spcBef>
                <a:spcPts val="500"/>
              </a:spcBef>
              <a:spcAft>
                <a:spcPts val="600"/>
              </a:spcAft>
              <a:buClr>
                <a:srgbClr val="59647A"/>
              </a:buClr>
              <a:buSzTx/>
              <a:buFont typeface="Arial" panose="020B0604020202020204" pitchFamily="34" charset="0"/>
              <a:buChar char="•"/>
              <a:tabLst/>
              <a:defRPr/>
            </a:pPr>
            <a:r>
              <a:rPr lang="en-US" sz="1800" dirty="0">
                <a:latin typeface="+mn-lt"/>
              </a:rPr>
              <a:t>Using knowledge gained in the three previous steps, the Text Analysis tool identifies a researcher-specified number of topics by bringing together words and phrases (N-Grams) that are being used together or to describe the same phenomena.</a:t>
            </a:r>
          </a:p>
          <a:p>
            <a:pPr marL="0" indent="0">
              <a:spcAft>
                <a:spcPts val="600"/>
              </a:spcAft>
            </a:pPr>
            <a:r>
              <a:rPr lang="en-US" sz="2000" dirty="0">
                <a:latin typeface="+mn-lt"/>
              </a:rPr>
              <a:t>5. Pragmatic Analysis</a:t>
            </a:r>
          </a:p>
          <a:p>
            <a:pPr marL="672098" marR="0" lvl="3" indent="-342900" algn="l" defTabSz="914400" rtl="0" eaLnBrk="1" fontAlgn="auto" latinLnBrk="0" hangingPunct="1">
              <a:lnSpc>
                <a:spcPct val="90000"/>
              </a:lnSpc>
              <a:spcBef>
                <a:spcPts val="500"/>
              </a:spcBef>
              <a:spcAft>
                <a:spcPts val="600"/>
              </a:spcAft>
              <a:buClr>
                <a:srgbClr val="59647A"/>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666666"/>
                </a:solidFill>
                <a:effectLst/>
                <a:uLnTx/>
                <a:uFillTx/>
                <a:latin typeface="Calibri" panose="020F0502020204030204"/>
                <a:ea typeface="+mn-ea"/>
                <a:cs typeface="Arial"/>
              </a:rPr>
              <a:t>The researcher then conducts </a:t>
            </a:r>
            <a:r>
              <a:rPr kumimoji="0" lang="en-US" sz="1800" b="0" i="1" u="none" strike="noStrike" kern="1200" cap="none" spc="0" normalizeH="0" baseline="0" noProof="0" dirty="0">
                <a:ln>
                  <a:noFill/>
                </a:ln>
                <a:solidFill>
                  <a:srgbClr val="666666"/>
                </a:solidFill>
                <a:effectLst/>
                <a:uLnTx/>
                <a:uFillTx/>
                <a:latin typeface="Calibri" panose="020F0502020204030204"/>
                <a:ea typeface="+mn-ea"/>
                <a:cs typeface="Arial"/>
              </a:rPr>
              <a:t>Supervised Discourse Segmentation</a:t>
            </a:r>
            <a:r>
              <a:rPr kumimoji="0" lang="en-US" sz="1800" b="0" i="0" u="none" strike="noStrike" kern="1200" cap="none" spc="0" normalizeH="0" baseline="0" noProof="0" dirty="0">
                <a:ln>
                  <a:noFill/>
                </a:ln>
                <a:solidFill>
                  <a:srgbClr val="666666"/>
                </a:solidFill>
                <a:effectLst/>
                <a:uLnTx/>
                <a:uFillTx/>
                <a:latin typeface="Calibri" panose="020F0502020204030204"/>
                <a:ea typeface="+mn-ea"/>
                <a:cs typeface="Arial"/>
              </a:rPr>
              <a:t>, combining knowledge of the client organization and the question prompting the open-ended response data, in order to identify which topics are ‘</a:t>
            </a:r>
            <a:r>
              <a:rPr kumimoji="0" lang="en-US" sz="1800" b="0" i="1" u="none" strike="noStrike" kern="1200" cap="none" spc="0" normalizeH="0" baseline="0" noProof="0" dirty="0">
                <a:ln>
                  <a:noFill/>
                </a:ln>
                <a:solidFill>
                  <a:srgbClr val="666666"/>
                </a:solidFill>
                <a:effectLst/>
                <a:uLnTx/>
                <a:uFillTx/>
                <a:latin typeface="Calibri" panose="020F0502020204030204"/>
                <a:ea typeface="+mn-ea"/>
                <a:cs typeface="Arial"/>
              </a:rPr>
              <a:t>cohesive</a:t>
            </a:r>
            <a:r>
              <a:rPr kumimoji="0" lang="en-US" sz="1800" b="0" i="0" u="none" strike="noStrike" kern="1200" cap="none" spc="0" normalizeH="0" baseline="0" noProof="0" dirty="0">
                <a:ln>
                  <a:noFill/>
                </a:ln>
                <a:solidFill>
                  <a:srgbClr val="666666"/>
                </a:solidFill>
                <a:effectLst/>
                <a:uLnTx/>
                <a:uFillTx/>
                <a:latin typeface="Calibri" panose="020F0502020204030204"/>
                <a:ea typeface="+mn-ea"/>
                <a:cs typeface="Arial"/>
              </a:rPr>
              <a:t>’.</a:t>
            </a:r>
          </a:p>
          <a:p>
            <a:pPr marL="672098" marR="0" lvl="3" indent="-342900" algn="l" defTabSz="914400" rtl="0" eaLnBrk="1" fontAlgn="auto" latinLnBrk="0" hangingPunct="1">
              <a:lnSpc>
                <a:spcPct val="90000"/>
              </a:lnSpc>
              <a:spcBef>
                <a:spcPts val="500"/>
              </a:spcBef>
              <a:spcAft>
                <a:spcPts val="600"/>
              </a:spcAft>
              <a:buClr>
                <a:srgbClr val="59647A"/>
              </a:buClr>
              <a:buSzTx/>
              <a:buFont typeface="Arial" panose="020B0604020202020204" pitchFamily="34" charset="0"/>
              <a:buChar char="•"/>
              <a:tabLst/>
              <a:defRPr/>
            </a:pPr>
            <a:r>
              <a:rPr lang="en-US" sz="1800" dirty="0">
                <a:latin typeface="Calibri" panose="020F0502020204030204"/>
              </a:rPr>
              <a:t>This is where the intelligence of the tool and the researcher’s sensibility and knowledge of the context around the data come together to identify clear and meaningful topics/themes.</a:t>
            </a:r>
            <a:endParaRPr kumimoji="0" lang="en-US" sz="1800" b="0" i="0" u="none" strike="noStrike" kern="1200" cap="none" spc="0" normalizeH="0" baseline="0" noProof="0" dirty="0">
              <a:ln>
                <a:noFill/>
              </a:ln>
              <a:solidFill>
                <a:srgbClr val="666666"/>
              </a:solidFill>
              <a:effectLst/>
              <a:uLnTx/>
              <a:uFillTx/>
              <a:latin typeface="Calibri" panose="020F0502020204030204"/>
              <a:ea typeface="+mn-ea"/>
              <a:cs typeface="Arial"/>
            </a:endParaRPr>
          </a:p>
        </p:txBody>
      </p:sp>
    </p:spTree>
    <p:extLst>
      <p:ext uri="{BB962C8B-B14F-4D97-AF65-F5344CB8AC3E}">
        <p14:creationId xmlns:p14="http://schemas.microsoft.com/office/powerpoint/2010/main" val="688988900"/>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1B447578-A6BD-05F2-F865-C1016FBECA42}"/>
              </a:ext>
            </a:extLst>
          </p:cNvPr>
          <p:cNvGrpSpPr/>
          <p:nvPr/>
        </p:nvGrpSpPr>
        <p:grpSpPr>
          <a:xfrm>
            <a:off x="25632" y="1794260"/>
            <a:ext cx="914400" cy="914400"/>
            <a:chOff x="5648325" y="1199088"/>
            <a:chExt cx="914400" cy="914400"/>
          </a:xfrm>
        </p:grpSpPr>
        <p:sp>
          <p:nvSpPr>
            <p:cNvPr id="8" name="Oval 7">
              <a:extLst>
                <a:ext uri="{FF2B5EF4-FFF2-40B4-BE49-F238E27FC236}">
                  <a16:creationId xmlns:a16="http://schemas.microsoft.com/office/drawing/2014/main" id="{1FEFE172-E116-C129-C378-5ED99FF5DC10}"/>
                </a:ext>
              </a:extLst>
            </p:cNvPr>
            <p:cNvSpPr/>
            <p:nvPr/>
          </p:nvSpPr>
          <p:spPr>
            <a:xfrm>
              <a:off x="5751695" y="1305981"/>
              <a:ext cx="688609" cy="688609"/>
            </a:xfrm>
            <a:prstGeom prst="ellipse">
              <a:avLst/>
            </a:prstGeom>
            <a:solidFill>
              <a:schemeClr val="accent6">
                <a:lumMod val="40000"/>
                <a:lumOff val="60000"/>
              </a:schemeClr>
            </a:solidFill>
            <a:ln>
              <a:solidFill>
                <a:srgbClr val="5964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10" descr="Badge 1 outline">
              <a:extLst>
                <a:ext uri="{FF2B5EF4-FFF2-40B4-BE49-F238E27FC236}">
                  <a16:creationId xmlns:a16="http://schemas.microsoft.com/office/drawing/2014/main" id="{1D51B17B-3C03-4F01-9067-B1DB24A214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48325" y="1199088"/>
              <a:ext cx="914400" cy="914400"/>
            </a:xfrm>
            <a:prstGeom prst="rect">
              <a:avLst/>
            </a:prstGeom>
          </p:spPr>
        </p:pic>
      </p:grpSp>
      <p:sp>
        <p:nvSpPr>
          <p:cNvPr id="2" name="Title 1">
            <a:extLst>
              <a:ext uri="{FF2B5EF4-FFF2-40B4-BE49-F238E27FC236}">
                <a16:creationId xmlns:a16="http://schemas.microsoft.com/office/drawing/2014/main" id="{4D563E66-DA63-084F-91C3-6CB76672F8AB}"/>
              </a:ext>
            </a:extLst>
          </p:cNvPr>
          <p:cNvSpPr>
            <a:spLocks noGrp="1"/>
          </p:cNvSpPr>
          <p:nvPr>
            <p:ph type="title"/>
          </p:nvPr>
        </p:nvSpPr>
        <p:spPr/>
        <p:txBody>
          <a:bodyPr>
            <a:normAutofit/>
          </a:bodyPr>
          <a:lstStyle/>
          <a:p>
            <a:r>
              <a:rPr lang="en-US" sz="3600" dirty="0">
                <a:latin typeface="Raleway" pitchFamily="2" charset="0"/>
              </a:rPr>
              <a:t>Interpretation Notes</a:t>
            </a:r>
          </a:p>
        </p:txBody>
      </p:sp>
      <p:sp>
        <p:nvSpPr>
          <p:cNvPr id="3" name="Text Placeholder 2">
            <a:extLst>
              <a:ext uri="{FF2B5EF4-FFF2-40B4-BE49-F238E27FC236}">
                <a16:creationId xmlns:a16="http://schemas.microsoft.com/office/drawing/2014/main" id="{8CEA6F9A-37D0-B742-93E3-5161EC025A03}"/>
              </a:ext>
            </a:extLst>
          </p:cNvPr>
          <p:cNvSpPr>
            <a:spLocks noGrp="1"/>
          </p:cNvSpPr>
          <p:nvPr>
            <p:ph type="body" sz="quarter" idx="12"/>
          </p:nvPr>
        </p:nvSpPr>
        <p:spPr>
          <a:xfrm>
            <a:off x="894294" y="1829737"/>
            <a:ext cx="11297706" cy="842724"/>
          </a:xfrm>
        </p:spPr>
        <p:txBody>
          <a:bodyPr>
            <a:normAutofit/>
          </a:bodyPr>
          <a:lstStyle/>
          <a:p>
            <a:pPr marL="0" indent="0">
              <a:spcAft>
                <a:spcPts val="600"/>
              </a:spcAft>
            </a:pPr>
            <a:r>
              <a:rPr kumimoji="0" lang="en-US" sz="1800" b="0" i="0" u="none" strike="noStrike" kern="1200" cap="none" spc="0" normalizeH="0" baseline="0" noProof="0" dirty="0">
                <a:ln>
                  <a:noFill/>
                </a:ln>
                <a:solidFill>
                  <a:srgbClr val="666666"/>
                </a:solidFill>
                <a:effectLst/>
                <a:uLnTx/>
                <a:uFillTx/>
                <a:latin typeface="Calibri" panose="020F0502020204030204"/>
                <a:ea typeface="+mn-ea"/>
                <a:cs typeface="Arial"/>
              </a:rPr>
              <a:t>While Eigenvalues* are typically used in research to understand the significance of topics/themes within the overall data, they do not give a clear sense of the frequency of a topic/theme. In our application of the model, the goal is to give a client a sense of where they can make the most impact by reporting the themes by frequency.</a:t>
            </a:r>
          </a:p>
        </p:txBody>
      </p:sp>
      <p:grpSp>
        <p:nvGrpSpPr>
          <p:cNvPr id="13" name="Group 12">
            <a:extLst>
              <a:ext uri="{FF2B5EF4-FFF2-40B4-BE49-F238E27FC236}">
                <a16:creationId xmlns:a16="http://schemas.microsoft.com/office/drawing/2014/main" id="{0A58029E-905D-E0EA-6D3E-3FEF440088D2}"/>
              </a:ext>
            </a:extLst>
          </p:cNvPr>
          <p:cNvGrpSpPr/>
          <p:nvPr/>
        </p:nvGrpSpPr>
        <p:grpSpPr>
          <a:xfrm>
            <a:off x="25632" y="5092034"/>
            <a:ext cx="914400" cy="914400"/>
            <a:chOff x="5638800" y="4496862"/>
            <a:chExt cx="914400" cy="914400"/>
          </a:xfrm>
        </p:grpSpPr>
        <p:sp>
          <p:nvSpPr>
            <p:cNvPr id="10" name="Oval 9">
              <a:extLst>
                <a:ext uri="{FF2B5EF4-FFF2-40B4-BE49-F238E27FC236}">
                  <a16:creationId xmlns:a16="http://schemas.microsoft.com/office/drawing/2014/main" id="{80F7884A-7B50-B88B-4D36-53D5F32603DD}"/>
                </a:ext>
              </a:extLst>
            </p:cNvPr>
            <p:cNvSpPr/>
            <p:nvPr/>
          </p:nvSpPr>
          <p:spPr>
            <a:xfrm>
              <a:off x="5751694" y="4602128"/>
              <a:ext cx="688609" cy="688609"/>
            </a:xfrm>
            <a:prstGeom prst="ellipse">
              <a:avLst/>
            </a:prstGeom>
            <a:solidFill>
              <a:schemeClr val="accent6">
                <a:lumMod val="40000"/>
                <a:lumOff val="60000"/>
              </a:schemeClr>
            </a:solidFill>
            <a:ln>
              <a:solidFill>
                <a:srgbClr val="5964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Badge 3 outline">
              <a:extLst>
                <a:ext uri="{FF2B5EF4-FFF2-40B4-BE49-F238E27FC236}">
                  <a16:creationId xmlns:a16="http://schemas.microsoft.com/office/drawing/2014/main" id="{5605FF28-8536-9F08-22B2-3BE7EEC2F53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638800" y="4496862"/>
              <a:ext cx="914400" cy="914400"/>
            </a:xfrm>
            <a:prstGeom prst="rect">
              <a:avLst/>
            </a:prstGeom>
          </p:spPr>
        </p:pic>
      </p:grpSp>
      <p:grpSp>
        <p:nvGrpSpPr>
          <p:cNvPr id="14" name="Group 13">
            <a:extLst>
              <a:ext uri="{FF2B5EF4-FFF2-40B4-BE49-F238E27FC236}">
                <a16:creationId xmlns:a16="http://schemas.microsoft.com/office/drawing/2014/main" id="{1F64E31C-DE4D-934A-281C-173C030760BE}"/>
              </a:ext>
            </a:extLst>
          </p:cNvPr>
          <p:cNvGrpSpPr/>
          <p:nvPr/>
        </p:nvGrpSpPr>
        <p:grpSpPr>
          <a:xfrm>
            <a:off x="25632" y="3443147"/>
            <a:ext cx="914400" cy="914400"/>
            <a:chOff x="5638800" y="2847975"/>
            <a:chExt cx="914400" cy="914400"/>
          </a:xfrm>
        </p:grpSpPr>
        <p:sp>
          <p:nvSpPr>
            <p:cNvPr id="12" name="Oval 11">
              <a:extLst>
                <a:ext uri="{FF2B5EF4-FFF2-40B4-BE49-F238E27FC236}">
                  <a16:creationId xmlns:a16="http://schemas.microsoft.com/office/drawing/2014/main" id="{278252BF-39DB-E44F-4539-5289292D5BF8}"/>
                </a:ext>
              </a:extLst>
            </p:cNvPr>
            <p:cNvSpPr/>
            <p:nvPr/>
          </p:nvSpPr>
          <p:spPr>
            <a:xfrm>
              <a:off x="5751695" y="2951614"/>
              <a:ext cx="688609" cy="688609"/>
            </a:xfrm>
            <a:prstGeom prst="ellipse">
              <a:avLst/>
            </a:prstGeom>
            <a:solidFill>
              <a:schemeClr val="accent6">
                <a:lumMod val="40000"/>
                <a:lumOff val="60000"/>
              </a:schemeClr>
            </a:solidFill>
            <a:ln>
              <a:solidFill>
                <a:srgbClr val="5964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descr="Badge outline">
              <a:extLst>
                <a:ext uri="{FF2B5EF4-FFF2-40B4-BE49-F238E27FC236}">
                  <a16:creationId xmlns:a16="http://schemas.microsoft.com/office/drawing/2014/main" id="{D1CC39FD-F698-294B-0F79-D69774ADA50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638800" y="2847975"/>
              <a:ext cx="914400" cy="914400"/>
            </a:xfrm>
            <a:prstGeom prst="rect">
              <a:avLst/>
            </a:prstGeom>
          </p:spPr>
        </p:pic>
      </p:grpSp>
      <p:sp>
        <p:nvSpPr>
          <p:cNvPr id="5" name="Text Placeholder 2">
            <a:extLst>
              <a:ext uri="{FF2B5EF4-FFF2-40B4-BE49-F238E27FC236}">
                <a16:creationId xmlns:a16="http://schemas.microsoft.com/office/drawing/2014/main" id="{BB0DDDCE-F175-0042-05AB-C16D095E0B56}"/>
              </a:ext>
            </a:extLst>
          </p:cNvPr>
          <p:cNvSpPr txBox="1">
            <a:spLocks/>
          </p:cNvSpPr>
          <p:nvPr/>
        </p:nvSpPr>
        <p:spPr>
          <a:xfrm>
            <a:off x="913345" y="3478985"/>
            <a:ext cx="11394293" cy="8427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Tx/>
              <a:buNone/>
              <a:defRPr sz="1600" b="0" i="0" kern="1200">
                <a:solidFill>
                  <a:srgbClr val="59647A"/>
                </a:solidFill>
                <a:latin typeface="Arial"/>
                <a:ea typeface="+mn-ea"/>
                <a:cs typeface="Arial"/>
              </a:defRPr>
            </a:lvl1pPr>
            <a:lvl2pPr marL="0" indent="0" algn="l" defTabSz="914400" rtl="0" eaLnBrk="1" latinLnBrk="0" hangingPunct="1">
              <a:lnSpc>
                <a:spcPct val="90000"/>
              </a:lnSpc>
              <a:spcBef>
                <a:spcPts val="500"/>
              </a:spcBef>
              <a:buClr>
                <a:srgbClr val="59647A"/>
              </a:buClr>
              <a:buFont typeface="Wingdings" charset="2"/>
              <a:buNone/>
              <a:defRPr sz="1400" kern="1200">
                <a:solidFill>
                  <a:srgbClr val="666666"/>
                </a:solidFill>
                <a:latin typeface="Arial"/>
                <a:ea typeface="+mn-ea"/>
                <a:cs typeface="Arial"/>
              </a:defRPr>
            </a:lvl2pPr>
            <a:lvl3pPr marL="347480" indent="-164596" algn="l" defTabSz="914400" rtl="0" eaLnBrk="1" latinLnBrk="0" hangingPunct="1">
              <a:lnSpc>
                <a:spcPct val="90000"/>
              </a:lnSpc>
              <a:spcBef>
                <a:spcPts val="500"/>
              </a:spcBef>
              <a:buClr>
                <a:srgbClr val="59647A"/>
              </a:buClr>
              <a:buFont typeface="Wingdings" charset="2"/>
              <a:buChar char="§"/>
              <a:defRPr sz="1400" kern="1200">
                <a:solidFill>
                  <a:srgbClr val="666666"/>
                </a:solidFill>
                <a:latin typeface="Arial"/>
                <a:ea typeface="+mn-ea"/>
                <a:cs typeface="Arial"/>
              </a:defRPr>
            </a:lvl3pPr>
            <a:lvl4pPr marL="557798" indent="-192029" algn="l" defTabSz="914400" rtl="0" eaLnBrk="1" latinLnBrk="0" hangingPunct="1">
              <a:lnSpc>
                <a:spcPct val="90000"/>
              </a:lnSpc>
              <a:spcBef>
                <a:spcPts val="500"/>
              </a:spcBef>
              <a:buClr>
                <a:srgbClr val="59647A"/>
              </a:buClr>
              <a:buFont typeface="Lucida Grande"/>
              <a:buChar char="-"/>
              <a:defRPr sz="1400" kern="1200">
                <a:solidFill>
                  <a:srgbClr val="666666"/>
                </a:solidFill>
                <a:latin typeface="Arial"/>
                <a:ea typeface="+mn-ea"/>
                <a:cs typeface="Arial"/>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600"/>
              </a:spcAft>
            </a:pPr>
            <a:r>
              <a:rPr kumimoji="0" lang="en-US" sz="1800" b="0" i="0" u="none" strike="noStrike" kern="1200" cap="none" spc="0" normalizeH="0" baseline="0" noProof="0" dirty="0">
                <a:ln>
                  <a:noFill/>
                </a:ln>
                <a:solidFill>
                  <a:srgbClr val="666666"/>
                </a:solidFill>
                <a:effectLst/>
                <a:uLnTx/>
                <a:uFillTx/>
                <a:latin typeface="Calibri" panose="020F0502020204030204"/>
                <a:ea typeface="+mn-ea"/>
                <a:cs typeface="Arial"/>
              </a:rPr>
              <a:t>It is important to note that many respondents speak to multiple topics/themes, even when asked to narrow into ‘one thing’. Each Count is the number of comments that speak to a given topic/theme, but any one comment may be categorized into multiple topics/themes if a respondent spoke to multiple items.</a:t>
            </a:r>
          </a:p>
        </p:txBody>
      </p:sp>
      <p:sp>
        <p:nvSpPr>
          <p:cNvPr id="6" name="Text Placeholder 2">
            <a:extLst>
              <a:ext uri="{FF2B5EF4-FFF2-40B4-BE49-F238E27FC236}">
                <a16:creationId xmlns:a16="http://schemas.microsoft.com/office/drawing/2014/main" id="{6EA727A4-2EDF-5FB5-6CC0-21F234C17BF7}"/>
              </a:ext>
            </a:extLst>
          </p:cNvPr>
          <p:cNvSpPr txBox="1">
            <a:spLocks/>
          </p:cNvSpPr>
          <p:nvPr/>
        </p:nvSpPr>
        <p:spPr>
          <a:xfrm>
            <a:off x="903819" y="5016820"/>
            <a:ext cx="11278655" cy="10648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Tx/>
              <a:buNone/>
              <a:defRPr sz="1600" b="0" i="0" kern="1200">
                <a:solidFill>
                  <a:srgbClr val="59647A"/>
                </a:solidFill>
                <a:latin typeface="Arial"/>
                <a:ea typeface="+mn-ea"/>
                <a:cs typeface="Arial"/>
              </a:defRPr>
            </a:lvl1pPr>
            <a:lvl2pPr marL="0" indent="0" algn="l" defTabSz="914400" rtl="0" eaLnBrk="1" latinLnBrk="0" hangingPunct="1">
              <a:lnSpc>
                <a:spcPct val="90000"/>
              </a:lnSpc>
              <a:spcBef>
                <a:spcPts val="500"/>
              </a:spcBef>
              <a:buClr>
                <a:srgbClr val="59647A"/>
              </a:buClr>
              <a:buFont typeface="Wingdings" charset="2"/>
              <a:buNone/>
              <a:defRPr sz="1400" kern="1200">
                <a:solidFill>
                  <a:srgbClr val="666666"/>
                </a:solidFill>
                <a:latin typeface="Arial"/>
                <a:ea typeface="+mn-ea"/>
                <a:cs typeface="Arial"/>
              </a:defRPr>
            </a:lvl2pPr>
            <a:lvl3pPr marL="347480" indent="-164596" algn="l" defTabSz="914400" rtl="0" eaLnBrk="1" latinLnBrk="0" hangingPunct="1">
              <a:lnSpc>
                <a:spcPct val="90000"/>
              </a:lnSpc>
              <a:spcBef>
                <a:spcPts val="500"/>
              </a:spcBef>
              <a:buClr>
                <a:srgbClr val="59647A"/>
              </a:buClr>
              <a:buFont typeface="Wingdings" charset="2"/>
              <a:buChar char="§"/>
              <a:defRPr sz="1400" kern="1200">
                <a:solidFill>
                  <a:srgbClr val="666666"/>
                </a:solidFill>
                <a:latin typeface="Arial"/>
                <a:ea typeface="+mn-ea"/>
                <a:cs typeface="Arial"/>
              </a:defRPr>
            </a:lvl3pPr>
            <a:lvl4pPr marL="557798" indent="-192029" algn="l" defTabSz="914400" rtl="0" eaLnBrk="1" latinLnBrk="0" hangingPunct="1">
              <a:lnSpc>
                <a:spcPct val="90000"/>
              </a:lnSpc>
              <a:spcBef>
                <a:spcPts val="500"/>
              </a:spcBef>
              <a:buClr>
                <a:srgbClr val="59647A"/>
              </a:buClr>
              <a:buFont typeface="Lucida Grande"/>
              <a:buChar char="-"/>
              <a:defRPr sz="1400" kern="1200">
                <a:solidFill>
                  <a:srgbClr val="666666"/>
                </a:solidFill>
                <a:latin typeface="Arial"/>
                <a:ea typeface="+mn-ea"/>
                <a:cs typeface="Arial"/>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600"/>
              </a:spcAft>
            </a:pPr>
            <a:r>
              <a:rPr lang="en-US" sz="1800" dirty="0">
                <a:solidFill>
                  <a:srgbClr val="666666"/>
                </a:solidFill>
                <a:latin typeface="Calibri" panose="020F0502020204030204"/>
              </a:rPr>
              <a:t>This report is meant to identify the broad themes that are most prevalent in the data, while more specific insights can be drawn by exploring verbatim rater comments. The descriptions and representative comments listed in the report for each theme speak to this nuance as it was recorded/understood by the researcher. Overall, these results provide information regarding themes representative of what is generally most important to respondents.</a:t>
            </a:r>
          </a:p>
        </p:txBody>
      </p:sp>
      <p:sp>
        <p:nvSpPr>
          <p:cNvPr id="16" name="Text Placeholder 2">
            <a:extLst>
              <a:ext uri="{FF2B5EF4-FFF2-40B4-BE49-F238E27FC236}">
                <a16:creationId xmlns:a16="http://schemas.microsoft.com/office/drawing/2014/main" id="{7DB19027-71D7-A375-8A99-07CD79468D0E}"/>
              </a:ext>
            </a:extLst>
          </p:cNvPr>
          <p:cNvSpPr txBox="1">
            <a:spLocks/>
          </p:cNvSpPr>
          <p:nvPr/>
        </p:nvSpPr>
        <p:spPr>
          <a:xfrm>
            <a:off x="7369520" y="6665195"/>
            <a:ext cx="4938117" cy="4761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Tx/>
              <a:buNone/>
              <a:defRPr sz="1600" b="0" i="0" kern="1200">
                <a:solidFill>
                  <a:srgbClr val="59647A"/>
                </a:solidFill>
                <a:latin typeface="Arial"/>
                <a:ea typeface="+mn-ea"/>
                <a:cs typeface="Arial"/>
              </a:defRPr>
            </a:lvl1pPr>
            <a:lvl2pPr marL="0" indent="0" algn="l" defTabSz="914400" rtl="0" eaLnBrk="1" latinLnBrk="0" hangingPunct="1">
              <a:lnSpc>
                <a:spcPct val="90000"/>
              </a:lnSpc>
              <a:spcBef>
                <a:spcPts val="500"/>
              </a:spcBef>
              <a:buClr>
                <a:srgbClr val="59647A"/>
              </a:buClr>
              <a:buFont typeface="Wingdings" charset="2"/>
              <a:buNone/>
              <a:defRPr sz="1400" kern="1200">
                <a:solidFill>
                  <a:srgbClr val="666666"/>
                </a:solidFill>
                <a:latin typeface="Arial"/>
                <a:ea typeface="+mn-ea"/>
                <a:cs typeface="Arial"/>
              </a:defRPr>
            </a:lvl2pPr>
            <a:lvl3pPr marL="347480" indent="-164596" algn="l" defTabSz="914400" rtl="0" eaLnBrk="1" latinLnBrk="0" hangingPunct="1">
              <a:lnSpc>
                <a:spcPct val="90000"/>
              </a:lnSpc>
              <a:spcBef>
                <a:spcPts val="500"/>
              </a:spcBef>
              <a:buClr>
                <a:srgbClr val="59647A"/>
              </a:buClr>
              <a:buFont typeface="Wingdings" charset="2"/>
              <a:buChar char="§"/>
              <a:defRPr sz="1400" kern="1200">
                <a:solidFill>
                  <a:srgbClr val="666666"/>
                </a:solidFill>
                <a:latin typeface="Arial"/>
                <a:ea typeface="+mn-ea"/>
                <a:cs typeface="Arial"/>
              </a:defRPr>
            </a:lvl3pPr>
            <a:lvl4pPr marL="557798" indent="-192029" algn="l" defTabSz="914400" rtl="0" eaLnBrk="1" latinLnBrk="0" hangingPunct="1">
              <a:lnSpc>
                <a:spcPct val="90000"/>
              </a:lnSpc>
              <a:spcBef>
                <a:spcPts val="500"/>
              </a:spcBef>
              <a:buClr>
                <a:srgbClr val="59647A"/>
              </a:buClr>
              <a:buFont typeface="Lucida Grande"/>
              <a:buChar char="-"/>
              <a:defRPr sz="1400" kern="1200">
                <a:solidFill>
                  <a:srgbClr val="666666"/>
                </a:solidFill>
                <a:latin typeface="Arial"/>
                <a:ea typeface="+mn-ea"/>
                <a:cs typeface="Arial"/>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200"/>
              </a:spcAft>
            </a:pPr>
            <a:r>
              <a:rPr lang="en-US" sz="1000" i="1" dirty="0">
                <a:latin typeface="+mn-lt"/>
              </a:rPr>
              <a:t>* See the ‘Coherence and Eigenvalue Measures’ slide in the Appendix for more information.</a:t>
            </a:r>
          </a:p>
        </p:txBody>
      </p:sp>
    </p:spTree>
    <p:extLst>
      <p:ext uri="{BB962C8B-B14F-4D97-AF65-F5344CB8AC3E}">
        <p14:creationId xmlns:p14="http://schemas.microsoft.com/office/powerpoint/2010/main" val="1756960118"/>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63E66-DA63-084F-91C3-6CB76672F8AB}"/>
              </a:ext>
            </a:extLst>
          </p:cNvPr>
          <p:cNvSpPr>
            <a:spLocks noGrp="1"/>
          </p:cNvSpPr>
          <p:nvPr>
            <p:ph type="title"/>
          </p:nvPr>
        </p:nvSpPr>
        <p:spPr/>
        <p:txBody>
          <a:bodyPr>
            <a:normAutofit/>
          </a:bodyPr>
          <a:lstStyle/>
          <a:p>
            <a:r>
              <a:rPr lang="en-US" sz="3600" dirty="0">
                <a:latin typeface="Raleway" pitchFamily="2" charset="0"/>
              </a:rPr>
              <a:t>Key Insights (Overall)</a:t>
            </a:r>
          </a:p>
        </p:txBody>
      </p:sp>
      <p:sp>
        <p:nvSpPr>
          <p:cNvPr id="3" name="Text Placeholder 2">
            <a:extLst>
              <a:ext uri="{FF2B5EF4-FFF2-40B4-BE49-F238E27FC236}">
                <a16:creationId xmlns:a16="http://schemas.microsoft.com/office/drawing/2014/main" id="{8CEA6F9A-37D0-B742-93E3-5161EC025A03}"/>
              </a:ext>
            </a:extLst>
          </p:cNvPr>
          <p:cNvSpPr>
            <a:spLocks noGrp="1"/>
          </p:cNvSpPr>
          <p:nvPr>
            <p:ph type="body" sz="quarter" idx="12"/>
          </p:nvPr>
        </p:nvSpPr>
        <p:spPr>
          <a:xfrm>
            <a:off x="155319" y="2154725"/>
            <a:ext cx="11881360" cy="4409038"/>
          </a:xfrm>
        </p:spPr>
        <p:txBody>
          <a:bodyPr>
            <a:normAutofit/>
          </a:bodyPr>
          <a:lstStyle/>
          <a:p>
            <a:pPr marL="285750" indent="-285750">
              <a:spcAft>
                <a:spcPts val="1200"/>
              </a:spcAft>
              <a:buFont typeface="Arial" panose="020B0604020202020204" pitchFamily="34" charset="0"/>
              <a:buChar char="•"/>
            </a:pPr>
            <a:r>
              <a:rPr lang="en-US" sz="2000" dirty="0">
                <a:latin typeface="+mn-lt"/>
              </a:rPr>
              <a:t>When thinking about their own work experience, respondents showed a clear focus on customer experience. The top two emerging themes in the analysis discuss improving customer experience, both by improving </a:t>
            </a:r>
            <a:r>
              <a:rPr lang="en-US" sz="2000" b="1" dirty="0">
                <a:latin typeface="+mn-lt"/>
              </a:rPr>
              <a:t>Coordination of Service Provisions</a:t>
            </a:r>
            <a:r>
              <a:rPr lang="en-US" sz="2000" dirty="0">
                <a:latin typeface="+mn-lt"/>
              </a:rPr>
              <a:t> and through </a:t>
            </a:r>
            <a:r>
              <a:rPr lang="en-US" sz="2000" b="1" dirty="0">
                <a:latin typeface="+mn-lt"/>
              </a:rPr>
              <a:t>Infrastructure Investments</a:t>
            </a:r>
            <a:r>
              <a:rPr lang="en-US" sz="2000" dirty="0">
                <a:latin typeface="+mn-lt"/>
              </a:rPr>
              <a:t>.</a:t>
            </a:r>
          </a:p>
          <a:p>
            <a:pPr marL="285750" indent="-285750">
              <a:spcAft>
                <a:spcPts val="1200"/>
              </a:spcAft>
              <a:buFont typeface="Arial" panose="020B0604020202020204" pitchFamily="34" charset="0"/>
              <a:buChar char="•"/>
            </a:pPr>
            <a:r>
              <a:rPr lang="en-US" sz="2000" dirty="0">
                <a:latin typeface="+mn-lt"/>
              </a:rPr>
              <a:t>Related to customer experience, respondents also identified a need for improved/updated tools for them to better serve customers, including a </a:t>
            </a:r>
            <a:r>
              <a:rPr lang="en-US" sz="2000" b="1" dirty="0">
                <a:latin typeface="+mn-lt"/>
              </a:rPr>
              <a:t>Need for Expanded and Upgraded Fleet</a:t>
            </a:r>
            <a:r>
              <a:rPr lang="en-US" sz="2000" dirty="0">
                <a:latin typeface="+mn-lt"/>
              </a:rPr>
              <a:t> and to </a:t>
            </a:r>
            <a:r>
              <a:rPr lang="en-US" sz="2000" b="1" dirty="0">
                <a:latin typeface="+mn-lt"/>
              </a:rPr>
              <a:t>Update Computers and Systems</a:t>
            </a:r>
            <a:r>
              <a:rPr lang="en-US" sz="2000" dirty="0">
                <a:latin typeface="+mn-lt"/>
              </a:rPr>
              <a:t>.</a:t>
            </a:r>
          </a:p>
          <a:p>
            <a:pPr marL="285750" indent="-285750">
              <a:spcAft>
                <a:spcPts val="1200"/>
              </a:spcAft>
              <a:buFont typeface="Arial" panose="020B0604020202020204" pitchFamily="34" charset="0"/>
              <a:buChar char="•"/>
            </a:pPr>
            <a:r>
              <a:rPr lang="en-US" sz="2000" dirty="0">
                <a:latin typeface="+mn-lt"/>
              </a:rPr>
              <a:t>Respondents noted that they are feeling undervalued, unheard, and/or spread thin, which emerged in the topics </a:t>
            </a:r>
            <a:r>
              <a:rPr lang="en-US" sz="2000" b="1" dirty="0">
                <a:latin typeface="+mn-lt"/>
              </a:rPr>
              <a:t>Listen to / Respect Front-Line Employees</a:t>
            </a:r>
            <a:r>
              <a:rPr lang="en-US" sz="2000" dirty="0">
                <a:latin typeface="+mn-lt"/>
              </a:rPr>
              <a:t>, </a:t>
            </a:r>
            <a:r>
              <a:rPr lang="en-US" sz="2000" b="1" dirty="0">
                <a:latin typeface="+mn-lt"/>
              </a:rPr>
              <a:t>Management Concerns</a:t>
            </a:r>
            <a:r>
              <a:rPr lang="en-US" sz="2000" dirty="0">
                <a:latin typeface="+mn-lt"/>
              </a:rPr>
              <a:t>, and </a:t>
            </a:r>
            <a:r>
              <a:rPr lang="en-US" sz="2000" b="1" dirty="0">
                <a:latin typeface="+mn-lt"/>
              </a:rPr>
              <a:t>Work-Life Balance</a:t>
            </a:r>
            <a:r>
              <a:rPr lang="en-US" sz="2000" dirty="0">
                <a:latin typeface="+mn-lt"/>
              </a:rPr>
              <a:t>.</a:t>
            </a:r>
          </a:p>
          <a:p>
            <a:pPr marL="285750" indent="-285750">
              <a:spcAft>
                <a:spcPts val="1200"/>
              </a:spcAft>
              <a:buFont typeface="Arial" panose="020B0604020202020204" pitchFamily="34" charset="0"/>
              <a:buChar char="•"/>
            </a:pPr>
            <a:r>
              <a:rPr lang="en-US" sz="2000" dirty="0">
                <a:latin typeface="+mn-lt"/>
              </a:rPr>
              <a:t>Respondents also noted a need to </a:t>
            </a:r>
            <a:r>
              <a:rPr lang="en-US" sz="2000" b="1" dirty="0">
                <a:latin typeface="+mn-lt"/>
              </a:rPr>
              <a:t>Increase Wages and Benefits to Adjust for Cost of Living</a:t>
            </a:r>
            <a:r>
              <a:rPr lang="en-US" sz="2000" dirty="0">
                <a:latin typeface="+mn-lt"/>
              </a:rPr>
              <a:t>.</a:t>
            </a:r>
          </a:p>
        </p:txBody>
      </p:sp>
      <p:sp>
        <p:nvSpPr>
          <p:cNvPr id="4" name="Rectangle 3">
            <a:extLst>
              <a:ext uri="{FF2B5EF4-FFF2-40B4-BE49-F238E27FC236}">
                <a16:creationId xmlns:a16="http://schemas.microsoft.com/office/drawing/2014/main" id="{6501B865-1882-5F7F-BDDF-90490862FFB9}"/>
              </a:ext>
            </a:extLst>
          </p:cNvPr>
          <p:cNvSpPr/>
          <p:nvPr/>
        </p:nvSpPr>
        <p:spPr>
          <a:xfrm>
            <a:off x="155319" y="1335783"/>
            <a:ext cx="11881361" cy="430887"/>
          </a:xfrm>
          <a:prstGeom prst="rect">
            <a:avLst/>
          </a:prstGeom>
          <a:ln w="19050">
            <a:solidFill>
              <a:schemeClr val="tx1"/>
            </a:solidFill>
          </a:ln>
        </p:spPr>
        <p:txBody>
          <a:bodyPr wrap="square">
            <a:spAutoFit/>
          </a:bodyPr>
          <a:lstStyle/>
          <a:p>
            <a:pPr algn="ctr"/>
            <a:r>
              <a:rPr lang="en-US" sz="2200" b="1" dirty="0">
                <a:solidFill>
                  <a:schemeClr val="tx1"/>
                </a:solidFill>
                <a:latin typeface="Raleway" pitchFamily="2" charset="0"/>
              </a:rPr>
              <a:t>Question: </a:t>
            </a:r>
            <a:r>
              <a:rPr lang="en-US" sz="2200" b="1" dirty="0">
                <a:latin typeface="Raleway" pitchFamily="2" charset="0"/>
              </a:rPr>
              <a:t>What is one thing that </a:t>
            </a:r>
            <a:r>
              <a:rPr lang="en-US" sz="2200" b="1" i="1" u="sng" dirty="0">
                <a:latin typeface="Raleway" pitchFamily="2" charset="0"/>
              </a:rPr>
              <a:t>Company</a:t>
            </a:r>
            <a:r>
              <a:rPr lang="en-US" sz="2200" b="1" dirty="0">
                <a:latin typeface="Raleway" pitchFamily="2" charset="0"/>
              </a:rPr>
              <a:t> could do to improve your work experience?</a:t>
            </a:r>
            <a:r>
              <a:rPr lang="en-US" sz="2000" b="1" dirty="0">
                <a:solidFill>
                  <a:schemeClr val="tx1"/>
                </a:solidFill>
                <a:latin typeface="Raleway" pitchFamily="2" charset="0"/>
              </a:rPr>
              <a:t> </a:t>
            </a:r>
            <a:endParaRPr lang="en-US" sz="2000" b="1" dirty="0">
              <a:latin typeface="Raleway" pitchFamily="2" charset="0"/>
            </a:endParaRPr>
          </a:p>
        </p:txBody>
      </p:sp>
    </p:spTree>
    <p:extLst>
      <p:ext uri="{BB962C8B-B14F-4D97-AF65-F5344CB8AC3E}">
        <p14:creationId xmlns:p14="http://schemas.microsoft.com/office/powerpoint/2010/main" val="1755534921"/>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CFA2350-9988-1958-7678-B1F4ABD4206B}"/>
              </a:ext>
            </a:extLst>
          </p:cNvPr>
          <p:cNvSpPr>
            <a:spLocks noGrp="1"/>
          </p:cNvSpPr>
          <p:nvPr>
            <p:ph type="title"/>
          </p:nvPr>
        </p:nvSpPr>
        <p:spPr>
          <a:xfrm>
            <a:off x="601944" y="84143"/>
            <a:ext cx="9420062" cy="1104284"/>
          </a:xfrm>
        </p:spPr>
        <p:txBody>
          <a:bodyPr>
            <a:normAutofit/>
          </a:bodyPr>
          <a:lstStyle/>
          <a:p>
            <a:r>
              <a:rPr lang="en-US" sz="3600" dirty="0">
                <a:latin typeface="Raleway" pitchFamily="2" charset="0"/>
              </a:rPr>
              <a:t>Results Overview</a:t>
            </a:r>
          </a:p>
        </p:txBody>
      </p:sp>
      <p:sp>
        <p:nvSpPr>
          <p:cNvPr id="6" name="Text Placeholder 2">
            <a:extLst>
              <a:ext uri="{FF2B5EF4-FFF2-40B4-BE49-F238E27FC236}">
                <a16:creationId xmlns:a16="http://schemas.microsoft.com/office/drawing/2014/main" id="{35527C5B-382C-1357-D914-9555C59DDF37}"/>
              </a:ext>
            </a:extLst>
          </p:cNvPr>
          <p:cNvSpPr>
            <a:spLocks noGrp="1"/>
          </p:cNvSpPr>
          <p:nvPr>
            <p:ph type="body" sz="quarter" idx="12"/>
          </p:nvPr>
        </p:nvSpPr>
        <p:spPr>
          <a:xfrm>
            <a:off x="0" y="6503050"/>
            <a:ext cx="12192000" cy="354950"/>
          </a:xfrm>
        </p:spPr>
        <p:txBody>
          <a:bodyPr>
            <a:normAutofit fontScale="92500" lnSpcReduction="10000"/>
          </a:bodyPr>
          <a:lstStyle/>
          <a:p>
            <a:pPr marL="0" indent="0">
              <a:spcAft>
                <a:spcPts val="1200"/>
              </a:spcAft>
            </a:pPr>
            <a:r>
              <a:rPr lang="en-US" sz="1100" dirty="0">
                <a:latin typeface="+mn-lt"/>
              </a:rPr>
              <a:t>* ‘Count as Percentage of Total’ does not convey proportion of total comments (values will not sum to 100%). Even when prompted to list 'one thing', respondents typically use open-ended items to share multiple opinions/responses. Thus, modelling with topic overlap captures more detail about topics and emergent topics that would otherwise be drowned out by larger topics. Each Count is the number of comments that speak to a given topic/theme.</a:t>
            </a:r>
          </a:p>
        </p:txBody>
      </p:sp>
      <p:sp>
        <p:nvSpPr>
          <p:cNvPr id="11" name="Text Placeholder 2">
            <a:extLst>
              <a:ext uri="{FF2B5EF4-FFF2-40B4-BE49-F238E27FC236}">
                <a16:creationId xmlns:a16="http://schemas.microsoft.com/office/drawing/2014/main" id="{CA7EDD67-B189-74D0-6B9A-C08FAC9A31FC}"/>
              </a:ext>
            </a:extLst>
          </p:cNvPr>
          <p:cNvSpPr txBox="1">
            <a:spLocks/>
          </p:cNvSpPr>
          <p:nvPr/>
        </p:nvSpPr>
        <p:spPr>
          <a:xfrm>
            <a:off x="120604" y="6225209"/>
            <a:ext cx="1703560" cy="236543"/>
          </a:xfrm>
          <a:prstGeom prst="rect">
            <a:avLst/>
          </a:prstGeom>
          <a:solidFill>
            <a:schemeClr val="bg1"/>
          </a:solidFill>
          <a:ln w="19050">
            <a:solidFill>
              <a:srgbClr val="59647A"/>
            </a:solidFill>
          </a:ln>
        </p:spPr>
        <p:txBody>
          <a:bodyPr vert="horz" lIns="91440" tIns="45720" rIns="91440" bIns="45720" rtlCol="0" anchor="ctr">
            <a:normAutofit lnSpcReduction="10000"/>
          </a:bodyPr>
          <a:lstStyle>
            <a:lvl1pPr marL="228600" indent="-228600" algn="l" defTabSz="914400" rtl="0" eaLnBrk="1" latinLnBrk="0" hangingPunct="1">
              <a:lnSpc>
                <a:spcPct val="90000"/>
              </a:lnSpc>
              <a:spcBef>
                <a:spcPts val="1000"/>
              </a:spcBef>
              <a:buFontTx/>
              <a:buNone/>
              <a:defRPr sz="1600" b="0" i="0" kern="1200">
                <a:solidFill>
                  <a:srgbClr val="59647A"/>
                </a:solidFill>
                <a:latin typeface="Arial"/>
                <a:ea typeface="+mn-ea"/>
                <a:cs typeface="Arial"/>
              </a:defRPr>
            </a:lvl1pPr>
            <a:lvl2pPr marL="0" indent="0" algn="l" defTabSz="914400" rtl="0" eaLnBrk="1" latinLnBrk="0" hangingPunct="1">
              <a:lnSpc>
                <a:spcPct val="90000"/>
              </a:lnSpc>
              <a:spcBef>
                <a:spcPts val="500"/>
              </a:spcBef>
              <a:buClr>
                <a:srgbClr val="59647A"/>
              </a:buClr>
              <a:buFont typeface="Wingdings" charset="2"/>
              <a:buNone/>
              <a:defRPr sz="1400" kern="1200">
                <a:solidFill>
                  <a:srgbClr val="666666"/>
                </a:solidFill>
                <a:latin typeface="Arial"/>
                <a:ea typeface="+mn-ea"/>
                <a:cs typeface="Arial"/>
              </a:defRPr>
            </a:lvl2pPr>
            <a:lvl3pPr marL="347480" indent="-164596" algn="l" defTabSz="914400" rtl="0" eaLnBrk="1" latinLnBrk="0" hangingPunct="1">
              <a:lnSpc>
                <a:spcPct val="90000"/>
              </a:lnSpc>
              <a:spcBef>
                <a:spcPts val="500"/>
              </a:spcBef>
              <a:buClr>
                <a:srgbClr val="59647A"/>
              </a:buClr>
              <a:buFont typeface="Wingdings" charset="2"/>
              <a:buChar char="§"/>
              <a:defRPr sz="1400" kern="1200">
                <a:solidFill>
                  <a:srgbClr val="666666"/>
                </a:solidFill>
                <a:latin typeface="Arial"/>
                <a:ea typeface="+mn-ea"/>
                <a:cs typeface="Arial"/>
              </a:defRPr>
            </a:lvl3pPr>
            <a:lvl4pPr marL="557798" indent="-192029" algn="l" defTabSz="914400" rtl="0" eaLnBrk="1" latinLnBrk="0" hangingPunct="1">
              <a:lnSpc>
                <a:spcPct val="90000"/>
              </a:lnSpc>
              <a:spcBef>
                <a:spcPts val="500"/>
              </a:spcBef>
              <a:buClr>
                <a:srgbClr val="59647A"/>
              </a:buClr>
              <a:buFont typeface="Lucida Grande"/>
              <a:buChar char="-"/>
              <a:defRPr sz="1400" kern="1200">
                <a:solidFill>
                  <a:srgbClr val="666666"/>
                </a:solidFill>
                <a:latin typeface="Arial"/>
                <a:ea typeface="+mn-ea"/>
                <a:cs typeface="Arial"/>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200"/>
              </a:spcAft>
            </a:pPr>
            <a:r>
              <a:rPr lang="en-US" sz="1100" b="1" dirty="0">
                <a:latin typeface="+mn-lt"/>
              </a:rPr>
              <a:t>Total Comments = 10,109</a:t>
            </a:r>
          </a:p>
        </p:txBody>
      </p:sp>
      <p:graphicFrame>
        <p:nvGraphicFramePr>
          <p:cNvPr id="2" name="Chart 1">
            <a:extLst>
              <a:ext uri="{FF2B5EF4-FFF2-40B4-BE49-F238E27FC236}">
                <a16:creationId xmlns:a16="http://schemas.microsoft.com/office/drawing/2014/main" id="{7966D388-70CD-B39B-8A63-EC7716C2C564}"/>
              </a:ext>
            </a:extLst>
          </p:cNvPr>
          <p:cNvGraphicFramePr>
            <a:graphicFrameLocks/>
          </p:cNvGraphicFramePr>
          <p:nvPr>
            <p:extLst>
              <p:ext uri="{D42A27DB-BD31-4B8C-83A1-F6EECF244321}">
                <p14:modId xmlns:p14="http://schemas.microsoft.com/office/powerpoint/2010/main" val="1681228361"/>
              </p:ext>
            </p:extLst>
          </p:nvPr>
        </p:nvGraphicFramePr>
        <p:xfrm>
          <a:off x="0" y="1178227"/>
          <a:ext cx="12191999" cy="52835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2227948"/>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63E66-DA63-084F-91C3-6CB76672F8AB}"/>
              </a:ext>
            </a:extLst>
          </p:cNvPr>
          <p:cNvSpPr>
            <a:spLocks noGrp="1"/>
          </p:cNvSpPr>
          <p:nvPr>
            <p:ph type="title"/>
          </p:nvPr>
        </p:nvSpPr>
        <p:spPr/>
        <p:txBody>
          <a:bodyPr>
            <a:normAutofit/>
          </a:bodyPr>
          <a:lstStyle/>
          <a:p>
            <a:r>
              <a:rPr lang="en-US" sz="3600" dirty="0">
                <a:latin typeface="Raleway" pitchFamily="2" charset="0"/>
              </a:rPr>
              <a:t>Representative Comments (1/3)</a:t>
            </a:r>
          </a:p>
        </p:txBody>
      </p:sp>
      <p:sp>
        <p:nvSpPr>
          <p:cNvPr id="3" name="Text Placeholder 2">
            <a:extLst>
              <a:ext uri="{FF2B5EF4-FFF2-40B4-BE49-F238E27FC236}">
                <a16:creationId xmlns:a16="http://schemas.microsoft.com/office/drawing/2014/main" id="{8CEA6F9A-37D0-B742-93E3-5161EC025A03}"/>
              </a:ext>
            </a:extLst>
          </p:cNvPr>
          <p:cNvSpPr>
            <a:spLocks noGrp="1"/>
          </p:cNvSpPr>
          <p:nvPr>
            <p:ph type="body" sz="quarter" idx="12"/>
          </p:nvPr>
        </p:nvSpPr>
        <p:spPr>
          <a:xfrm>
            <a:off x="155320" y="1224481"/>
            <a:ext cx="11881360" cy="332715"/>
          </a:xfrm>
        </p:spPr>
        <p:txBody>
          <a:bodyPr>
            <a:normAutofit/>
          </a:bodyPr>
          <a:lstStyle/>
          <a:p>
            <a:pPr marL="0" indent="0" algn="ctr">
              <a:spcAft>
                <a:spcPts val="1200"/>
              </a:spcAft>
            </a:pPr>
            <a:r>
              <a:rPr lang="en-US" sz="1400" dirty="0">
                <a:latin typeface="+mn-lt"/>
              </a:rPr>
              <a:t>Below you will find the emerged themes, ordered by frequency and detailed with a description and comments that are representative of the respective theme.</a:t>
            </a:r>
          </a:p>
        </p:txBody>
      </p:sp>
      <p:graphicFrame>
        <p:nvGraphicFramePr>
          <p:cNvPr id="6" name="Table 5">
            <a:extLst>
              <a:ext uri="{FF2B5EF4-FFF2-40B4-BE49-F238E27FC236}">
                <a16:creationId xmlns:a16="http://schemas.microsoft.com/office/drawing/2014/main" id="{D6AC4157-7B03-FDDF-0437-964D0B58FF08}"/>
              </a:ext>
            </a:extLst>
          </p:cNvPr>
          <p:cNvGraphicFramePr>
            <a:graphicFrameLocks noGrp="1"/>
          </p:cNvGraphicFramePr>
          <p:nvPr>
            <p:extLst>
              <p:ext uri="{D42A27DB-BD31-4B8C-83A1-F6EECF244321}">
                <p14:modId xmlns:p14="http://schemas.microsoft.com/office/powerpoint/2010/main" val="1785724451"/>
              </p:ext>
            </p:extLst>
          </p:nvPr>
        </p:nvGraphicFramePr>
        <p:xfrm>
          <a:off x="318434" y="1593250"/>
          <a:ext cx="11555132" cy="5068829"/>
        </p:xfrm>
        <a:graphic>
          <a:graphicData uri="http://schemas.openxmlformats.org/drawingml/2006/table">
            <a:tbl>
              <a:tblPr firstRow="1" bandRow="1">
                <a:tableStyleId>{F2DE63D5-997A-4646-A377-4702673A728D}</a:tableStyleId>
              </a:tblPr>
              <a:tblGrid>
                <a:gridCol w="2560568">
                  <a:extLst>
                    <a:ext uri="{9D8B030D-6E8A-4147-A177-3AD203B41FA5}">
                      <a16:colId xmlns:a16="http://schemas.microsoft.com/office/drawing/2014/main" val="435306520"/>
                    </a:ext>
                  </a:extLst>
                </a:gridCol>
                <a:gridCol w="3600626">
                  <a:extLst>
                    <a:ext uri="{9D8B030D-6E8A-4147-A177-3AD203B41FA5}">
                      <a16:colId xmlns:a16="http://schemas.microsoft.com/office/drawing/2014/main" val="3029677433"/>
                    </a:ext>
                  </a:extLst>
                </a:gridCol>
                <a:gridCol w="5393938">
                  <a:extLst>
                    <a:ext uri="{9D8B030D-6E8A-4147-A177-3AD203B41FA5}">
                      <a16:colId xmlns:a16="http://schemas.microsoft.com/office/drawing/2014/main" val="2334613449"/>
                    </a:ext>
                  </a:extLst>
                </a:gridCol>
              </a:tblGrid>
              <a:tr h="261103">
                <a:tc>
                  <a:txBody>
                    <a:bodyPr/>
                    <a:lstStyle/>
                    <a:p>
                      <a:r>
                        <a:rPr lang="en-US" sz="1100" dirty="0"/>
                        <a:t>Theme/Topic</a:t>
                      </a:r>
                    </a:p>
                  </a:txBody>
                  <a:tcPr>
                    <a:solidFill>
                      <a:srgbClr val="59647A"/>
                    </a:solidFill>
                  </a:tcPr>
                </a:tc>
                <a:tc>
                  <a:txBody>
                    <a:bodyPr/>
                    <a:lstStyle/>
                    <a:p>
                      <a:r>
                        <a:rPr lang="en-US" sz="1100" dirty="0"/>
                        <a:t>Description</a:t>
                      </a:r>
                    </a:p>
                  </a:txBody>
                  <a:tcPr>
                    <a:solidFill>
                      <a:srgbClr val="59647A"/>
                    </a:solidFill>
                  </a:tcPr>
                </a:tc>
                <a:tc>
                  <a:txBody>
                    <a:bodyPr/>
                    <a:lstStyle/>
                    <a:p>
                      <a:r>
                        <a:rPr lang="en-US" sz="1100" dirty="0"/>
                        <a:t>Representative Comment(s)</a:t>
                      </a:r>
                    </a:p>
                  </a:txBody>
                  <a:tcPr>
                    <a:solidFill>
                      <a:srgbClr val="59647A"/>
                    </a:solidFill>
                  </a:tcPr>
                </a:tc>
                <a:extLst>
                  <a:ext uri="{0D108BD9-81ED-4DB2-BD59-A6C34878D82A}">
                    <a16:rowId xmlns:a16="http://schemas.microsoft.com/office/drawing/2014/main" val="1899468985"/>
                  </a:ext>
                </a:extLst>
              </a:tr>
              <a:tr h="949466">
                <a:tc>
                  <a:txBody>
                    <a:bodyPr/>
                    <a:lstStyle/>
                    <a:p>
                      <a:r>
                        <a:rPr lang="en-US" sz="1200" b="1" dirty="0"/>
                        <a:t>Improve Customer Experience:</a:t>
                      </a:r>
                      <a:br>
                        <a:rPr lang="en-US" sz="1200" b="1" dirty="0"/>
                      </a:br>
                      <a:r>
                        <a:rPr lang="en-US" sz="1200" b="1" dirty="0"/>
                        <a:t>Coordination of Service Provisions</a:t>
                      </a:r>
                    </a:p>
                  </a:txBody>
                  <a:tcPr anchor="ctr">
                    <a:solidFill>
                      <a:srgbClr val="DDE0E7"/>
                    </a:solidFill>
                  </a:tcPr>
                </a:tc>
                <a:tc>
                  <a:txBody>
                    <a:bodyPr/>
                    <a:lstStyle/>
                    <a:p>
                      <a:r>
                        <a:rPr lang="en-US" sz="1000" dirty="0"/>
                        <a:t>Responses that discuss improving Customer Experience through more streamlined and customer-centric service provisions. Comments cover management of trouble tickets, delays and poor turnaround time, and missed appointments.</a:t>
                      </a:r>
                    </a:p>
                  </a:txBody>
                  <a:tcPr anchor="ctr">
                    <a:solidFill>
                      <a:srgbClr val="DDE0E7"/>
                    </a:solidFill>
                  </a:tcPr>
                </a:tc>
                <a:tc>
                  <a:txBody>
                    <a:bodyPr/>
                    <a:lstStyle/>
                    <a:p>
                      <a:r>
                        <a:rPr lang="en-US" sz="900" dirty="0"/>
                        <a:t>“Focus more on trouble ticket and repairs instead of new orders. Have a help desk or phone# for install and repair techs to call to address repeat issues with incorrect orders”</a:t>
                      </a:r>
                    </a:p>
                    <a:p>
                      <a:endParaRPr lang="en-US" sz="900" dirty="0"/>
                    </a:p>
                    <a:p>
                      <a:r>
                        <a:rPr lang="en-US" sz="900" dirty="0"/>
                        <a:t>“… customers are becoming irate when given a due date weeks out. This results in potentially losing customers and often results in multiple calls/escalations into our centers.”</a:t>
                      </a:r>
                    </a:p>
                    <a:p>
                      <a:endParaRPr lang="en-US" sz="900" dirty="0"/>
                    </a:p>
                    <a:p>
                      <a:r>
                        <a:rPr lang="en-US" sz="900" dirty="0"/>
                        <a:t>“In my world, material issue cause delay in service delivery.  Need better partnership with our materials vendors.”</a:t>
                      </a:r>
                    </a:p>
                  </a:txBody>
                  <a:tcPr anchor="ctr">
                    <a:solidFill>
                      <a:srgbClr val="DDE0E7"/>
                    </a:solidFill>
                  </a:tcPr>
                </a:tc>
                <a:extLst>
                  <a:ext uri="{0D108BD9-81ED-4DB2-BD59-A6C34878D82A}">
                    <a16:rowId xmlns:a16="http://schemas.microsoft.com/office/drawing/2014/main" val="2269074826"/>
                  </a:ext>
                </a:extLst>
              </a:tr>
              <a:tr h="996939">
                <a:tc>
                  <a:txBody>
                    <a:bodyPr/>
                    <a:lstStyle/>
                    <a:p>
                      <a:r>
                        <a:rPr lang="en-US" sz="1200" b="1" dirty="0"/>
                        <a:t>Improve Customer Experience:</a:t>
                      </a:r>
                      <a:br>
                        <a:rPr lang="en-US" sz="1200" b="1" dirty="0"/>
                      </a:br>
                      <a:r>
                        <a:rPr lang="en-US" sz="1200" b="1" dirty="0"/>
                        <a:t>Infrastructure Investments</a:t>
                      </a:r>
                    </a:p>
                  </a:txBody>
                  <a:tcPr anchor="ctr"/>
                </a:tc>
                <a:tc>
                  <a:txBody>
                    <a:bodyPr/>
                    <a:lstStyle/>
                    <a:p>
                      <a:r>
                        <a:rPr lang="en-US" sz="1000" dirty="0"/>
                        <a:t>Responses that discuss improving Customer Experience through infrastructure investments. Comments cover leaning harder into Fiber services, increasing the number of terminals, and rehabilitating plants.</a:t>
                      </a:r>
                    </a:p>
                  </a:txBody>
                  <a:tcPr anchor="ctr"/>
                </a:tc>
                <a:tc>
                  <a:txBody>
                    <a:bodyPr/>
                    <a:lstStyle/>
                    <a:p>
                      <a:r>
                        <a:rPr lang="en-US" sz="950" dirty="0"/>
                        <a:t>“Put more Terminals in more convenient spots… Some Terminals placed in overgrown trees by contractors. Putting a Terminal at every other pole would make the customer experience better, improve quality of work, safer work environment…”</a:t>
                      </a:r>
                    </a:p>
                    <a:p>
                      <a:endParaRPr lang="en-US" sz="950" dirty="0"/>
                    </a:p>
                    <a:p>
                      <a:r>
                        <a:rPr lang="en-US" sz="950" dirty="0"/>
                        <a:t>“Switches to fiber service and rehabilitate plant”</a:t>
                      </a:r>
                    </a:p>
                  </a:txBody>
                  <a:tcPr anchor="ctr"/>
                </a:tc>
                <a:extLst>
                  <a:ext uri="{0D108BD9-81ED-4DB2-BD59-A6C34878D82A}">
                    <a16:rowId xmlns:a16="http://schemas.microsoft.com/office/drawing/2014/main" val="647474624"/>
                  </a:ext>
                </a:extLst>
              </a:tr>
              <a:tr h="846607">
                <a:tc>
                  <a:txBody>
                    <a:bodyPr/>
                    <a:lstStyle/>
                    <a:p>
                      <a:r>
                        <a:rPr lang="en-US" sz="1200" b="1" dirty="0"/>
                        <a:t>Listen to / Respect Front-Line Employees</a:t>
                      </a:r>
                    </a:p>
                  </a:txBody>
                  <a:tcPr anchor="ctr">
                    <a:solidFill>
                      <a:srgbClr val="DDE0E7"/>
                    </a:solidFill>
                  </a:tcPr>
                </a:tc>
                <a:tc>
                  <a:txBody>
                    <a:bodyPr/>
                    <a:lstStyle/>
                    <a:p>
                      <a:r>
                        <a:rPr lang="en-US" sz="1000" dirty="0"/>
                        <a:t>Responses where employees expressed feeling unheard and even disrespected, especially as it relates to feedback coming from their own expertise. Comments cover general feelings on being respected but also include many noes on employees feeling like their input regarding operations is not being heard/leveraged.</a:t>
                      </a:r>
                    </a:p>
                  </a:txBody>
                  <a:tcPr anchor="ctr">
                    <a:solidFill>
                      <a:srgbClr val="DDE0E7"/>
                    </a:solidFill>
                  </a:tcPr>
                </a:tc>
                <a:tc>
                  <a:txBody>
                    <a:bodyPr/>
                    <a:lstStyle/>
                    <a:p>
                      <a:r>
                        <a:rPr lang="en-US" sz="950" dirty="0"/>
                        <a:t>“Seeking input and truly listening to the front-line employees could save time and make a vast improvement on how we take care of our customers.”</a:t>
                      </a:r>
                    </a:p>
                    <a:p>
                      <a:endParaRPr lang="en-US" sz="950" dirty="0"/>
                    </a:p>
                    <a:p>
                      <a:r>
                        <a:rPr lang="en-US" sz="950" dirty="0"/>
                        <a:t>“Listen to your front -line employees!!! Treat your workers with dignity and respect! We have always had our fingers on the pulse of this operation. We speak with and see customers on a daily basis. We live in the communities in which we work. We are customers, too!”</a:t>
                      </a:r>
                    </a:p>
                  </a:txBody>
                  <a:tcPr anchor="ctr">
                    <a:solidFill>
                      <a:srgbClr val="DDE0E7"/>
                    </a:solidFill>
                  </a:tcPr>
                </a:tc>
                <a:extLst>
                  <a:ext uri="{0D108BD9-81ED-4DB2-BD59-A6C34878D82A}">
                    <a16:rowId xmlns:a16="http://schemas.microsoft.com/office/drawing/2014/main" val="4136267811"/>
                  </a:ext>
                </a:extLst>
              </a:tr>
              <a:tr h="696275">
                <a:tc>
                  <a:txBody>
                    <a:bodyPr/>
                    <a:lstStyle/>
                    <a:p>
                      <a:r>
                        <a:rPr lang="en-US" sz="1200" b="1" dirty="0"/>
                        <a:t>Improve Training</a:t>
                      </a:r>
                    </a:p>
                  </a:txBody>
                  <a:tcPr anchor="ctr"/>
                </a:tc>
                <a:tc>
                  <a:txBody>
                    <a:bodyPr/>
                    <a:lstStyle/>
                    <a:p>
                      <a:r>
                        <a:rPr lang="en-US" sz="1000" dirty="0"/>
                        <a:t>Responses that discuss a need for better training. Comments cover training on new equipment/products/procedures, dissatisfaction with Cornerstone, and a desire for less web-based training.</a:t>
                      </a:r>
                    </a:p>
                  </a:txBody>
                  <a:tcPr anchor="ctr"/>
                </a:tc>
                <a:tc>
                  <a:txBody>
                    <a:bodyPr/>
                    <a:lstStyle/>
                    <a:p>
                      <a:r>
                        <a:rPr lang="en-US" sz="950" dirty="0"/>
                        <a:t>“Better training on new equipment or procedures.”</a:t>
                      </a:r>
                    </a:p>
                    <a:p>
                      <a:endParaRPr lang="en-US" sz="950" dirty="0"/>
                    </a:p>
                    <a:p>
                      <a:r>
                        <a:rPr lang="en-US" sz="950" dirty="0"/>
                        <a:t>“Training, and I don't mean Cornerstone lessons on how to drive in the snow.  Specific training on trouble shooting techniques with vendors from various fiber optic systems would go along way in improving proficiency”</a:t>
                      </a:r>
                    </a:p>
                  </a:txBody>
                  <a:tcPr anchor="ctr"/>
                </a:tc>
                <a:extLst>
                  <a:ext uri="{0D108BD9-81ED-4DB2-BD59-A6C34878D82A}">
                    <a16:rowId xmlns:a16="http://schemas.microsoft.com/office/drawing/2014/main" val="1078495883"/>
                  </a:ext>
                </a:extLst>
              </a:tr>
              <a:tr h="846607">
                <a:tc>
                  <a:txBody>
                    <a:bodyPr/>
                    <a:lstStyle/>
                    <a:p>
                      <a:r>
                        <a:rPr lang="en-US" sz="1200" b="1" dirty="0"/>
                        <a:t>Increase Wages and Benefits</a:t>
                      </a:r>
                      <a:br>
                        <a:rPr lang="en-US" sz="1200" b="1" dirty="0"/>
                      </a:br>
                      <a:r>
                        <a:rPr lang="en-US" sz="1200" b="1" dirty="0"/>
                        <a:t>to Adjust for Cost of Living</a:t>
                      </a:r>
                    </a:p>
                  </a:txBody>
                  <a:tcPr anchor="ctr">
                    <a:solidFill>
                      <a:srgbClr val="DDE0E7"/>
                    </a:solidFill>
                  </a:tcPr>
                </a:tc>
                <a:tc>
                  <a:txBody>
                    <a:bodyPr/>
                    <a:lstStyle/>
                    <a:p>
                      <a:r>
                        <a:rPr lang="en-US" sz="1000" dirty="0"/>
                        <a:t>Responses that discuss a need for increased wages and benefits. While most comments are more generic, many focus heavily on inflation and increases in living costs, as well as offering salaries at market rate.</a:t>
                      </a:r>
                    </a:p>
                  </a:txBody>
                  <a:tcPr anchor="ctr">
                    <a:solidFill>
                      <a:srgbClr val="DDE0E7"/>
                    </a:solidFill>
                  </a:tcPr>
                </a:tc>
                <a:tc>
                  <a:txBody>
                    <a:bodyPr/>
                    <a:lstStyle/>
                    <a:p>
                      <a:r>
                        <a:rPr lang="en-US" sz="950" dirty="0"/>
                        <a:t>“We need market price salary and hourly wages to motivate better work ethics and hold people accountable.”</a:t>
                      </a:r>
                    </a:p>
                    <a:p>
                      <a:endParaRPr lang="en-US" sz="950" dirty="0"/>
                    </a:p>
                    <a:p>
                      <a:r>
                        <a:rPr lang="en-US" sz="950" dirty="0"/>
                        <a:t>“Increase pay to keep up with inflation and increased health insurance cost.”</a:t>
                      </a:r>
                    </a:p>
                  </a:txBody>
                  <a:tcPr anchor="ctr">
                    <a:solidFill>
                      <a:srgbClr val="DDE0E7"/>
                    </a:solidFill>
                  </a:tcPr>
                </a:tc>
                <a:extLst>
                  <a:ext uri="{0D108BD9-81ED-4DB2-BD59-A6C34878D82A}">
                    <a16:rowId xmlns:a16="http://schemas.microsoft.com/office/drawing/2014/main" val="3352929841"/>
                  </a:ext>
                </a:extLst>
              </a:tr>
            </a:tbl>
          </a:graphicData>
        </a:graphic>
      </p:graphicFrame>
      <p:sp>
        <p:nvSpPr>
          <p:cNvPr id="7" name="Text Placeholder 2">
            <a:extLst>
              <a:ext uri="{FF2B5EF4-FFF2-40B4-BE49-F238E27FC236}">
                <a16:creationId xmlns:a16="http://schemas.microsoft.com/office/drawing/2014/main" id="{31E077B7-43BD-3B82-C809-7D20D9448E66}"/>
              </a:ext>
            </a:extLst>
          </p:cNvPr>
          <p:cNvSpPr txBox="1">
            <a:spLocks/>
          </p:cNvSpPr>
          <p:nvPr/>
        </p:nvSpPr>
        <p:spPr>
          <a:xfrm>
            <a:off x="7559651" y="6689080"/>
            <a:ext cx="4747987" cy="3327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Tx/>
              <a:buNone/>
              <a:defRPr sz="1600" b="0" i="0" kern="1200">
                <a:solidFill>
                  <a:srgbClr val="59647A"/>
                </a:solidFill>
                <a:latin typeface="Arial"/>
                <a:ea typeface="+mn-ea"/>
                <a:cs typeface="Arial"/>
              </a:defRPr>
            </a:lvl1pPr>
            <a:lvl2pPr marL="0" indent="0" algn="l" defTabSz="914400" rtl="0" eaLnBrk="1" latinLnBrk="0" hangingPunct="1">
              <a:lnSpc>
                <a:spcPct val="90000"/>
              </a:lnSpc>
              <a:spcBef>
                <a:spcPts val="500"/>
              </a:spcBef>
              <a:buClr>
                <a:srgbClr val="59647A"/>
              </a:buClr>
              <a:buFont typeface="Wingdings" charset="2"/>
              <a:buNone/>
              <a:defRPr sz="1400" kern="1200">
                <a:solidFill>
                  <a:srgbClr val="666666"/>
                </a:solidFill>
                <a:latin typeface="Arial"/>
                <a:ea typeface="+mn-ea"/>
                <a:cs typeface="Arial"/>
              </a:defRPr>
            </a:lvl2pPr>
            <a:lvl3pPr marL="347480" indent="-164596" algn="l" defTabSz="914400" rtl="0" eaLnBrk="1" latinLnBrk="0" hangingPunct="1">
              <a:lnSpc>
                <a:spcPct val="90000"/>
              </a:lnSpc>
              <a:spcBef>
                <a:spcPts val="500"/>
              </a:spcBef>
              <a:buClr>
                <a:srgbClr val="59647A"/>
              </a:buClr>
              <a:buFont typeface="Wingdings" charset="2"/>
              <a:buChar char="§"/>
              <a:defRPr sz="1400" kern="1200">
                <a:solidFill>
                  <a:srgbClr val="666666"/>
                </a:solidFill>
                <a:latin typeface="Arial"/>
                <a:ea typeface="+mn-ea"/>
                <a:cs typeface="Arial"/>
              </a:defRPr>
            </a:lvl3pPr>
            <a:lvl4pPr marL="557798" indent="-192029" algn="l" defTabSz="914400" rtl="0" eaLnBrk="1" latinLnBrk="0" hangingPunct="1">
              <a:lnSpc>
                <a:spcPct val="90000"/>
              </a:lnSpc>
              <a:spcBef>
                <a:spcPts val="500"/>
              </a:spcBef>
              <a:buClr>
                <a:srgbClr val="59647A"/>
              </a:buClr>
              <a:buFont typeface="Lucida Grande"/>
              <a:buChar char="-"/>
              <a:defRPr sz="1400" kern="1200">
                <a:solidFill>
                  <a:srgbClr val="666666"/>
                </a:solidFill>
                <a:latin typeface="Arial"/>
                <a:ea typeface="+mn-ea"/>
                <a:cs typeface="Arial"/>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200"/>
              </a:spcAft>
            </a:pPr>
            <a:r>
              <a:rPr lang="en-US" sz="1000" i="1" dirty="0">
                <a:latin typeface="+mn-lt"/>
              </a:rPr>
              <a:t>* Please note that any identifiable language is [REDACTED] to protect individual privacy.</a:t>
            </a:r>
          </a:p>
        </p:txBody>
      </p:sp>
    </p:spTree>
    <p:extLst>
      <p:ext uri="{BB962C8B-B14F-4D97-AF65-F5344CB8AC3E}">
        <p14:creationId xmlns:p14="http://schemas.microsoft.com/office/powerpoint/2010/main" val="3061753603"/>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63E66-DA63-084F-91C3-6CB76672F8AB}"/>
              </a:ext>
            </a:extLst>
          </p:cNvPr>
          <p:cNvSpPr>
            <a:spLocks noGrp="1"/>
          </p:cNvSpPr>
          <p:nvPr>
            <p:ph type="title"/>
          </p:nvPr>
        </p:nvSpPr>
        <p:spPr/>
        <p:txBody>
          <a:bodyPr>
            <a:normAutofit/>
          </a:bodyPr>
          <a:lstStyle/>
          <a:p>
            <a:r>
              <a:rPr lang="en-US" sz="3600" dirty="0">
                <a:latin typeface="Raleway" pitchFamily="2" charset="0"/>
              </a:rPr>
              <a:t>Representative Comments (2/3)</a:t>
            </a:r>
          </a:p>
        </p:txBody>
      </p:sp>
      <p:sp>
        <p:nvSpPr>
          <p:cNvPr id="3" name="Text Placeholder 2">
            <a:extLst>
              <a:ext uri="{FF2B5EF4-FFF2-40B4-BE49-F238E27FC236}">
                <a16:creationId xmlns:a16="http://schemas.microsoft.com/office/drawing/2014/main" id="{8CEA6F9A-37D0-B742-93E3-5161EC025A03}"/>
              </a:ext>
            </a:extLst>
          </p:cNvPr>
          <p:cNvSpPr>
            <a:spLocks noGrp="1"/>
          </p:cNvSpPr>
          <p:nvPr>
            <p:ph type="body" sz="quarter" idx="12"/>
          </p:nvPr>
        </p:nvSpPr>
        <p:spPr>
          <a:xfrm>
            <a:off x="155320" y="1224481"/>
            <a:ext cx="11881360" cy="332715"/>
          </a:xfrm>
        </p:spPr>
        <p:txBody>
          <a:bodyPr>
            <a:normAutofit/>
          </a:bodyPr>
          <a:lstStyle/>
          <a:p>
            <a:pPr marL="0" indent="0" algn="ctr">
              <a:spcAft>
                <a:spcPts val="1200"/>
              </a:spcAft>
            </a:pPr>
            <a:r>
              <a:rPr lang="en-US" sz="1400" dirty="0">
                <a:latin typeface="+mn-lt"/>
              </a:rPr>
              <a:t>Below you will find the emerged themes, ordered by frequency and detailed with a description and comments that are representative of the respective theme.</a:t>
            </a:r>
          </a:p>
        </p:txBody>
      </p:sp>
      <p:graphicFrame>
        <p:nvGraphicFramePr>
          <p:cNvPr id="6" name="Table 5">
            <a:extLst>
              <a:ext uri="{FF2B5EF4-FFF2-40B4-BE49-F238E27FC236}">
                <a16:creationId xmlns:a16="http://schemas.microsoft.com/office/drawing/2014/main" id="{D6AC4157-7B03-FDDF-0437-964D0B58FF08}"/>
              </a:ext>
            </a:extLst>
          </p:cNvPr>
          <p:cNvGraphicFramePr>
            <a:graphicFrameLocks noGrp="1"/>
          </p:cNvGraphicFramePr>
          <p:nvPr>
            <p:extLst>
              <p:ext uri="{D42A27DB-BD31-4B8C-83A1-F6EECF244321}">
                <p14:modId xmlns:p14="http://schemas.microsoft.com/office/powerpoint/2010/main" val="2796738192"/>
              </p:ext>
            </p:extLst>
          </p:nvPr>
        </p:nvGraphicFramePr>
        <p:xfrm>
          <a:off x="318434" y="1593250"/>
          <a:ext cx="11555132" cy="4426209"/>
        </p:xfrm>
        <a:graphic>
          <a:graphicData uri="http://schemas.openxmlformats.org/drawingml/2006/table">
            <a:tbl>
              <a:tblPr firstRow="1" bandRow="1">
                <a:tableStyleId>{F2DE63D5-997A-4646-A377-4702673A728D}</a:tableStyleId>
              </a:tblPr>
              <a:tblGrid>
                <a:gridCol w="2560568">
                  <a:extLst>
                    <a:ext uri="{9D8B030D-6E8A-4147-A177-3AD203B41FA5}">
                      <a16:colId xmlns:a16="http://schemas.microsoft.com/office/drawing/2014/main" val="435306520"/>
                    </a:ext>
                  </a:extLst>
                </a:gridCol>
                <a:gridCol w="3600626">
                  <a:extLst>
                    <a:ext uri="{9D8B030D-6E8A-4147-A177-3AD203B41FA5}">
                      <a16:colId xmlns:a16="http://schemas.microsoft.com/office/drawing/2014/main" val="3029677433"/>
                    </a:ext>
                  </a:extLst>
                </a:gridCol>
                <a:gridCol w="5393938">
                  <a:extLst>
                    <a:ext uri="{9D8B030D-6E8A-4147-A177-3AD203B41FA5}">
                      <a16:colId xmlns:a16="http://schemas.microsoft.com/office/drawing/2014/main" val="2334613449"/>
                    </a:ext>
                  </a:extLst>
                </a:gridCol>
              </a:tblGrid>
              <a:tr h="261103">
                <a:tc>
                  <a:txBody>
                    <a:bodyPr/>
                    <a:lstStyle/>
                    <a:p>
                      <a:r>
                        <a:rPr lang="en-US" sz="1100" dirty="0"/>
                        <a:t>Theme/Topic</a:t>
                      </a:r>
                    </a:p>
                  </a:txBody>
                  <a:tcPr>
                    <a:solidFill>
                      <a:srgbClr val="59647A"/>
                    </a:solidFill>
                  </a:tcPr>
                </a:tc>
                <a:tc>
                  <a:txBody>
                    <a:bodyPr/>
                    <a:lstStyle/>
                    <a:p>
                      <a:r>
                        <a:rPr lang="en-US" sz="1100" dirty="0"/>
                        <a:t>Description</a:t>
                      </a:r>
                    </a:p>
                  </a:txBody>
                  <a:tcPr>
                    <a:solidFill>
                      <a:srgbClr val="59647A"/>
                    </a:solidFill>
                  </a:tcPr>
                </a:tc>
                <a:tc>
                  <a:txBody>
                    <a:bodyPr/>
                    <a:lstStyle/>
                    <a:p>
                      <a:r>
                        <a:rPr lang="en-US" sz="1100" dirty="0"/>
                        <a:t>Representative Comment(s)</a:t>
                      </a:r>
                    </a:p>
                  </a:txBody>
                  <a:tcPr>
                    <a:solidFill>
                      <a:srgbClr val="59647A"/>
                    </a:solidFill>
                  </a:tcPr>
                </a:tc>
                <a:extLst>
                  <a:ext uri="{0D108BD9-81ED-4DB2-BD59-A6C34878D82A}">
                    <a16:rowId xmlns:a16="http://schemas.microsoft.com/office/drawing/2014/main" val="1899468985"/>
                  </a:ext>
                </a:extLst>
              </a:tr>
              <a:tr h="949466">
                <a:tc>
                  <a:txBody>
                    <a:bodyPr/>
                    <a:lstStyle/>
                    <a:p>
                      <a:r>
                        <a:rPr lang="en-US" sz="1200" b="1" dirty="0"/>
                        <a:t>Update Computers &amp; Systems</a:t>
                      </a:r>
                    </a:p>
                  </a:txBody>
                  <a:tcPr anchor="ctr">
                    <a:solidFill>
                      <a:srgbClr val="DDE0E7"/>
                    </a:solidFill>
                  </a:tcPr>
                </a:tc>
                <a:tc>
                  <a:txBody>
                    <a:bodyPr/>
                    <a:lstStyle/>
                    <a:p>
                      <a:r>
                        <a:rPr lang="en-US" sz="1000" dirty="0"/>
                        <a:t>Responses that discuss a need for updated/new computers and improved systems. Comments describe system access issues, slow systems, slow computers, and slow internet connection. System comments focus mostly on DPI.</a:t>
                      </a:r>
                    </a:p>
                  </a:txBody>
                  <a:tcPr anchor="ctr">
                    <a:solidFill>
                      <a:srgbClr val="DDE0E7"/>
                    </a:solidFill>
                  </a:tcPr>
                </a:tc>
                <a:tc>
                  <a:txBody>
                    <a:bodyPr/>
                    <a:lstStyle/>
                    <a:p>
                      <a:r>
                        <a:rPr lang="en-US" sz="900" dirty="0"/>
                        <a:t>“Improve systems like DPI, CMS and AOE.”</a:t>
                      </a:r>
                    </a:p>
                    <a:p>
                      <a:endParaRPr lang="en-US" sz="900" dirty="0"/>
                    </a:p>
                    <a:p>
                      <a:r>
                        <a:rPr lang="en-US" sz="900" dirty="0"/>
                        <a:t>“Invest in new computer equipment and software. We shouldn't be disciplined for having old computers and old slow systems.”</a:t>
                      </a:r>
                    </a:p>
                  </a:txBody>
                  <a:tcPr anchor="ctr">
                    <a:solidFill>
                      <a:srgbClr val="DDE0E7"/>
                    </a:solidFill>
                  </a:tcPr>
                </a:tc>
                <a:extLst>
                  <a:ext uri="{0D108BD9-81ED-4DB2-BD59-A6C34878D82A}">
                    <a16:rowId xmlns:a16="http://schemas.microsoft.com/office/drawing/2014/main" val="2269074826"/>
                  </a:ext>
                </a:extLst>
              </a:tr>
              <a:tr h="996939">
                <a:tc>
                  <a:txBody>
                    <a:bodyPr/>
                    <a:lstStyle/>
                    <a:p>
                      <a:r>
                        <a:rPr lang="en-US" sz="1200" b="1" dirty="0"/>
                        <a:t>Work-Life Balance</a:t>
                      </a:r>
                    </a:p>
                  </a:txBody>
                  <a:tcPr anchor="ctr"/>
                </a:tc>
                <a:tc>
                  <a:txBody>
                    <a:bodyPr/>
                    <a:lstStyle/>
                    <a:p>
                      <a:r>
                        <a:rPr lang="en-US" sz="1000" dirty="0"/>
                        <a:t>Responses that discuss a lack of work-life balance. Comments cover lack of balance, having less time with their family, needing more vacation time, working excessive hours (sometimes being ‘forced’), and needing to hire more employees to account for employee bandwidth issues. Some expressed interest in a 4x10 work week.</a:t>
                      </a:r>
                    </a:p>
                  </a:txBody>
                  <a:tcPr anchor="ctr"/>
                </a:tc>
                <a:tc>
                  <a:txBody>
                    <a:bodyPr/>
                    <a:lstStyle/>
                    <a:p>
                      <a:r>
                        <a:rPr lang="en-US" sz="950" dirty="0"/>
                        <a:t>“Be more family oriented. I understand this is a business, but [REDACTED] acts as if we don't have family's outside of our job. I am not defined by my job. I am a husband, a father, a son etc.”</a:t>
                      </a:r>
                    </a:p>
                    <a:p>
                      <a:endParaRPr lang="en-US" sz="950" dirty="0"/>
                    </a:p>
                    <a:p>
                      <a:r>
                        <a:rPr lang="en-US" sz="950" dirty="0"/>
                        <a:t>“Continuing to force techs to work overtime and on their days off has gotten out of hand.”</a:t>
                      </a:r>
                    </a:p>
                    <a:p>
                      <a:endParaRPr lang="en-US" sz="950" dirty="0"/>
                    </a:p>
                    <a:p>
                      <a:r>
                        <a:rPr lang="en-US" sz="950" dirty="0"/>
                        <a:t>“Hire additional employees so I can actually have a family life!”</a:t>
                      </a:r>
                    </a:p>
                  </a:txBody>
                  <a:tcPr anchor="ctr"/>
                </a:tc>
                <a:extLst>
                  <a:ext uri="{0D108BD9-81ED-4DB2-BD59-A6C34878D82A}">
                    <a16:rowId xmlns:a16="http://schemas.microsoft.com/office/drawing/2014/main" val="647474624"/>
                  </a:ext>
                </a:extLst>
              </a:tr>
              <a:tr h="846607">
                <a:tc>
                  <a:txBody>
                    <a:bodyPr/>
                    <a:lstStyle/>
                    <a:p>
                      <a:r>
                        <a:rPr lang="en-US" sz="1200" b="1" dirty="0"/>
                        <a:t>Management Concerns</a:t>
                      </a:r>
                    </a:p>
                  </a:txBody>
                  <a:tcPr anchor="ctr">
                    <a:solidFill>
                      <a:srgbClr val="DDE0E7"/>
                    </a:solidFill>
                  </a:tcPr>
                </a:tc>
                <a:tc>
                  <a:txBody>
                    <a:bodyPr/>
                    <a:lstStyle/>
                    <a:p>
                      <a:r>
                        <a:rPr lang="en-US" sz="1000" dirty="0"/>
                        <a:t>Responses that discuss concerns with internal management. Comments cover disconnect between “the top” and “the bottom” of the company, micromanagement, management competency, and a perceived lack of respect from management.</a:t>
                      </a:r>
                    </a:p>
                  </a:txBody>
                  <a:tcPr anchor="ctr">
                    <a:solidFill>
                      <a:srgbClr val="DDE0E7"/>
                    </a:solidFill>
                  </a:tcPr>
                </a:tc>
                <a:tc>
                  <a:txBody>
                    <a:bodyPr/>
                    <a:lstStyle/>
                    <a:p>
                      <a:r>
                        <a:rPr lang="en-US" sz="950" dirty="0"/>
                        <a:t>“Less micromanagement”</a:t>
                      </a:r>
                    </a:p>
                    <a:p>
                      <a:endParaRPr lang="en-US" sz="950" dirty="0"/>
                    </a:p>
                    <a:p>
                      <a:r>
                        <a:rPr lang="en-US" sz="950" dirty="0"/>
                        <a:t>“Stop creating upper level ‘management’ jobs and making [REDACTED] top-heavy. We have lost so many good employees because we are too busy making up fancy titles for other people that aren't doing anything.”</a:t>
                      </a:r>
                    </a:p>
                    <a:p>
                      <a:endParaRPr lang="en-US" sz="950" dirty="0"/>
                    </a:p>
                    <a:p>
                      <a:r>
                        <a:rPr lang="en-US" sz="950" dirty="0"/>
                        <a:t>“I would improve training for management … we are left to figure it out on our own”</a:t>
                      </a:r>
                    </a:p>
                    <a:p>
                      <a:endParaRPr lang="en-US" sz="950" dirty="0"/>
                    </a:p>
                    <a:p>
                      <a:r>
                        <a:rPr lang="en-US" sz="950" dirty="0"/>
                        <a:t>“Be treated with respect by upper management”</a:t>
                      </a:r>
                    </a:p>
                  </a:txBody>
                  <a:tcPr anchor="ctr">
                    <a:solidFill>
                      <a:srgbClr val="DDE0E7"/>
                    </a:solidFill>
                  </a:tcPr>
                </a:tc>
                <a:extLst>
                  <a:ext uri="{0D108BD9-81ED-4DB2-BD59-A6C34878D82A}">
                    <a16:rowId xmlns:a16="http://schemas.microsoft.com/office/drawing/2014/main" val="4136267811"/>
                  </a:ext>
                </a:extLst>
              </a:tr>
              <a:tr h="696275">
                <a:tc>
                  <a:txBody>
                    <a:bodyPr/>
                    <a:lstStyle/>
                    <a:p>
                      <a:r>
                        <a:rPr lang="en-US" sz="1200" b="1" dirty="0"/>
                        <a:t>Improve Internal Alignment, Collaboration, and Communication</a:t>
                      </a:r>
                    </a:p>
                  </a:txBody>
                  <a:tcPr anchor="ctr"/>
                </a:tc>
                <a:tc>
                  <a:txBody>
                    <a:bodyPr/>
                    <a:lstStyle/>
                    <a:p>
                      <a:r>
                        <a:rPr lang="en-US" sz="1000" dirty="0"/>
                        <a:t>Responses that point to an overall lack of alignment within the organization. Comments cover alignment, collaboration, and communication across departments, functions, and levels of the organization.</a:t>
                      </a:r>
                    </a:p>
                  </a:txBody>
                  <a:tcPr anchor="ctr"/>
                </a:tc>
                <a:tc>
                  <a:txBody>
                    <a:bodyPr/>
                    <a:lstStyle/>
                    <a:p>
                      <a:r>
                        <a:rPr lang="en-US" sz="950" dirty="0"/>
                        <a:t>“Better communication between departments!  Shouldn't have to call 3 or 4 different departments to resolve a programming issue”</a:t>
                      </a:r>
                    </a:p>
                    <a:p>
                      <a:endParaRPr lang="en-US" sz="950" dirty="0"/>
                    </a:p>
                    <a:p>
                      <a:r>
                        <a:rPr lang="en-US" sz="950" dirty="0"/>
                        <a:t>“We need to align our goals under a common vision, and effectively communicate horizontally and vertically within the organization.”</a:t>
                      </a:r>
                    </a:p>
                  </a:txBody>
                  <a:tcPr anchor="ctr"/>
                </a:tc>
                <a:extLst>
                  <a:ext uri="{0D108BD9-81ED-4DB2-BD59-A6C34878D82A}">
                    <a16:rowId xmlns:a16="http://schemas.microsoft.com/office/drawing/2014/main" val="1078495883"/>
                  </a:ext>
                </a:extLst>
              </a:tr>
            </a:tbl>
          </a:graphicData>
        </a:graphic>
      </p:graphicFrame>
      <p:sp>
        <p:nvSpPr>
          <p:cNvPr id="8" name="Text Placeholder 2">
            <a:extLst>
              <a:ext uri="{FF2B5EF4-FFF2-40B4-BE49-F238E27FC236}">
                <a16:creationId xmlns:a16="http://schemas.microsoft.com/office/drawing/2014/main" id="{77944A63-B433-9B47-B4B6-C6D57A2C80F4}"/>
              </a:ext>
            </a:extLst>
          </p:cNvPr>
          <p:cNvSpPr txBox="1">
            <a:spLocks/>
          </p:cNvSpPr>
          <p:nvPr/>
        </p:nvSpPr>
        <p:spPr>
          <a:xfrm>
            <a:off x="7559651" y="6689080"/>
            <a:ext cx="4747987" cy="3327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Tx/>
              <a:buNone/>
              <a:defRPr sz="1600" b="0" i="0" kern="1200">
                <a:solidFill>
                  <a:srgbClr val="59647A"/>
                </a:solidFill>
                <a:latin typeface="Arial"/>
                <a:ea typeface="+mn-ea"/>
                <a:cs typeface="Arial"/>
              </a:defRPr>
            </a:lvl1pPr>
            <a:lvl2pPr marL="0" indent="0" algn="l" defTabSz="914400" rtl="0" eaLnBrk="1" latinLnBrk="0" hangingPunct="1">
              <a:lnSpc>
                <a:spcPct val="90000"/>
              </a:lnSpc>
              <a:spcBef>
                <a:spcPts val="500"/>
              </a:spcBef>
              <a:buClr>
                <a:srgbClr val="59647A"/>
              </a:buClr>
              <a:buFont typeface="Wingdings" charset="2"/>
              <a:buNone/>
              <a:defRPr sz="1400" kern="1200">
                <a:solidFill>
                  <a:srgbClr val="666666"/>
                </a:solidFill>
                <a:latin typeface="Arial"/>
                <a:ea typeface="+mn-ea"/>
                <a:cs typeface="Arial"/>
              </a:defRPr>
            </a:lvl2pPr>
            <a:lvl3pPr marL="347480" indent="-164596" algn="l" defTabSz="914400" rtl="0" eaLnBrk="1" latinLnBrk="0" hangingPunct="1">
              <a:lnSpc>
                <a:spcPct val="90000"/>
              </a:lnSpc>
              <a:spcBef>
                <a:spcPts val="500"/>
              </a:spcBef>
              <a:buClr>
                <a:srgbClr val="59647A"/>
              </a:buClr>
              <a:buFont typeface="Wingdings" charset="2"/>
              <a:buChar char="§"/>
              <a:defRPr sz="1400" kern="1200">
                <a:solidFill>
                  <a:srgbClr val="666666"/>
                </a:solidFill>
                <a:latin typeface="Arial"/>
                <a:ea typeface="+mn-ea"/>
                <a:cs typeface="Arial"/>
              </a:defRPr>
            </a:lvl3pPr>
            <a:lvl4pPr marL="557798" indent="-192029" algn="l" defTabSz="914400" rtl="0" eaLnBrk="1" latinLnBrk="0" hangingPunct="1">
              <a:lnSpc>
                <a:spcPct val="90000"/>
              </a:lnSpc>
              <a:spcBef>
                <a:spcPts val="500"/>
              </a:spcBef>
              <a:buClr>
                <a:srgbClr val="59647A"/>
              </a:buClr>
              <a:buFont typeface="Lucida Grande"/>
              <a:buChar char="-"/>
              <a:defRPr sz="1400" kern="1200">
                <a:solidFill>
                  <a:srgbClr val="666666"/>
                </a:solidFill>
                <a:latin typeface="Arial"/>
                <a:ea typeface="+mn-ea"/>
                <a:cs typeface="Arial"/>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200"/>
              </a:spcAft>
            </a:pPr>
            <a:r>
              <a:rPr lang="en-US" sz="1000" i="1" dirty="0">
                <a:latin typeface="+mn-lt"/>
              </a:rPr>
              <a:t>* Please note that any identifiable language is [REDACTED] to protect individual privacy.</a:t>
            </a:r>
          </a:p>
        </p:txBody>
      </p:sp>
    </p:spTree>
    <p:extLst>
      <p:ext uri="{BB962C8B-B14F-4D97-AF65-F5344CB8AC3E}">
        <p14:creationId xmlns:p14="http://schemas.microsoft.com/office/powerpoint/2010/main" val="1203350360"/>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63E66-DA63-084F-91C3-6CB76672F8AB}"/>
              </a:ext>
            </a:extLst>
          </p:cNvPr>
          <p:cNvSpPr>
            <a:spLocks noGrp="1"/>
          </p:cNvSpPr>
          <p:nvPr>
            <p:ph type="title"/>
          </p:nvPr>
        </p:nvSpPr>
        <p:spPr/>
        <p:txBody>
          <a:bodyPr>
            <a:normAutofit/>
          </a:bodyPr>
          <a:lstStyle/>
          <a:p>
            <a:r>
              <a:rPr lang="en-US" sz="3600" dirty="0">
                <a:latin typeface="Raleway" pitchFamily="2" charset="0"/>
              </a:rPr>
              <a:t>Representative Comments (3/3)</a:t>
            </a:r>
          </a:p>
        </p:txBody>
      </p:sp>
      <p:sp>
        <p:nvSpPr>
          <p:cNvPr id="3" name="Text Placeholder 2">
            <a:extLst>
              <a:ext uri="{FF2B5EF4-FFF2-40B4-BE49-F238E27FC236}">
                <a16:creationId xmlns:a16="http://schemas.microsoft.com/office/drawing/2014/main" id="{8CEA6F9A-37D0-B742-93E3-5161EC025A03}"/>
              </a:ext>
            </a:extLst>
          </p:cNvPr>
          <p:cNvSpPr>
            <a:spLocks noGrp="1"/>
          </p:cNvSpPr>
          <p:nvPr>
            <p:ph type="body" sz="quarter" idx="12"/>
          </p:nvPr>
        </p:nvSpPr>
        <p:spPr>
          <a:xfrm>
            <a:off x="155320" y="1224481"/>
            <a:ext cx="11881360" cy="332715"/>
          </a:xfrm>
        </p:spPr>
        <p:txBody>
          <a:bodyPr>
            <a:normAutofit/>
          </a:bodyPr>
          <a:lstStyle/>
          <a:p>
            <a:pPr marL="0" indent="0" algn="ctr">
              <a:spcAft>
                <a:spcPts val="1200"/>
              </a:spcAft>
            </a:pPr>
            <a:r>
              <a:rPr lang="en-US" sz="1400" dirty="0">
                <a:latin typeface="+mn-lt"/>
              </a:rPr>
              <a:t>Below you will find the emerged themes, ordered by frequency and detailed with a description and comments that are representative of the respective theme.</a:t>
            </a:r>
          </a:p>
        </p:txBody>
      </p:sp>
      <p:graphicFrame>
        <p:nvGraphicFramePr>
          <p:cNvPr id="6" name="Table 5">
            <a:extLst>
              <a:ext uri="{FF2B5EF4-FFF2-40B4-BE49-F238E27FC236}">
                <a16:creationId xmlns:a16="http://schemas.microsoft.com/office/drawing/2014/main" id="{D6AC4157-7B03-FDDF-0437-964D0B58FF08}"/>
              </a:ext>
            </a:extLst>
          </p:cNvPr>
          <p:cNvGraphicFramePr>
            <a:graphicFrameLocks noGrp="1"/>
          </p:cNvGraphicFramePr>
          <p:nvPr>
            <p:extLst>
              <p:ext uri="{D42A27DB-BD31-4B8C-83A1-F6EECF244321}">
                <p14:modId xmlns:p14="http://schemas.microsoft.com/office/powerpoint/2010/main" val="766741217"/>
              </p:ext>
            </p:extLst>
          </p:nvPr>
        </p:nvGraphicFramePr>
        <p:xfrm>
          <a:off x="318434" y="1593250"/>
          <a:ext cx="11555132" cy="3269722"/>
        </p:xfrm>
        <a:graphic>
          <a:graphicData uri="http://schemas.openxmlformats.org/drawingml/2006/table">
            <a:tbl>
              <a:tblPr firstRow="1" bandRow="1">
                <a:tableStyleId>{F2DE63D5-997A-4646-A377-4702673A728D}</a:tableStyleId>
              </a:tblPr>
              <a:tblGrid>
                <a:gridCol w="2560568">
                  <a:extLst>
                    <a:ext uri="{9D8B030D-6E8A-4147-A177-3AD203B41FA5}">
                      <a16:colId xmlns:a16="http://schemas.microsoft.com/office/drawing/2014/main" val="435306520"/>
                    </a:ext>
                  </a:extLst>
                </a:gridCol>
                <a:gridCol w="3600626">
                  <a:extLst>
                    <a:ext uri="{9D8B030D-6E8A-4147-A177-3AD203B41FA5}">
                      <a16:colId xmlns:a16="http://schemas.microsoft.com/office/drawing/2014/main" val="3029677433"/>
                    </a:ext>
                  </a:extLst>
                </a:gridCol>
                <a:gridCol w="5393938">
                  <a:extLst>
                    <a:ext uri="{9D8B030D-6E8A-4147-A177-3AD203B41FA5}">
                      <a16:colId xmlns:a16="http://schemas.microsoft.com/office/drawing/2014/main" val="2334613449"/>
                    </a:ext>
                  </a:extLst>
                </a:gridCol>
              </a:tblGrid>
              <a:tr h="261103">
                <a:tc>
                  <a:txBody>
                    <a:bodyPr/>
                    <a:lstStyle/>
                    <a:p>
                      <a:r>
                        <a:rPr lang="en-US" sz="1100" dirty="0"/>
                        <a:t>Theme/Topic</a:t>
                      </a:r>
                    </a:p>
                  </a:txBody>
                  <a:tcPr>
                    <a:solidFill>
                      <a:srgbClr val="59647A"/>
                    </a:solidFill>
                  </a:tcPr>
                </a:tc>
                <a:tc>
                  <a:txBody>
                    <a:bodyPr/>
                    <a:lstStyle/>
                    <a:p>
                      <a:r>
                        <a:rPr lang="en-US" sz="1100" dirty="0"/>
                        <a:t>Description</a:t>
                      </a:r>
                    </a:p>
                  </a:txBody>
                  <a:tcPr>
                    <a:solidFill>
                      <a:srgbClr val="59647A"/>
                    </a:solidFill>
                  </a:tcPr>
                </a:tc>
                <a:tc>
                  <a:txBody>
                    <a:bodyPr/>
                    <a:lstStyle/>
                    <a:p>
                      <a:r>
                        <a:rPr lang="en-US" sz="1100" dirty="0"/>
                        <a:t>Representative Comment(s)</a:t>
                      </a:r>
                    </a:p>
                  </a:txBody>
                  <a:tcPr>
                    <a:solidFill>
                      <a:srgbClr val="59647A"/>
                    </a:solidFill>
                  </a:tcPr>
                </a:tc>
                <a:extLst>
                  <a:ext uri="{0D108BD9-81ED-4DB2-BD59-A6C34878D82A}">
                    <a16:rowId xmlns:a16="http://schemas.microsoft.com/office/drawing/2014/main" val="1899468985"/>
                  </a:ext>
                </a:extLst>
              </a:tr>
              <a:tr h="949466">
                <a:tc>
                  <a:txBody>
                    <a:bodyPr/>
                    <a:lstStyle/>
                    <a:p>
                      <a:r>
                        <a:rPr lang="en-US" sz="1200" b="1" dirty="0"/>
                        <a:t>Negotiate a 'Fair' Contract</a:t>
                      </a:r>
                    </a:p>
                  </a:txBody>
                  <a:tcPr anchor="ctr">
                    <a:solidFill>
                      <a:srgbClr val="DDE0E7"/>
                    </a:solidFill>
                  </a:tcPr>
                </a:tc>
                <a:tc>
                  <a:txBody>
                    <a:bodyPr/>
                    <a:lstStyle/>
                    <a:p>
                      <a:r>
                        <a:rPr lang="en-US" sz="1000" dirty="0"/>
                        <a:t>Responses that discuss negotiating union contracts that the respondents view as ‘fair’.</a:t>
                      </a:r>
                    </a:p>
                  </a:txBody>
                  <a:tcPr anchor="ctr">
                    <a:solidFill>
                      <a:srgbClr val="DDE0E7"/>
                    </a:solidFill>
                  </a:tcPr>
                </a:tc>
                <a:tc>
                  <a:txBody>
                    <a:bodyPr/>
                    <a:lstStyle/>
                    <a:p>
                      <a:r>
                        <a:rPr lang="en-US" sz="950" dirty="0"/>
                        <a:t>“Give us a fair contract. Make us feel like we are part of the future plans.”</a:t>
                      </a:r>
                    </a:p>
                    <a:p>
                      <a:endParaRPr lang="en-US" sz="950" dirty="0"/>
                    </a:p>
                    <a:p>
                      <a:r>
                        <a:rPr lang="en-US" sz="950" dirty="0"/>
                        <a:t>“[REDACTED] could improve my work experience by putting employees ahead of themselves and shareholders and provide a fair contract to those still in negotiations... If you treat your employees and take care of them well, they will in turn be motivated to do their job well and take care of your customers.”</a:t>
                      </a:r>
                    </a:p>
                  </a:txBody>
                  <a:tcPr anchor="ctr">
                    <a:solidFill>
                      <a:srgbClr val="DDE0E7"/>
                    </a:solidFill>
                  </a:tcPr>
                </a:tc>
                <a:extLst>
                  <a:ext uri="{0D108BD9-81ED-4DB2-BD59-A6C34878D82A}">
                    <a16:rowId xmlns:a16="http://schemas.microsoft.com/office/drawing/2014/main" val="2269074826"/>
                  </a:ext>
                </a:extLst>
              </a:tr>
              <a:tr h="996939">
                <a:tc>
                  <a:txBody>
                    <a:bodyPr/>
                    <a:lstStyle/>
                    <a:p>
                      <a:r>
                        <a:rPr lang="en-US" sz="1200" b="1" dirty="0"/>
                        <a:t>Increase Accountability</a:t>
                      </a:r>
                    </a:p>
                  </a:txBody>
                  <a:tcPr anchor="ctr"/>
                </a:tc>
                <a:tc>
                  <a:txBody>
                    <a:bodyPr/>
                    <a:lstStyle/>
                    <a:p>
                      <a:r>
                        <a:rPr lang="en-US" sz="1000" dirty="0"/>
                        <a:t>Responses that discuss a need for more accountability. Comments cover accountability of people broadly, vendors/contractors, departments, and each level of management.</a:t>
                      </a:r>
                    </a:p>
                  </a:txBody>
                  <a:tcPr anchor="ctr"/>
                </a:tc>
                <a:tc>
                  <a:txBody>
                    <a:bodyPr/>
                    <a:lstStyle/>
                    <a:p>
                      <a:r>
                        <a:rPr lang="en-US" sz="900" dirty="0"/>
                        <a:t>“Hold people accountable. Everyone passes things off that they can do themselves or send it to the wrong group”</a:t>
                      </a:r>
                    </a:p>
                    <a:p>
                      <a:endParaRPr lang="en-US" sz="900" dirty="0"/>
                    </a:p>
                    <a:p>
                      <a:r>
                        <a:rPr lang="en-US" sz="900" dirty="0"/>
                        <a:t>“Hold other departments accountable.”</a:t>
                      </a:r>
                    </a:p>
                    <a:p>
                      <a:endParaRPr lang="en-US" sz="900" dirty="0"/>
                    </a:p>
                    <a:p>
                      <a:r>
                        <a:rPr lang="en-US" sz="900" dirty="0"/>
                        <a:t>“Hold middle management accountable at the VP and SVP levels. Every VP I know makes horrible decisions, won't listen to anyone below them and acts like they can't be bothered by someone below director level.”</a:t>
                      </a:r>
                    </a:p>
                  </a:txBody>
                  <a:tcPr anchor="ctr"/>
                </a:tc>
                <a:extLst>
                  <a:ext uri="{0D108BD9-81ED-4DB2-BD59-A6C34878D82A}">
                    <a16:rowId xmlns:a16="http://schemas.microsoft.com/office/drawing/2014/main" val="647474624"/>
                  </a:ext>
                </a:extLst>
              </a:tr>
              <a:tr h="996939">
                <a:tc>
                  <a:txBody>
                    <a:bodyPr/>
                    <a:lstStyle/>
                    <a:p>
                      <a:r>
                        <a:rPr lang="en-US" sz="1200" b="1" dirty="0"/>
                        <a:t>Need for Expanded and Upgraded Fleet</a:t>
                      </a:r>
                    </a:p>
                  </a:txBody>
                  <a:tcPr anchor="ctr">
                    <a:solidFill>
                      <a:srgbClr val="DDE0E7"/>
                    </a:solidFill>
                  </a:tcPr>
                </a:tc>
                <a:tc>
                  <a:txBody>
                    <a:bodyPr/>
                    <a:lstStyle/>
                    <a:p>
                      <a:r>
                        <a:rPr lang="en-US" sz="1000" dirty="0"/>
                        <a:t>Responses that discuss a need for new work vans, trucks, and bucket trucks.</a:t>
                      </a:r>
                    </a:p>
                  </a:txBody>
                  <a:tcPr anchor="ctr">
                    <a:solidFill>
                      <a:srgbClr val="DDE0E7"/>
                    </a:solidFill>
                  </a:tcPr>
                </a:tc>
                <a:tc>
                  <a:txBody>
                    <a:bodyPr/>
                    <a:lstStyle/>
                    <a:p>
                      <a:r>
                        <a:rPr lang="en-US" sz="950" dirty="0"/>
                        <a:t>“New truck with racks that are designed for the job we do. Not plumber vans.”</a:t>
                      </a:r>
                    </a:p>
                    <a:p>
                      <a:endParaRPr lang="en-US" sz="950" dirty="0"/>
                    </a:p>
                    <a:p>
                      <a:r>
                        <a:rPr lang="en-US" sz="950" dirty="0"/>
                        <a:t>“Replace my 14-year-old 384k bucket truck.”</a:t>
                      </a:r>
                    </a:p>
                    <a:p>
                      <a:endParaRPr lang="en-US" sz="950" dirty="0"/>
                    </a:p>
                    <a:p>
                      <a:r>
                        <a:rPr lang="en-US" sz="950" dirty="0"/>
                        <a:t>“Get a new work van. Currently driving the [REDACTED] Express, mostly freeway driving.... I always feel in jeopardy in this unit.”</a:t>
                      </a:r>
                    </a:p>
                  </a:txBody>
                  <a:tcPr anchor="ctr">
                    <a:solidFill>
                      <a:srgbClr val="DDE0E7"/>
                    </a:solidFill>
                  </a:tcPr>
                </a:tc>
                <a:extLst>
                  <a:ext uri="{0D108BD9-81ED-4DB2-BD59-A6C34878D82A}">
                    <a16:rowId xmlns:a16="http://schemas.microsoft.com/office/drawing/2014/main" val="2818033598"/>
                  </a:ext>
                </a:extLst>
              </a:tr>
            </a:tbl>
          </a:graphicData>
        </a:graphic>
      </p:graphicFrame>
      <p:sp>
        <p:nvSpPr>
          <p:cNvPr id="7" name="Text Placeholder 2">
            <a:extLst>
              <a:ext uri="{FF2B5EF4-FFF2-40B4-BE49-F238E27FC236}">
                <a16:creationId xmlns:a16="http://schemas.microsoft.com/office/drawing/2014/main" id="{FD757062-C72F-A429-21AA-40649F26AA66}"/>
              </a:ext>
            </a:extLst>
          </p:cNvPr>
          <p:cNvSpPr txBox="1">
            <a:spLocks/>
          </p:cNvSpPr>
          <p:nvPr/>
        </p:nvSpPr>
        <p:spPr>
          <a:xfrm>
            <a:off x="7559651" y="6689080"/>
            <a:ext cx="4747987" cy="3327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Tx/>
              <a:buNone/>
              <a:defRPr sz="1600" b="0" i="0" kern="1200">
                <a:solidFill>
                  <a:srgbClr val="59647A"/>
                </a:solidFill>
                <a:latin typeface="Arial"/>
                <a:ea typeface="+mn-ea"/>
                <a:cs typeface="Arial"/>
              </a:defRPr>
            </a:lvl1pPr>
            <a:lvl2pPr marL="0" indent="0" algn="l" defTabSz="914400" rtl="0" eaLnBrk="1" latinLnBrk="0" hangingPunct="1">
              <a:lnSpc>
                <a:spcPct val="90000"/>
              </a:lnSpc>
              <a:spcBef>
                <a:spcPts val="500"/>
              </a:spcBef>
              <a:buClr>
                <a:srgbClr val="59647A"/>
              </a:buClr>
              <a:buFont typeface="Wingdings" charset="2"/>
              <a:buNone/>
              <a:defRPr sz="1400" kern="1200">
                <a:solidFill>
                  <a:srgbClr val="666666"/>
                </a:solidFill>
                <a:latin typeface="Arial"/>
                <a:ea typeface="+mn-ea"/>
                <a:cs typeface="Arial"/>
              </a:defRPr>
            </a:lvl2pPr>
            <a:lvl3pPr marL="347480" indent="-164596" algn="l" defTabSz="914400" rtl="0" eaLnBrk="1" latinLnBrk="0" hangingPunct="1">
              <a:lnSpc>
                <a:spcPct val="90000"/>
              </a:lnSpc>
              <a:spcBef>
                <a:spcPts val="500"/>
              </a:spcBef>
              <a:buClr>
                <a:srgbClr val="59647A"/>
              </a:buClr>
              <a:buFont typeface="Wingdings" charset="2"/>
              <a:buChar char="§"/>
              <a:defRPr sz="1400" kern="1200">
                <a:solidFill>
                  <a:srgbClr val="666666"/>
                </a:solidFill>
                <a:latin typeface="Arial"/>
                <a:ea typeface="+mn-ea"/>
                <a:cs typeface="Arial"/>
              </a:defRPr>
            </a:lvl3pPr>
            <a:lvl4pPr marL="557798" indent="-192029" algn="l" defTabSz="914400" rtl="0" eaLnBrk="1" latinLnBrk="0" hangingPunct="1">
              <a:lnSpc>
                <a:spcPct val="90000"/>
              </a:lnSpc>
              <a:spcBef>
                <a:spcPts val="500"/>
              </a:spcBef>
              <a:buClr>
                <a:srgbClr val="59647A"/>
              </a:buClr>
              <a:buFont typeface="Lucida Grande"/>
              <a:buChar char="-"/>
              <a:defRPr sz="1400" kern="1200">
                <a:solidFill>
                  <a:srgbClr val="666666"/>
                </a:solidFill>
                <a:latin typeface="Arial"/>
                <a:ea typeface="+mn-ea"/>
                <a:cs typeface="Arial"/>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200"/>
              </a:spcAft>
            </a:pPr>
            <a:r>
              <a:rPr lang="en-US" sz="1000" i="1" dirty="0">
                <a:latin typeface="+mn-lt"/>
              </a:rPr>
              <a:t>* Please note that any identifiable language is [REDACTED] to protect individual privacy.</a:t>
            </a:r>
          </a:p>
        </p:txBody>
      </p:sp>
    </p:spTree>
    <p:extLst>
      <p:ext uri="{BB962C8B-B14F-4D97-AF65-F5344CB8AC3E}">
        <p14:creationId xmlns:p14="http://schemas.microsoft.com/office/powerpoint/2010/main" val="3165693417"/>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47DB614-69C6-4D73-99F7-EE0FEFB5DD9A}"/>
              </a:ext>
            </a:extLst>
          </p:cNvPr>
          <p:cNvSpPr>
            <a:spLocks noGrp="1"/>
          </p:cNvSpPr>
          <p:nvPr>
            <p:ph type="ctrTitle"/>
          </p:nvPr>
        </p:nvSpPr>
        <p:spPr>
          <a:xfrm>
            <a:off x="3080201" y="2500411"/>
            <a:ext cx="6031598" cy="846390"/>
          </a:xfrm>
        </p:spPr>
        <p:txBody>
          <a:bodyPr>
            <a:normAutofit fontScale="90000"/>
          </a:bodyPr>
          <a:lstStyle/>
          <a:p>
            <a:pPr algn="ctr"/>
            <a:r>
              <a:rPr lang="en-US" dirty="0">
                <a:latin typeface="Raleway" pitchFamily="2" charset="0"/>
              </a:rPr>
              <a:t>Cross Comparison:</a:t>
            </a:r>
            <a:br>
              <a:rPr lang="en-US" dirty="0">
                <a:latin typeface="Raleway" pitchFamily="2" charset="0"/>
              </a:rPr>
            </a:br>
            <a:r>
              <a:rPr lang="en-US" dirty="0">
                <a:latin typeface="Raleway" pitchFamily="2" charset="0"/>
              </a:rPr>
              <a:t>Union vs. Non-Union</a:t>
            </a:r>
          </a:p>
        </p:txBody>
      </p:sp>
      <p:sp>
        <p:nvSpPr>
          <p:cNvPr id="2" name="Text Placeholder 2">
            <a:extLst>
              <a:ext uri="{FF2B5EF4-FFF2-40B4-BE49-F238E27FC236}">
                <a16:creationId xmlns:a16="http://schemas.microsoft.com/office/drawing/2014/main" id="{33AF127B-05B4-F0D0-2851-921F2CE02203}"/>
              </a:ext>
            </a:extLst>
          </p:cNvPr>
          <p:cNvSpPr txBox="1">
            <a:spLocks/>
          </p:cNvSpPr>
          <p:nvPr/>
        </p:nvSpPr>
        <p:spPr>
          <a:xfrm>
            <a:off x="4535786" y="6685637"/>
            <a:ext cx="8704360" cy="326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Tx/>
              <a:buNone/>
              <a:defRPr sz="1600" b="0" i="0" kern="1200">
                <a:solidFill>
                  <a:srgbClr val="59647A"/>
                </a:solidFill>
                <a:latin typeface="Arial"/>
                <a:ea typeface="+mn-ea"/>
                <a:cs typeface="Arial"/>
              </a:defRPr>
            </a:lvl1pPr>
            <a:lvl2pPr marL="0" indent="0" algn="l" defTabSz="914400" rtl="0" eaLnBrk="1" latinLnBrk="0" hangingPunct="1">
              <a:lnSpc>
                <a:spcPct val="90000"/>
              </a:lnSpc>
              <a:spcBef>
                <a:spcPts val="500"/>
              </a:spcBef>
              <a:buClr>
                <a:srgbClr val="59647A"/>
              </a:buClr>
              <a:buFont typeface="Wingdings" charset="2"/>
              <a:buNone/>
              <a:defRPr sz="1400" kern="1200">
                <a:solidFill>
                  <a:srgbClr val="666666"/>
                </a:solidFill>
                <a:latin typeface="Arial"/>
                <a:ea typeface="+mn-ea"/>
                <a:cs typeface="Arial"/>
              </a:defRPr>
            </a:lvl2pPr>
            <a:lvl3pPr marL="347480" indent="-164596" algn="l" defTabSz="914400" rtl="0" eaLnBrk="1" latinLnBrk="0" hangingPunct="1">
              <a:lnSpc>
                <a:spcPct val="90000"/>
              </a:lnSpc>
              <a:spcBef>
                <a:spcPts val="500"/>
              </a:spcBef>
              <a:buClr>
                <a:srgbClr val="59647A"/>
              </a:buClr>
              <a:buFont typeface="Wingdings" charset="2"/>
              <a:buChar char="§"/>
              <a:defRPr sz="1400" kern="1200">
                <a:solidFill>
                  <a:srgbClr val="666666"/>
                </a:solidFill>
                <a:latin typeface="Arial"/>
                <a:ea typeface="+mn-ea"/>
                <a:cs typeface="Arial"/>
              </a:defRPr>
            </a:lvl3pPr>
            <a:lvl4pPr marL="557798" indent="-192029" algn="l" defTabSz="914400" rtl="0" eaLnBrk="1" latinLnBrk="0" hangingPunct="1">
              <a:lnSpc>
                <a:spcPct val="90000"/>
              </a:lnSpc>
              <a:spcBef>
                <a:spcPts val="500"/>
              </a:spcBef>
              <a:buClr>
                <a:srgbClr val="59647A"/>
              </a:buClr>
              <a:buFont typeface="Lucida Grande"/>
              <a:buChar char="-"/>
              <a:defRPr sz="1400" kern="1200">
                <a:solidFill>
                  <a:srgbClr val="666666"/>
                </a:solidFill>
                <a:latin typeface="Arial"/>
                <a:ea typeface="+mn-ea"/>
                <a:cs typeface="Arial"/>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200"/>
              </a:spcAft>
            </a:pPr>
            <a:r>
              <a:rPr lang="en-US" sz="1000" i="1" dirty="0">
                <a:latin typeface="+mn-lt"/>
              </a:rPr>
              <a:t>Charts in this section are no longer ordered by frequency and instead are grouped to match the Key Insights slide of this section.</a:t>
            </a:r>
          </a:p>
        </p:txBody>
      </p:sp>
    </p:spTree>
    <p:extLst>
      <p:ext uri="{BB962C8B-B14F-4D97-AF65-F5344CB8AC3E}">
        <p14:creationId xmlns:p14="http://schemas.microsoft.com/office/powerpoint/2010/main" val="1059770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CFA2350-9988-1958-7678-B1F4ABD4206B}"/>
              </a:ext>
            </a:extLst>
          </p:cNvPr>
          <p:cNvSpPr>
            <a:spLocks noGrp="1"/>
          </p:cNvSpPr>
          <p:nvPr>
            <p:ph type="title"/>
          </p:nvPr>
        </p:nvSpPr>
        <p:spPr>
          <a:xfrm>
            <a:off x="601944" y="84143"/>
            <a:ext cx="9420062" cy="1104284"/>
          </a:xfrm>
        </p:spPr>
        <p:txBody>
          <a:bodyPr>
            <a:normAutofit/>
          </a:bodyPr>
          <a:lstStyle/>
          <a:p>
            <a:r>
              <a:rPr lang="en-US" sz="3600" dirty="0">
                <a:latin typeface="Raleway" pitchFamily="2" charset="0"/>
              </a:rPr>
              <a:t>Key Insights (Local Manager vs. Other)</a:t>
            </a:r>
          </a:p>
        </p:txBody>
      </p:sp>
      <p:sp>
        <p:nvSpPr>
          <p:cNvPr id="4" name="Text Placeholder 2">
            <a:extLst>
              <a:ext uri="{FF2B5EF4-FFF2-40B4-BE49-F238E27FC236}">
                <a16:creationId xmlns:a16="http://schemas.microsoft.com/office/drawing/2014/main" id="{11D1C797-AEE4-5ACC-874F-1AA18DF20AD4}"/>
              </a:ext>
            </a:extLst>
          </p:cNvPr>
          <p:cNvSpPr>
            <a:spLocks noGrp="1"/>
          </p:cNvSpPr>
          <p:nvPr>
            <p:ph type="body" sz="quarter" idx="12"/>
          </p:nvPr>
        </p:nvSpPr>
        <p:spPr>
          <a:xfrm>
            <a:off x="155320" y="1842871"/>
            <a:ext cx="11881360" cy="4910354"/>
          </a:xfrm>
        </p:spPr>
        <p:txBody>
          <a:bodyPr>
            <a:normAutofit/>
          </a:bodyPr>
          <a:lstStyle/>
          <a:p>
            <a:pPr marL="285750" indent="-285750">
              <a:buFont typeface="Arial" panose="020B0604020202020204" pitchFamily="34" charset="0"/>
              <a:buChar char="•"/>
            </a:pPr>
            <a:r>
              <a:rPr lang="en-US" sz="2000" dirty="0">
                <a:latin typeface="+mn-lt"/>
              </a:rPr>
              <a:t>Union Members are relatively </a:t>
            </a:r>
            <a:r>
              <a:rPr lang="en-US" sz="2000" b="1" dirty="0">
                <a:latin typeface="+mn-lt"/>
              </a:rPr>
              <a:t>aligned</a:t>
            </a:r>
            <a:r>
              <a:rPr lang="en-US" sz="2000" dirty="0">
                <a:latin typeface="+mn-lt"/>
              </a:rPr>
              <a:t> with Non-Union Members in how often they spoke about:</a:t>
            </a:r>
          </a:p>
          <a:p>
            <a:pPr marL="614948" lvl="3" indent="-285750">
              <a:buFont typeface="Arial" panose="020B0604020202020204" pitchFamily="34" charset="0"/>
              <a:buChar char="•"/>
            </a:pPr>
            <a:r>
              <a:rPr lang="en-US" sz="1800" dirty="0">
                <a:latin typeface="+mn-lt"/>
              </a:rPr>
              <a:t>Listen to / Respect Front-Line Employees</a:t>
            </a:r>
          </a:p>
          <a:p>
            <a:pPr marL="614948" lvl="3" indent="-285750">
              <a:buFont typeface="Arial" panose="020B0604020202020204" pitchFamily="34" charset="0"/>
              <a:buChar char="•"/>
            </a:pPr>
            <a:r>
              <a:rPr lang="en-US" sz="1800" dirty="0">
                <a:latin typeface="+mn-lt"/>
              </a:rPr>
              <a:t>Improve Training</a:t>
            </a:r>
          </a:p>
          <a:p>
            <a:pPr marL="614948" lvl="3" indent="-285750">
              <a:buFont typeface="Arial" panose="020B0604020202020204" pitchFamily="34" charset="0"/>
              <a:buChar char="•"/>
            </a:pPr>
            <a:r>
              <a:rPr lang="en-US" sz="1800" dirty="0">
                <a:latin typeface="+mn-lt"/>
              </a:rPr>
              <a:t>Update Computers &amp; Systems</a:t>
            </a:r>
          </a:p>
          <a:p>
            <a:pPr marL="614948" lvl="3" indent="-285750">
              <a:buFont typeface="Arial" panose="020B0604020202020204" pitchFamily="34" charset="0"/>
              <a:buChar char="•"/>
            </a:pPr>
            <a:r>
              <a:rPr lang="en-US" sz="1800" dirty="0">
                <a:latin typeface="+mn-lt"/>
              </a:rPr>
              <a:t>Management Concerns</a:t>
            </a:r>
          </a:p>
          <a:p>
            <a:pPr marL="614948" lvl="3" indent="-285750">
              <a:buFont typeface="Arial" panose="020B0604020202020204" pitchFamily="34" charset="0"/>
              <a:buChar char="•"/>
            </a:pPr>
            <a:r>
              <a:rPr lang="en-US" sz="1800" dirty="0">
                <a:latin typeface="+mn-lt"/>
              </a:rPr>
              <a:t>Increase Accountability</a:t>
            </a:r>
          </a:p>
          <a:p>
            <a:pPr marL="342900" indent="-342900">
              <a:buFont typeface="Arial" panose="020B0604020202020204" pitchFamily="34" charset="0"/>
              <a:buChar char="•"/>
            </a:pPr>
            <a:r>
              <a:rPr lang="en-US" sz="2000" dirty="0">
                <a:latin typeface="+mn-lt"/>
              </a:rPr>
              <a:t>Compared to Non-Union Members, Union Members spoke </a:t>
            </a:r>
            <a:r>
              <a:rPr lang="en-US" sz="2000" b="1" dirty="0">
                <a:latin typeface="+mn-lt"/>
              </a:rPr>
              <a:t>more often</a:t>
            </a:r>
            <a:r>
              <a:rPr lang="en-US" sz="2000" dirty="0">
                <a:latin typeface="+mn-lt"/>
              </a:rPr>
              <a:t> about:</a:t>
            </a:r>
          </a:p>
          <a:p>
            <a:pPr marL="614948" lvl="3" indent="-285750">
              <a:buFont typeface="Arial" panose="020B0604020202020204" pitchFamily="34" charset="0"/>
              <a:buChar char="•"/>
            </a:pPr>
            <a:r>
              <a:rPr lang="en-US" sz="1800" dirty="0">
                <a:latin typeface="+mn-lt"/>
              </a:rPr>
              <a:t>Improve Customer Experience: Coordination of Service Provisions</a:t>
            </a:r>
          </a:p>
          <a:p>
            <a:pPr marL="614948" lvl="3" indent="-285750">
              <a:buFont typeface="Arial" panose="020B0604020202020204" pitchFamily="34" charset="0"/>
              <a:buChar char="•"/>
            </a:pPr>
            <a:r>
              <a:rPr lang="en-US" sz="1800" dirty="0">
                <a:latin typeface="+mn-lt"/>
              </a:rPr>
              <a:t>Improve Customer Experience: Infrastructure Investments</a:t>
            </a:r>
          </a:p>
          <a:p>
            <a:pPr marL="614948" lvl="3" indent="-285750">
              <a:buFont typeface="Arial" panose="020B0604020202020204" pitchFamily="34" charset="0"/>
              <a:buChar char="•"/>
            </a:pPr>
            <a:r>
              <a:rPr lang="en-US" sz="1800" dirty="0">
                <a:latin typeface="+mn-lt"/>
              </a:rPr>
              <a:t>Work-Life Balance</a:t>
            </a:r>
          </a:p>
          <a:p>
            <a:pPr marL="614948" lvl="3" indent="-285750">
              <a:buFont typeface="Arial" panose="020B0604020202020204" pitchFamily="34" charset="0"/>
              <a:buChar char="•"/>
            </a:pPr>
            <a:r>
              <a:rPr lang="en-US" sz="1800" dirty="0">
                <a:latin typeface="+mn-lt"/>
              </a:rPr>
              <a:t>Negotiate a ‘Fair’ Contract</a:t>
            </a:r>
          </a:p>
          <a:p>
            <a:pPr marL="614948" lvl="3" indent="-285750">
              <a:buFont typeface="Arial" panose="020B0604020202020204" pitchFamily="34" charset="0"/>
              <a:buChar char="•"/>
            </a:pPr>
            <a:r>
              <a:rPr lang="en-US" sz="1800" dirty="0">
                <a:latin typeface="+mn-lt"/>
              </a:rPr>
              <a:t>Need for Expanded and Upgraded Fleet</a:t>
            </a:r>
          </a:p>
          <a:p>
            <a:pPr marL="342900" indent="-342900">
              <a:buFont typeface="Arial" panose="020B0604020202020204" pitchFamily="34" charset="0"/>
              <a:buChar char="•"/>
            </a:pPr>
            <a:r>
              <a:rPr lang="en-US" sz="2000" dirty="0">
                <a:latin typeface="+mn-lt"/>
              </a:rPr>
              <a:t>Compared to Non-Union Members, Union Members spoke </a:t>
            </a:r>
            <a:r>
              <a:rPr lang="en-US" sz="2000" b="1" dirty="0">
                <a:latin typeface="+mn-lt"/>
              </a:rPr>
              <a:t>less often</a:t>
            </a:r>
            <a:r>
              <a:rPr lang="en-US" sz="2000" dirty="0">
                <a:latin typeface="+mn-lt"/>
              </a:rPr>
              <a:t> about:</a:t>
            </a:r>
          </a:p>
          <a:p>
            <a:pPr marL="614948" lvl="3" indent="-285750">
              <a:buFont typeface="Arial" panose="020B0604020202020204" pitchFamily="34" charset="0"/>
              <a:buChar char="•"/>
            </a:pPr>
            <a:r>
              <a:rPr lang="en-US" sz="1800" dirty="0">
                <a:latin typeface="+mn-lt"/>
              </a:rPr>
              <a:t>Increase Wages and Benefits to Adjust for Cost of Living</a:t>
            </a:r>
            <a:endParaRPr lang="en-US" sz="2000" dirty="0">
              <a:latin typeface="+mn-lt"/>
            </a:endParaRPr>
          </a:p>
          <a:p>
            <a:pPr marL="614948" lvl="3" indent="-285750">
              <a:buFont typeface="Arial" panose="020B0604020202020204" pitchFamily="34" charset="0"/>
              <a:buChar char="•"/>
            </a:pPr>
            <a:r>
              <a:rPr lang="en-US" sz="1800" dirty="0">
                <a:latin typeface="+mn-lt"/>
              </a:rPr>
              <a:t>Improve Internal Alignment, Collaboration, and Communication</a:t>
            </a:r>
          </a:p>
        </p:txBody>
      </p:sp>
      <p:sp>
        <p:nvSpPr>
          <p:cNvPr id="6" name="Rectangle 5">
            <a:extLst>
              <a:ext uri="{FF2B5EF4-FFF2-40B4-BE49-F238E27FC236}">
                <a16:creationId xmlns:a16="http://schemas.microsoft.com/office/drawing/2014/main" id="{CE211CE3-6852-25A3-3813-EC4005447BA2}"/>
              </a:ext>
            </a:extLst>
          </p:cNvPr>
          <p:cNvSpPr/>
          <p:nvPr/>
        </p:nvSpPr>
        <p:spPr>
          <a:xfrm>
            <a:off x="155319" y="1335783"/>
            <a:ext cx="11881361" cy="430887"/>
          </a:xfrm>
          <a:prstGeom prst="rect">
            <a:avLst/>
          </a:prstGeom>
          <a:ln w="19050">
            <a:solidFill>
              <a:schemeClr val="tx1"/>
            </a:solidFill>
          </a:ln>
        </p:spPr>
        <p:txBody>
          <a:bodyPr wrap="square">
            <a:spAutoFit/>
          </a:bodyPr>
          <a:lstStyle/>
          <a:p>
            <a:pPr algn="ctr"/>
            <a:r>
              <a:rPr lang="en-US" sz="2200" b="1" dirty="0">
                <a:solidFill>
                  <a:schemeClr val="tx1"/>
                </a:solidFill>
                <a:latin typeface="Raleway" pitchFamily="2" charset="0"/>
              </a:rPr>
              <a:t>Question: </a:t>
            </a:r>
            <a:r>
              <a:rPr lang="en-US" sz="2200" b="1" dirty="0">
                <a:latin typeface="Raleway" pitchFamily="2" charset="0"/>
              </a:rPr>
              <a:t>What is one thing that </a:t>
            </a:r>
            <a:r>
              <a:rPr lang="en-US" sz="2200" b="1" i="1" u="sng" dirty="0">
                <a:latin typeface="Raleway" pitchFamily="2" charset="0"/>
              </a:rPr>
              <a:t>Company</a:t>
            </a:r>
            <a:r>
              <a:rPr lang="en-US" sz="2200" b="1" dirty="0">
                <a:latin typeface="Raleway" pitchFamily="2" charset="0"/>
              </a:rPr>
              <a:t> could do to improve your work experience?</a:t>
            </a:r>
            <a:r>
              <a:rPr lang="en-US" sz="2000" b="1" dirty="0">
                <a:solidFill>
                  <a:schemeClr val="tx1"/>
                </a:solidFill>
                <a:latin typeface="Raleway" pitchFamily="2" charset="0"/>
              </a:rPr>
              <a:t> </a:t>
            </a:r>
            <a:endParaRPr lang="en-US" sz="2000" b="1" dirty="0">
              <a:latin typeface="Raleway" pitchFamily="2" charset="0"/>
            </a:endParaRPr>
          </a:p>
        </p:txBody>
      </p:sp>
    </p:spTree>
    <p:extLst>
      <p:ext uri="{BB962C8B-B14F-4D97-AF65-F5344CB8AC3E}">
        <p14:creationId xmlns:p14="http://schemas.microsoft.com/office/powerpoint/2010/main" val="470607974"/>
      </p:ext>
    </p:extLst>
  </p:cSld>
  <p:clrMapOvr>
    <a:masterClrMapping/>
  </p:clrMapOvr>
  <p:transition spd="med">
    <p:pull/>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95D10090633C94BB99160FEB72383FB" ma:contentTypeVersion="2" ma:contentTypeDescription="Create a new document." ma:contentTypeScope="" ma:versionID="9b558ae9b03819fd0c456e17a7fc405c">
  <xsd:schema xmlns:xsd="http://www.w3.org/2001/XMLSchema" xmlns:xs="http://www.w3.org/2001/XMLSchema" xmlns:p="http://schemas.microsoft.com/office/2006/metadata/properties" xmlns:ns2="ef706097-be51-4342-ab0f-7414a5814b2a" targetNamespace="http://schemas.microsoft.com/office/2006/metadata/properties" ma:root="true" ma:fieldsID="3c6060b6fe12d96e10ba3351cd501b59" ns2:_="">
    <xsd:import namespace="ef706097-be51-4342-ab0f-7414a5814b2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706097-be51-4342-ab0f-7414a5814b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D936B1-4162-4FE3-B232-D76A3216069C}">
  <ds:schemaRefs>
    <ds:schemaRef ds:uri="http://www.w3.org/XML/1998/namespace"/>
    <ds:schemaRef ds:uri="http://purl.org/dc/elements/1.1/"/>
    <ds:schemaRef ds:uri="ef706097-be51-4342-ab0f-7414a5814b2a"/>
    <ds:schemaRef ds:uri="http://schemas.openxmlformats.org/package/2006/metadata/core-properties"/>
    <ds:schemaRef ds:uri="http://schemas.microsoft.com/office/2006/documentManagement/types"/>
    <ds:schemaRef ds:uri="http://purl.org/dc/terms/"/>
    <ds:schemaRef ds:uri="http://schemas.microsoft.com/office/2006/metadata/propertie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396171AC-7CA4-4259-B7AA-72E2BCFCDF70}">
  <ds:schemaRefs>
    <ds:schemaRef ds:uri="http://schemas.microsoft.com/sharepoint/v3/contenttype/forms"/>
  </ds:schemaRefs>
</ds:datastoreItem>
</file>

<file path=customXml/itemProps3.xml><?xml version="1.0" encoding="utf-8"?>
<ds:datastoreItem xmlns:ds="http://schemas.openxmlformats.org/officeDocument/2006/customXml" ds:itemID="{B69E4200-1B64-4322-94C4-5BD236BB4683}">
  <ds:schemaRefs>
    <ds:schemaRef ds:uri="ef706097-be51-4342-ab0f-7414a5814b2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4168</TotalTime>
  <Words>3348</Words>
  <Application>Microsoft Office PowerPoint</Application>
  <PresentationFormat>Widescreen</PresentationFormat>
  <Paragraphs>226</Paragraphs>
  <Slides>17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Calibri Light</vt:lpstr>
      <vt:lpstr>Lucida Grande</vt:lpstr>
      <vt:lpstr>Raleway</vt:lpstr>
      <vt:lpstr>Tahoma</vt:lpstr>
      <vt:lpstr>Titillium Web</vt:lpstr>
      <vt:lpstr>Wingdings</vt:lpstr>
      <vt:lpstr>Office Theme</vt:lpstr>
      <vt:lpstr>Client Name . Text Analysis Overall Report with Cross-Comparisons</vt:lpstr>
      <vt:lpstr>Interpretation Notes</vt:lpstr>
      <vt:lpstr>Key Insights (Overall)</vt:lpstr>
      <vt:lpstr>Results Overview</vt:lpstr>
      <vt:lpstr>Representative Comments (1/3)</vt:lpstr>
      <vt:lpstr>Representative Comments (2/3)</vt:lpstr>
      <vt:lpstr>Representative Comments (3/3)</vt:lpstr>
      <vt:lpstr>Cross Comparison: Union vs. Non-Union</vt:lpstr>
      <vt:lpstr>Key Insights (Local Manager vs. Other)</vt:lpstr>
      <vt:lpstr>Listen to / Respect Front-Line Employees</vt:lpstr>
      <vt:lpstr>Negotiate a ‘Fair’ Contract</vt:lpstr>
      <vt:lpstr>Increase Wages and Benefits to Adjust for Cost of Living</vt:lpstr>
      <vt:lpstr>Appendix</vt:lpstr>
      <vt:lpstr>Coherence and Eigenvalue Measures</vt:lpstr>
      <vt:lpstr>Keywords and Phrases (N-Grams)</vt:lpstr>
      <vt:lpstr>Methodology (1/2)</vt:lpstr>
      <vt:lpstr>Methodology (2/2)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Org-level Descriptive Statistics (N = 24)</dc:title>
  <dc:creator>Andrew Tenbrink</dc:creator>
  <cp:lastModifiedBy>Austin Adams</cp:lastModifiedBy>
  <cp:revision>42</cp:revision>
  <dcterms:created xsi:type="dcterms:W3CDTF">2020-05-21T14:01:16Z</dcterms:created>
  <dcterms:modified xsi:type="dcterms:W3CDTF">2022-11-23T19:04:48Z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0x010100E95D10090633C94BB99160FEB72383FB</vt:lpwstr>
  </property>
</Properties>
</file>