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6" r:id="rId1"/>
    <p:sldMasterId id="2147483780" r:id="rId2"/>
    <p:sldMasterId id="2147483814" r:id="rId3"/>
  </p:sldMasterIdLst>
  <p:notesMasterIdLst>
    <p:notesMasterId r:id="rId31"/>
  </p:notesMasterIdLst>
  <p:handoutMasterIdLst>
    <p:handoutMasterId r:id="rId32"/>
  </p:handoutMasterIdLst>
  <p:sldIdLst>
    <p:sldId id="1533" r:id="rId4"/>
    <p:sldId id="1535" r:id="rId5"/>
    <p:sldId id="1863" r:id="rId6"/>
    <p:sldId id="1861" r:id="rId7"/>
    <p:sldId id="1748" r:id="rId8"/>
    <p:sldId id="1864" r:id="rId9"/>
    <p:sldId id="1607" r:id="rId10"/>
    <p:sldId id="1866" r:id="rId11"/>
    <p:sldId id="1769" r:id="rId12"/>
    <p:sldId id="1868" r:id="rId13"/>
    <p:sldId id="1937" r:id="rId14"/>
    <p:sldId id="1944" r:id="rId15"/>
    <p:sldId id="1867" r:id="rId16"/>
    <p:sldId id="1860" r:id="rId17"/>
    <p:sldId id="852" r:id="rId18"/>
    <p:sldId id="854" r:id="rId19"/>
    <p:sldId id="1865" r:id="rId20"/>
    <p:sldId id="1618" r:id="rId21"/>
    <p:sldId id="1339" r:id="rId22"/>
    <p:sldId id="1447" r:id="rId23"/>
    <p:sldId id="1443" r:id="rId24"/>
    <p:sldId id="1445" r:id="rId25"/>
    <p:sldId id="1534" r:id="rId26"/>
    <p:sldId id="1862" r:id="rId27"/>
    <p:sldId id="1780" r:id="rId28"/>
    <p:sldId id="1436" r:id="rId29"/>
    <p:sldId id="1372" r:id="rId30"/>
  </p:sldIdLst>
  <p:sldSz cx="9144000" cy="5143500" type="screen16x9"/>
  <p:notesSz cx="7077075" cy="9363075"/>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entury Gothic" panose="020B0502020202020204" pitchFamily="34" charset="0"/>
      <p:regular r:id="rId40"/>
      <p:bold r:id="rId41"/>
      <p:italic r:id="rId42"/>
      <p:boldItalic r:id="rId43"/>
    </p:embeddedFont>
    <p:embeddedFont>
      <p:font typeface="Raleway" pitchFamily="2"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Tahoma" panose="020B0604030504040204" pitchFamily="34" charset="0"/>
      <p:regular r:id="rId52"/>
      <p:bold r:id="rId53"/>
    </p:embeddedFont>
    <p:embeddedFont>
      <p:font typeface="Titillium Web" panose="00000500000000000000" pitchFamily="2" charset="0"/>
      <p:regular r:id="rId54"/>
      <p:bold r:id="rId55"/>
      <p:italic r:id="rId56"/>
      <p:boldItalic r:id="rId57"/>
    </p:embeddedFont>
  </p:embeddedFontLst>
  <p:custDataLst>
    <p:tags r:id="rId5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F6A7264-E95E-49E4-8859-F2E1BCC1B024}">
          <p14:sldIdLst>
            <p14:sldId id="1533"/>
            <p14:sldId id="1535"/>
            <p14:sldId id="1863"/>
            <p14:sldId id="1861"/>
            <p14:sldId id="1748"/>
            <p14:sldId id="1864"/>
            <p14:sldId id="1607"/>
            <p14:sldId id="1866"/>
            <p14:sldId id="1769"/>
            <p14:sldId id="1868"/>
            <p14:sldId id="1937"/>
            <p14:sldId id="1944"/>
            <p14:sldId id="1867"/>
            <p14:sldId id="1860"/>
            <p14:sldId id="852"/>
            <p14:sldId id="854"/>
            <p14:sldId id="1865"/>
            <p14:sldId id="1618"/>
            <p14:sldId id="1339"/>
            <p14:sldId id="1447"/>
            <p14:sldId id="1443"/>
            <p14:sldId id="1445"/>
            <p14:sldId id="1534"/>
            <p14:sldId id="1862"/>
            <p14:sldId id="1780"/>
            <p14:sldId id="1436"/>
            <p14:sldId id="13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73D"/>
    <a:srgbClr val="CE3E2B"/>
    <a:srgbClr val="59647A"/>
    <a:srgbClr val="679E4D"/>
    <a:srgbClr val="1C75BC"/>
    <a:srgbClr val="0D0D0D"/>
    <a:srgbClr val="4B0F41"/>
    <a:srgbClr val="AD94A9"/>
    <a:srgbClr val="D03F2C"/>
    <a:srgbClr val="679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923BD8-9457-4260-B1BC-C065AB19EF76}">
  <a:tblStyle styleId="{66923BD8-9457-4260-B1BC-C065AB19EF7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5184" autoAdjust="0"/>
  </p:normalViewPr>
  <p:slideViewPr>
    <p:cSldViewPr snapToGrid="0" snapToObjects="1">
      <p:cViewPr varScale="1">
        <p:scale>
          <a:sx n="142" d="100"/>
          <a:sy n="142" d="100"/>
        </p:scale>
        <p:origin x="93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7.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enison.com\data\client_projects\Current\Union%20Bankshares\2019%20OCS\R&amp;D%20Analytics\Text%20Analysis\Run%201%20Matt\AUB%20Q5%20Data%20and%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6047867454068244"/>
          <c:y val="2.5551684088269456E-2"/>
          <c:w val="0.57258584864391948"/>
          <c:h val="0.85437941249990179"/>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'Final Topics'!$C$2:$C$12</c:f>
              <c:strCache>
                <c:ptCount val="11"/>
                <c:pt idx="0">
                  <c:v>Increase employee recognition and compensation</c:v>
                </c:pt>
                <c:pt idx="1">
                  <c:v>Focus on financial health counseling</c:v>
                </c:pt>
                <c:pt idx="2">
                  <c:v>Improve ATMs and debit card issuance speed</c:v>
                </c:pt>
                <c:pt idx="3">
                  <c:v>Improve call center</c:v>
                </c:pt>
                <c:pt idx="4">
                  <c:v>Offer new products</c:v>
                </c:pt>
                <c:pt idx="5">
                  <c:v>Improve customer service</c:v>
                </c:pt>
                <c:pt idx="6">
                  <c:v>Empower customers to help themsleves</c:v>
                </c:pt>
                <c:pt idx="7">
                  <c:v>Improve decision speed &amp; localize more decisions</c:v>
                </c:pt>
                <c:pt idx="8">
                  <c:v>Increase number of employees</c:v>
                </c:pt>
                <c:pt idx="9">
                  <c:v>Focus on retaining and developing employees</c:v>
                </c:pt>
                <c:pt idx="10">
                  <c:v>Improve technology</c:v>
                </c:pt>
              </c:strCache>
            </c:strRef>
          </c:cat>
          <c:val>
            <c:numRef>
              <c:f>'Final Topics'!$E$2:$E$12</c:f>
              <c:numCache>
                <c:formatCode>0.0%</c:formatCode>
                <c:ptCount val="11"/>
                <c:pt idx="0">
                  <c:v>5.1587416794318178E-2</c:v>
                </c:pt>
                <c:pt idx="1">
                  <c:v>6.105693473181819E-2</c:v>
                </c:pt>
                <c:pt idx="2">
                  <c:v>6.1705096794318182E-2</c:v>
                </c:pt>
                <c:pt idx="3">
                  <c:v>6.1999416794318182E-2</c:v>
                </c:pt>
                <c:pt idx="4">
                  <c:v>6.6348612744318178E-2</c:v>
                </c:pt>
                <c:pt idx="5">
                  <c:v>8.3382659681818183E-2</c:v>
                </c:pt>
                <c:pt idx="6">
                  <c:v>8.5013903294318183E-2</c:v>
                </c:pt>
                <c:pt idx="7">
                  <c:v>0.10079892679431818</c:v>
                </c:pt>
                <c:pt idx="8">
                  <c:v>0.10686302079431818</c:v>
                </c:pt>
                <c:pt idx="9">
                  <c:v>0.1135224586125</c:v>
                </c:pt>
                <c:pt idx="10">
                  <c:v>0.19851046002613637</c:v>
                </c:pt>
              </c:numCache>
            </c:numRef>
          </c:val>
          <c:extLst>
            <c:ext xmlns:c16="http://schemas.microsoft.com/office/drawing/2014/chart" uri="{C3380CC4-5D6E-409C-BE32-E72D297353CC}">
              <c16:uniqueId val="{00000000-5ADB-414C-94F2-F2170AB34D89}"/>
            </c:ext>
          </c:extLst>
        </c:ser>
        <c:dLbls>
          <c:dLblPos val="outEnd"/>
          <c:showLegendKey val="0"/>
          <c:showVal val="1"/>
          <c:showCatName val="0"/>
          <c:showSerName val="0"/>
          <c:showPercent val="0"/>
          <c:showBubbleSize val="0"/>
        </c:dLbls>
        <c:gapWidth val="227"/>
        <c:overlap val="-48"/>
        <c:axId val="1184898944"/>
        <c:axId val="1277022176"/>
      </c:barChart>
      <c:catAx>
        <c:axId val="118489894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277022176"/>
        <c:crosses val="autoZero"/>
        <c:auto val="1"/>
        <c:lblAlgn val="ctr"/>
        <c:lblOffset val="100"/>
        <c:noMultiLvlLbl val="0"/>
      </c:catAx>
      <c:valAx>
        <c:axId val="1277022176"/>
        <c:scaling>
          <c:orientation val="minMax"/>
          <c:max val="0.2"/>
          <c:min val="0"/>
        </c:scaling>
        <c:delete val="0"/>
        <c:axPos val="b"/>
        <c:majorGridlines>
          <c:spPr>
            <a:ln>
              <a:solidFill>
                <a:schemeClr val="tx1">
                  <a:lumMod val="15000"/>
                  <a:lumOff val="85000"/>
                </a:schemeClr>
              </a:solidFill>
            </a:ln>
            <a:effectLst/>
          </c:spPr>
        </c:majorGridlines>
        <c:title>
          <c:tx>
            <c:rich>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US" sz="1050" dirty="0"/>
                  <a:t>Percentage of All</a:t>
                </a:r>
                <a:r>
                  <a:rPr lang="en-US" sz="1050" baseline="0" dirty="0"/>
                  <a:t> Responses</a:t>
                </a:r>
                <a:endParaRPr lang="en-US" sz="1050" dirty="0"/>
              </a:p>
            </c:rich>
          </c:tx>
          <c:layout>
            <c:manualLayout>
              <c:xMode val="edge"/>
              <c:yMode val="edge"/>
              <c:x val="0.50599726596675421"/>
              <c:y val="0.9470379496995661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itle>
        <c:numFmt formatCode="0%" sourceLinked="0"/>
        <c:majorTickMark val="in"/>
        <c:minorTickMark val="out"/>
        <c:tickLblPos val="nextTo"/>
        <c:spPr>
          <a:noFill/>
          <a:ln>
            <a:solidFill>
              <a:schemeClr val="accent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184898944"/>
        <c:crosses val="autoZero"/>
        <c:crossBetween val="between"/>
      </c:valAx>
      <c:spPr>
        <a:noFill/>
        <a:ln w="25400">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C65CEC1B-A142-5943-A665-71709921B567}" type="datetimeFigureOut">
              <a:rPr lang="en-US" smtClean="0"/>
              <a:t>5/11/2022</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F4DF667-36D5-EA42-B6BC-3F106347C9D3}" type="slidenum">
              <a:rPr lang="en-US" smtClean="0"/>
              <a:t>‹#›</a:t>
            </a:fld>
            <a:endParaRPr lang="en-US" dirty="0"/>
          </a:p>
        </p:txBody>
      </p:sp>
    </p:spTree>
    <p:extLst>
      <p:ext uri="{BB962C8B-B14F-4D97-AF65-F5344CB8AC3E}">
        <p14:creationId xmlns:p14="http://schemas.microsoft.com/office/powerpoint/2010/main" val="195318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17513" y="701675"/>
            <a:ext cx="6243637"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2563846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dirty="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689CD-0025-405A-81ED-881DD11F13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b="0" dirty="0">
              <a:cs typeface="Calibri"/>
            </a:endParaRPr>
          </a:p>
        </p:txBody>
      </p:sp>
      <p:sp>
        <p:nvSpPr>
          <p:cNvPr id="4" name="Slide Number Placeholder 3"/>
          <p:cNvSpPr>
            <a:spLocks noGrp="1"/>
          </p:cNvSpPr>
          <p:nvPr>
            <p:ph type="sldNum" sz="quarter" idx="5"/>
          </p:nvPr>
        </p:nvSpPr>
        <p:spPr/>
        <p:txBody>
          <a:bodyPr/>
          <a:lstStyle/>
          <a:p>
            <a:fld id="{95BAC388-2AC4-884D-8F14-1FECC53F7A8B}" type="slidenum">
              <a:rPr lang="en-US" smtClean="0"/>
              <a:t>23</a:t>
            </a:fld>
            <a:endParaRPr lang="en-US"/>
          </a:p>
        </p:txBody>
      </p:sp>
    </p:spTree>
    <p:extLst>
      <p:ext uri="{BB962C8B-B14F-4D97-AF65-F5344CB8AC3E}">
        <p14:creationId xmlns:p14="http://schemas.microsoft.com/office/powerpoint/2010/main" val="329352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199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600"/>
              </a:spcBef>
              <a:spcAft>
                <a:spcPts val="600"/>
              </a:spcAft>
              <a:buClr>
                <a:prstClr val="black"/>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Raleway"/>
              <a:ea typeface="Calibri" panose="020F0502020204030204" pitchFamily="34" charset="0"/>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AC388-2AC4-884D-8F14-1FECC53F7A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74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2689CD-0025-405A-81ED-881DD11F13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0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C842B7-FB90-4698-988C-ADA78DFA10FC}" type="slidenum">
              <a:rPr lang="en-US" smtClean="0"/>
              <a:t>7</a:t>
            </a:fld>
            <a:endParaRPr lang="en-US"/>
          </a:p>
        </p:txBody>
      </p:sp>
    </p:spTree>
    <p:extLst>
      <p:ext uri="{BB962C8B-B14F-4D97-AF65-F5344CB8AC3E}">
        <p14:creationId xmlns:p14="http://schemas.microsoft.com/office/powerpoint/2010/main" val="30420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3643881-5D22-4879-8DE1-720AAB86E4E1}"/>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A828FE10-BDDF-41F0-B747-E7B724E2D7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00000"/>
              </a:lnSpc>
              <a:spcBef>
                <a:spcPct val="0"/>
              </a:spcBef>
            </a:pPr>
            <a:endParaRPr lang="en-US" altLang="en-US"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5481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842B7-FB90-4698-988C-ADA78DFA10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71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2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07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59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BAC5-3021-4527-975F-A9779BEEAEB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A70AC81-4E4D-4FD4-86A3-B8A4DDA8BEF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9F8D457-0C54-4427-B019-003631A5F39E}"/>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0F615BCF-A4AF-4552-81D6-FFA68C19A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C6911-A2AD-4ABC-A9FD-693291C63906}"/>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30859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E12B-4DDE-4FCD-BAA2-01D7C5DA3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22006-02AC-4853-8A87-66338EDA8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C4251-B422-49D8-8E3B-C7317B373245}"/>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BB8EB290-7175-418A-A15D-31CBA8A13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F4F28-04F4-4582-B07C-D28F45B60B5F}"/>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19228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A1E66-CAE1-4A49-B46F-6FEFBAF926D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B256C-D52D-4404-96A1-943AB9F1D7C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EFE3A-06C9-4A88-AC42-4E613580C42D}"/>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E04A9D57-1C0B-40A8-AE35-A57CF99F7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9972A-FA4C-403F-81BF-4EB64E24EC28}"/>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306905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 1 column">
    <p:spTree>
      <p:nvGrpSpPr>
        <p:cNvPr id="1" name="Shape 21"/>
        <p:cNvGrpSpPr/>
        <p:nvPr/>
      </p:nvGrpSpPr>
      <p:grpSpPr>
        <a:xfrm>
          <a:off x="0" y="0"/>
          <a:ext cx="0" cy="0"/>
          <a:chOff x="0" y="0"/>
          <a:chExt cx="0" cy="0"/>
        </a:xfrm>
      </p:grpSpPr>
      <p:sp>
        <p:nvSpPr>
          <p:cNvPr id="10" name="Shape 18"/>
          <p:cNvSpPr/>
          <p:nvPr userDrawn="1"/>
        </p:nvSpPr>
        <p:spPr>
          <a:xfrm>
            <a:off x="-18954" y="-9749"/>
            <a:ext cx="9211921" cy="901070"/>
          </a:xfrm>
          <a:prstGeom prst="rect">
            <a:avLst/>
          </a:prstGeom>
          <a:solidFill>
            <a:srgbClr val="000000"/>
          </a:solidFill>
          <a:ln>
            <a:noFill/>
          </a:ln>
        </p:spPr>
        <p:txBody>
          <a:bodyPr lIns="68569" tIns="68569" rIns="68569" bIns="68569" anchor="ctr" anchorCtr="0">
            <a:noAutofit/>
          </a:bodyPr>
          <a:lstStyle/>
          <a:p>
            <a:pPr lvl="0">
              <a:spcBef>
                <a:spcPts val="0"/>
              </a:spcBef>
              <a:buNone/>
            </a:pPr>
            <a:endParaRPr sz="1350"/>
          </a:p>
        </p:txBody>
      </p:sp>
      <p:sp>
        <p:nvSpPr>
          <p:cNvPr id="22" name="Shape 22"/>
          <p:cNvSpPr txBox="1">
            <a:spLocks noGrp="1"/>
          </p:cNvSpPr>
          <p:nvPr>
            <p:ph type="title" hasCustomPrompt="1"/>
          </p:nvPr>
        </p:nvSpPr>
        <p:spPr>
          <a:xfrm>
            <a:off x="451458" y="63107"/>
            <a:ext cx="7065047" cy="828213"/>
          </a:xfrm>
          <a:prstGeom prst="rect">
            <a:avLst/>
          </a:prstGeom>
        </p:spPr>
        <p:txBody>
          <a:bodyPr lIns="91425" tIns="91425" rIns="91425" bIns="91425" anchor="ctr" anchorCtr="0"/>
          <a:lstStyle>
            <a:lvl1pPr lvl="0">
              <a:lnSpc>
                <a:spcPct val="90000"/>
              </a:lnSpc>
              <a:spcBef>
                <a:spcPts val="0"/>
              </a:spcBef>
              <a:defRPr sz="165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ADD HEADLINE</a:t>
            </a:r>
            <a:br>
              <a:rPr lang="en-US"/>
            </a:br>
            <a:r>
              <a:rPr lang="en-US"/>
              <a:t>Secondary line if needed</a:t>
            </a:r>
            <a:endParaRPr/>
          </a:p>
        </p:txBody>
      </p:sp>
      <p:sp>
        <p:nvSpPr>
          <p:cNvPr id="24" name="Shape 24"/>
          <p:cNvSpPr/>
          <p:nvPr/>
        </p:nvSpPr>
        <p:spPr>
          <a:xfrm>
            <a:off x="397158" y="199944"/>
            <a:ext cx="54300" cy="544418"/>
          </a:xfrm>
          <a:prstGeom prst="rect">
            <a:avLst/>
          </a:prstGeom>
          <a:solidFill>
            <a:schemeClr val="bg1"/>
          </a:solidFill>
          <a:ln>
            <a:noFill/>
          </a:ln>
        </p:spPr>
        <p:txBody>
          <a:bodyPr lIns="68569" tIns="68569" rIns="68569" bIns="68569" anchor="ctr" anchorCtr="0">
            <a:noAutofit/>
          </a:bodyPr>
          <a:lstStyle/>
          <a:p>
            <a:pPr lvl="0">
              <a:spcBef>
                <a:spcPts val="0"/>
              </a:spcBef>
              <a:buNone/>
            </a:pPr>
            <a:endParaRPr sz="1350"/>
          </a:p>
        </p:txBody>
      </p:sp>
      <p:sp>
        <p:nvSpPr>
          <p:cNvPr id="9" name="Text Placeholder 8"/>
          <p:cNvSpPr>
            <a:spLocks noGrp="1"/>
          </p:cNvSpPr>
          <p:nvPr>
            <p:ph type="body" sz="quarter" idx="12"/>
          </p:nvPr>
        </p:nvSpPr>
        <p:spPr>
          <a:xfrm>
            <a:off x="450851" y="1184276"/>
            <a:ext cx="8300401" cy="3394444"/>
          </a:xfrm>
          <a:prstGeom prst="rect">
            <a:avLst/>
          </a:prstGeom>
        </p:spPr>
        <p:txBody>
          <a:bodyPr vert="horz"/>
          <a:lstStyle>
            <a:lvl1pPr>
              <a:buFontTx/>
              <a:buNone/>
              <a:defRPr sz="1200" b="0" i="0">
                <a:solidFill>
                  <a:srgbClr val="59647A"/>
                </a:solidFill>
                <a:latin typeface="Arial"/>
                <a:cs typeface="Arial"/>
              </a:defRPr>
            </a:lvl1pPr>
            <a:lvl2pPr marL="0" indent="0">
              <a:buClr>
                <a:srgbClr val="59647A"/>
              </a:buClr>
              <a:buFont typeface="Wingdings" charset="2"/>
              <a:buNone/>
              <a:defRPr sz="1050">
                <a:solidFill>
                  <a:srgbClr val="666666"/>
                </a:solidFill>
                <a:latin typeface="Arial"/>
                <a:cs typeface="Arial"/>
              </a:defRPr>
            </a:lvl2pPr>
            <a:lvl3pPr marL="260610" indent="-123447">
              <a:buClr>
                <a:srgbClr val="59647A"/>
              </a:buClr>
              <a:buFont typeface="Wingdings" charset="2"/>
              <a:buChar char="§"/>
              <a:defRPr sz="1050">
                <a:solidFill>
                  <a:srgbClr val="666666"/>
                </a:solidFill>
                <a:latin typeface="Arial"/>
                <a:cs typeface="Arial"/>
              </a:defRPr>
            </a:lvl3pPr>
            <a:lvl4pPr marL="418349" indent="-144022">
              <a:buClr>
                <a:srgbClr val="59647A"/>
              </a:buClr>
              <a:buFont typeface="Lucida Grande"/>
              <a:buChar char="-"/>
              <a:defRPr sz="1050">
                <a:solidFill>
                  <a:srgbClr val="666666"/>
                </a:solidFill>
                <a:latin typeface="Arial"/>
                <a:cs typeface="Arial"/>
              </a:defRPr>
            </a:lvl4pPr>
          </a:lstStyle>
          <a:p>
            <a:pPr lvl="0"/>
            <a:r>
              <a:rPr lang="en-US"/>
              <a:t>Click to edit Master text</a:t>
            </a:r>
          </a:p>
          <a:p>
            <a:pPr lvl="1"/>
            <a:r>
              <a:rPr lang="en-US"/>
              <a:t>Second level</a:t>
            </a:r>
          </a:p>
          <a:p>
            <a:pPr lvl="2"/>
            <a:r>
              <a:rPr lang="en-US"/>
              <a:t>Third level</a:t>
            </a:r>
          </a:p>
          <a:p>
            <a:pPr lvl="3"/>
            <a:r>
              <a:rPr lang="en-US"/>
              <a:t>Fourth level</a:t>
            </a:r>
          </a:p>
        </p:txBody>
      </p:sp>
      <p:sp>
        <p:nvSpPr>
          <p:cNvPr id="14" name="Date Placeholder 2"/>
          <p:cNvSpPr>
            <a:spLocks noGrp="1"/>
          </p:cNvSpPr>
          <p:nvPr>
            <p:ph type="dt" sz="half" idx="2"/>
          </p:nvPr>
        </p:nvSpPr>
        <p:spPr>
          <a:xfrm>
            <a:off x="632377" y="4869437"/>
            <a:ext cx="579284" cy="274637"/>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5" name="Footer Placeholder 3"/>
          <p:cNvSpPr>
            <a:spLocks noGrp="1"/>
          </p:cNvSpPr>
          <p:nvPr>
            <p:ph type="ftr" sz="quarter" idx="3"/>
          </p:nvPr>
        </p:nvSpPr>
        <p:spPr>
          <a:xfrm>
            <a:off x="1233560" y="4869437"/>
            <a:ext cx="2802863" cy="274637"/>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6" name="Slide Number Placeholder 4"/>
          <p:cNvSpPr>
            <a:spLocks noGrp="1"/>
          </p:cNvSpPr>
          <p:nvPr>
            <p:ph type="sldNum" sz="quarter" idx="4"/>
          </p:nvPr>
        </p:nvSpPr>
        <p:spPr>
          <a:xfrm>
            <a:off x="197080" y="4868865"/>
            <a:ext cx="380376" cy="274637"/>
          </a:xfrm>
          <a:prstGeom prst="rect">
            <a:avLst/>
          </a:prstGeom>
        </p:spPr>
        <p:txBody>
          <a:bodyPr vert="horz" lIns="91440" tIns="45720" rIns="91440" bIns="45720" rtlCol="0" anchor="ctr"/>
          <a:lstStyle>
            <a:lvl1pPr algn="r">
              <a:defRPr sz="600">
                <a:solidFill>
                  <a:schemeClr val="tx1">
                    <a:tint val="75000"/>
                  </a:schemeClr>
                </a:solidFill>
              </a:defRPr>
            </a:lvl1pPr>
          </a:lstStyle>
          <a:p>
            <a:fld id="{F7A4FE75-E25D-7A41-8670-1437E3354277}" type="slidenum">
              <a:rPr lang="en-US" smtClean="0"/>
              <a:pPr/>
              <a:t>‹#›</a:t>
            </a:fld>
            <a:endParaRPr lang="en-US"/>
          </a:p>
        </p:txBody>
      </p:sp>
      <p:pic>
        <p:nvPicPr>
          <p:cNvPr id="3" name="Picture 2" descr="Logo, icon&#10;&#10;Description automatically generated">
            <a:extLst>
              <a:ext uri="{FF2B5EF4-FFF2-40B4-BE49-F238E27FC236}">
                <a16:creationId xmlns:a16="http://schemas.microsoft.com/office/drawing/2014/main" id="{ECBA6C73-E42E-4DFC-A952-B69F18FDD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4228" y="269164"/>
            <a:ext cx="1101015" cy="356156"/>
          </a:xfrm>
          <a:prstGeom prst="rect">
            <a:avLst/>
          </a:prstGeom>
        </p:spPr>
      </p:pic>
    </p:spTree>
    <p:extLst>
      <p:ext uri="{BB962C8B-B14F-4D97-AF65-F5344CB8AC3E}">
        <p14:creationId xmlns:p14="http://schemas.microsoft.com/office/powerpoint/2010/main" val="134333001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ubtitle">
    <p:spTree>
      <p:nvGrpSpPr>
        <p:cNvPr id="1" name="Shape 12"/>
        <p:cNvGrpSpPr/>
        <p:nvPr/>
      </p:nvGrpSpPr>
      <p:grpSpPr>
        <a:xfrm>
          <a:off x="0" y="0"/>
          <a:ext cx="0" cy="0"/>
          <a:chOff x="0" y="0"/>
          <a:chExt cx="0" cy="0"/>
        </a:xfrm>
      </p:grpSpPr>
      <p:sp>
        <p:nvSpPr>
          <p:cNvPr id="27" name="Shape 18"/>
          <p:cNvSpPr/>
          <p:nvPr userDrawn="1"/>
        </p:nvSpPr>
        <p:spPr>
          <a:xfrm>
            <a:off x="0" y="-9749"/>
            <a:ext cx="9144000" cy="2610117"/>
          </a:xfrm>
          <a:prstGeom prst="rect">
            <a:avLst/>
          </a:prstGeom>
          <a:solidFill>
            <a:srgbClr val="000000"/>
          </a:solidFill>
          <a:ln>
            <a:noFill/>
          </a:ln>
        </p:spPr>
        <p:txBody>
          <a:bodyPr lIns="68569" tIns="68569" rIns="68569" bIns="68569" anchor="ctr" anchorCtr="0">
            <a:noAutofit/>
          </a:bodyPr>
          <a:lstStyle/>
          <a:p>
            <a:pPr lvl="0">
              <a:spcBef>
                <a:spcPts val="0"/>
              </a:spcBef>
              <a:buNone/>
            </a:pPr>
            <a:endParaRPr sz="1050"/>
          </a:p>
        </p:txBody>
      </p:sp>
      <p:sp>
        <p:nvSpPr>
          <p:cNvPr id="16" name="Shape 16"/>
          <p:cNvSpPr txBox="1">
            <a:spLocks noGrp="1"/>
          </p:cNvSpPr>
          <p:nvPr>
            <p:ph type="subTitle" idx="1" hasCustomPrompt="1"/>
          </p:nvPr>
        </p:nvSpPr>
        <p:spPr>
          <a:xfrm>
            <a:off x="2543570" y="2701525"/>
            <a:ext cx="5532562" cy="599294"/>
          </a:xfrm>
          <a:prstGeom prst="rect">
            <a:avLst/>
          </a:prstGeom>
        </p:spPr>
        <p:txBody>
          <a:bodyPr lIns="91425" tIns="91425" rIns="91425" bIns="91425" anchor="t" anchorCtr="0"/>
          <a:lstStyle>
            <a:lvl1pPr marL="0" marR="0" lvl="0" indent="0" algn="l" defTabSz="685800" rtl="0" eaLnBrk="1" fontAlgn="auto" latinLnBrk="0" hangingPunct="1">
              <a:lnSpc>
                <a:spcPct val="100000"/>
              </a:lnSpc>
              <a:spcBef>
                <a:spcPts val="0"/>
              </a:spcBef>
              <a:spcAft>
                <a:spcPts val="0"/>
              </a:spcAft>
              <a:buClr>
                <a:srgbClr val="000000"/>
              </a:buClr>
              <a:buSzPct val="100000"/>
              <a:buFont typeface="Titillium Web"/>
              <a:buNone/>
              <a:tabLst/>
              <a:defRPr sz="2100" baseline="0">
                <a:solidFill>
                  <a:srgbClr val="666666"/>
                </a:solidFill>
                <a:latin typeface="Arial"/>
                <a:ea typeface="Raleway"/>
                <a:cs typeface="Arial"/>
              </a:defRPr>
            </a:lvl1pPr>
            <a:lvl2pPr lvl="1" rtl="0">
              <a:spcBef>
                <a:spcPts val="0"/>
              </a:spcBef>
              <a:buClr>
                <a:srgbClr val="000000"/>
              </a:buClr>
              <a:buSzPct val="100000"/>
              <a:buNone/>
              <a:defRPr sz="2250">
                <a:solidFill>
                  <a:srgbClr val="000000"/>
                </a:solidFill>
              </a:defRPr>
            </a:lvl2pPr>
            <a:lvl3pPr lvl="2" rtl="0">
              <a:spcBef>
                <a:spcPts val="0"/>
              </a:spcBef>
              <a:buClr>
                <a:srgbClr val="000000"/>
              </a:buClr>
              <a:buSzPct val="100000"/>
              <a:buNone/>
              <a:defRPr sz="2250">
                <a:solidFill>
                  <a:srgbClr val="000000"/>
                </a:solidFill>
              </a:defRPr>
            </a:lvl3pPr>
            <a:lvl4pPr lvl="3" rtl="0">
              <a:spcBef>
                <a:spcPts val="0"/>
              </a:spcBef>
              <a:buClr>
                <a:srgbClr val="000000"/>
              </a:buClr>
              <a:buSzPct val="100000"/>
              <a:buNone/>
              <a:defRPr sz="2250">
                <a:solidFill>
                  <a:srgbClr val="000000"/>
                </a:solidFill>
              </a:defRPr>
            </a:lvl4pPr>
            <a:lvl5pPr lvl="4" rtl="0">
              <a:spcBef>
                <a:spcPts val="0"/>
              </a:spcBef>
              <a:buClr>
                <a:srgbClr val="000000"/>
              </a:buClr>
              <a:buSzPct val="100000"/>
              <a:buNone/>
              <a:defRPr sz="2250">
                <a:solidFill>
                  <a:srgbClr val="000000"/>
                </a:solidFill>
              </a:defRPr>
            </a:lvl5pPr>
            <a:lvl6pPr lvl="5" rtl="0">
              <a:spcBef>
                <a:spcPts val="0"/>
              </a:spcBef>
              <a:buClr>
                <a:srgbClr val="000000"/>
              </a:buClr>
              <a:buSzPct val="100000"/>
              <a:buNone/>
              <a:defRPr sz="2250">
                <a:solidFill>
                  <a:srgbClr val="000000"/>
                </a:solidFill>
              </a:defRPr>
            </a:lvl6pPr>
            <a:lvl7pPr lvl="6" rtl="0">
              <a:spcBef>
                <a:spcPts val="0"/>
              </a:spcBef>
              <a:buClr>
                <a:srgbClr val="000000"/>
              </a:buClr>
              <a:buSzPct val="100000"/>
              <a:buNone/>
              <a:defRPr sz="2250">
                <a:solidFill>
                  <a:srgbClr val="000000"/>
                </a:solidFill>
              </a:defRPr>
            </a:lvl7pPr>
            <a:lvl8pPr lvl="7" rtl="0">
              <a:spcBef>
                <a:spcPts val="0"/>
              </a:spcBef>
              <a:buClr>
                <a:srgbClr val="000000"/>
              </a:buClr>
              <a:buSzPct val="100000"/>
              <a:buNone/>
              <a:defRPr sz="2250">
                <a:solidFill>
                  <a:srgbClr val="000000"/>
                </a:solidFill>
              </a:defRPr>
            </a:lvl8pPr>
            <a:lvl9pPr lvl="8" rtl="0">
              <a:spcBef>
                <a:spcPts val="0"/>
              </a:spcBef>
              <a:buClr>
                <a:srgbClr val="000000"/>
              </a:buClr>
              <a:buSzPct val="100000"/>
              <a:buNone/>
              <a:defRPr sz="2250">
                <a:solidFill>
                  <a:srgbClr val="000000"/>
                </a:solidFill>
              </a:defRPr>
            </a:lvl9pPr>
          </a:lstStyle>
          <a:p>
            <a:r>
              <a:rPr lang="en-US"/>
              <a:t>Place sub-heading here</a:t>
            </a:r>
          </a:p>
        </p:txBody>
      </p:sp>
      <p:sp>
        <p:nvSpPr>
          <p:cNvPr id="17" name="Shape 11"/>
          <p:cNvSpPr txBox="1">
            <a:spLocks noGrp="1"/>
          </p:cNvSpPr>
          <p:nvPr>
            <p:ph type="ctrTitle" hasCustomPrompt="1"/>
          </p:nvPr>
        </p:nvSpPr>
        <p:spPr>
          <a:xfrm>
            <a:off x="2541684" y="2034671"/>
            <a:ext cx="5892248" cy="889131"/>
          </a:xfrm>
          <a:prstGeom prst="rect">
            <a:avLst/>
          </a:prstGeom>
        </p:spPr>
        <p:txBody>
          <a:bodyPr lIns="91425" tIns="91425" rIns="91425" bIns="91425" anchor="ctr" anchorCtr="0"/>
          <a:lstStyle>
            <a:lvl1pPr lvl="0" algn="l">
              <a:lnSpc>
                <a:spcPct val="90000"/>
              </a:lnSpc>
              <a:spcBef>
                <a:spcPts val="0"/>
              </a:spcBef>
              <a:buClr>
                <a:srgbClr val="FFFFFF"/>
              </a:buClr>
              <a:buSzPct val="100000"/>
              <a:defRPr sz="2700" b="1" i="0">
                <a:solidFill>
                  <a:srgbClr val="FFFFFF"/>
                </a:solidFill>
                <a:latin typeface="Arial"/>
                <a:ea typeface="Raleway"/>
                <a:cs typeface="Aria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r>
              <a:rPr lang="en-US"/>
              <a:t>“SECTION DIVIDER”</a:t>
            </a:r>
            <a:endParaRPr/>
          </a:p>
        </p:txBody>
      </p:sp>
      <p:sp>
        <p:nvSpPr>
          <p:cNvPr id="25" name="Picture Placeholder 8"/>
          <p:cNvSpPr>
            <a:spLocks noGrp="1"/>
          </p:cNvSpPr>
          <p:nvPr>
            <p:ph type="pic" sz="quarter" idx="10" hasCustomPrompt="1"/>
          </p:nvPr>
        </p:nvSpPr>
        <p:spPr>
          <a:xfrm>
            <a:off x="587697" y="1930664"/>
            <a:ext cx="1723157" cy="1312295"/>
          </a:xfrm>
          <a:prstGeom prst="ellipse">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a:t>Drag and drop image here</a:t>
            </a:r>
          </a:p>
        </p:txBody>
      </p:sp>
      <p:pic>
        <p:nvPicPr>
          <p:cNvPr id="3" name="Picture 2" descr="Logo, icon&#10;&#10;Description automatically generated">
            <a:extLst>
              <a:ext uri="{FF2B5EF4-FFF2-40B4-BE49-F238E27FC236}">
                <a16:creationId xmlns:a16="http://schemas.microsoft.com/office/drawing/2014/main" id="{425D7CD1-4F97-454C-8756-1DD30BF9D2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697" y="502250"/>
            <a:ext cx="1790995" cy="579350"/>
          </a:xfrm>
          <a:prstGeom prst="rect">
            <a:avLst/>
          </a:prstGeom>
        </p:spPr>
      </p:pic>
    </p:spTree>
    <p:extLst>
      <p:ext uri="{BB962C8B-B14F-4D97-AF65-F5344CB8AC3E}">
        <p14:creationId xmlns:p14="http://schemas.microsoft.com/office/powerpoint/2010/main" val="215879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Shape 8"/>
        <p:cNvGrpSpPr/>
        <p:nvPr/>
      </p:nvGrpSpPr>
      <p:grpSpPr>
        <a:xfrm>
          <a:off x="0" y="0"/>
          <a:ext cx="0" cy="0"/>
          <a:chOff x="0" y="0"/>
          <a:chExt cx="0" cy="0"/>
        </a:xfrm>
      </p:grpSpPr>
      <p:sp>
        <p:nvSpPr>
          <p:cNvPr id="12" name="Regular Pentagon 2"/>
          <p:cNvSpPr/>
          <p:nvPr userDrawn="1"/>
        </p:nvSpPr>
        <p:spPr>
          <a:xfrm rot="10800000">
            <a:off x="-127000" y="-38100"/>
            <a:ext cx="9339043" cy="322426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10071" b="-6400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gular Pentagon 2"/>
          <p:cNvSpPr/>
          <p:nvPr userDrawn="1"/>
        </p:nvSpPr>
        <p:spPr>
          <a:xfrm rot="10800000">
            <a:off x="-127001" y="-3810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177428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Shape 8"/>
        <p:cNvGrpSpPr/>
        <p:nvPr/>
      </p:nvGrpSpPr>
      <p:grpSpPr>
        <a:xfrm>
          <a:off x="0" y="0"/>
          <a:ext cx="0" cy="0"/>
          <a:chOff x="0" y="0"/>
          <a:chExt cx="0" cy="0"/>
        </a:xfrm>
      </p:grpSpPr>
      <p:sp>
        <p:nvSpPr>
          <p:cNvPr id="12" name="Regular Pentagon 2"/>
          <p:cNvSpPr/>
          <p:nvPr userDrawn="1"/>
        </p:nvSpPr>
        <p:spPr>
          <a:xfrm rot="10800000">
            <a:off x="-127003" y="-3385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30182" b="-4866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gular Pentagon 2"/>
          <p:cNvSpPr/>
          <p:nvPr userDrawn="1"/>
        </p:nvSpPr>
        <p:spPr>
          <a:xfrm rot="10800000">
            <a:off x="-127003" y="-33850"/>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322642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Shape 8"/>
        <p:cNvGrpSpPr/>
        <p:nvPr/>
      </p:nvGrpSpPr>
      <p:grpSpPr>
        <a:xfrm>
          <a:off x="0" y="0"/>
          <a:ext cx="0" cy="0"/>
          <a:chOff x="0" y="0"/>
          <a:chExt cx="0" cy="0"/>
        </a:xfrm>
      </p:grpSpPr>
      <p:sp>
        <p:nvSpPr>
          <p:cNvPr id="12" name="Regular Pentagon 2"/>
          <p:cNvSpPr/>
          <p:nvPr userDrawn="1"/>
        </p:nvSpPr>
        <p:spPr>
          <a:xfrm rot="10800000">
            <a:off x="-127003" y="-3385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15944" b="-6946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gular Pentagon 2"/>
          <p:cNvSpPr/>
          <p:nvPr userDrawn="1"/>
        </p:nvSpPr>
        <p:spPr>
          <a:xfrm rot="10800000">
            <a:off x="-127003" y="-33851"/>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28551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Shape 8"/>
        <p:cNvGrpSpPr/>
        <p:nvPr/>
      </p:nvGrpSpPr>
      <p:grpSpPr>
        <a:xfrm>
          <a:off x="0" y="0"/>
          <a:ext cx="0" cy="0"/>
          <a:chOff x="0" y="0"/>
          <a:chExt cx="0" cy="0"/>
        </a:xfrm>
      </p:grpSpPr>
      <p:sp>
        <p:nvSpPr>
          <p:cNvPr id="12" name="Regular Pentagon 2"/>
          <p:cNvSpPr/>
          <p:nvPr userDrawn="1"/>
        </p:nvSpPr>
        <p:spPr>
          <a:xfrm rot="10800000">
            <a:off x="-127003" y="-3385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9958" b="-754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gular Pentagon 2"/>
          <p:cNvSpPr/>
          <p:nvPr userDrawn="1"/>
        </p:nvSpPr>
        <p:spPr>
          <a:xfrm rot="10800000">
            <a:off x="-127003" y="-33853"/>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16573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Shape 8"/>
        <p:cNvGrpSpPr/>
        <p:nvPr/>
      </p:nvGrpSpPr>
      <p:grpSpPr>
        <a:xfrm>
          <a:off x="0" y="0"/>
          <a:ext cx="0" cy="0"/>
          <a:chOff x="0" y="0"/>
          <a:chExt cx="0" cy="0"/>
        </a:xfrm>
      </p:grpSpPr>
      <p:sp>
        <p:nvSpPr>
          <p:cNvPr id="12" name="Regular Pentagon 2"/>
          <p:cNvSpPr/>
          <p:nvPr userDrawn="1"/>
        </p:nvSpPr>
        <p:spPr>
          <a:xfrm rot="10800000">
            <a:off x="-127003" y="-3385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16296" b="-6911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gular Pentagon 2"/>
          <p:cNvSpPr/>
          <p:nvPr userDrawn="1"/>
        </p:nvSpPr>
        <p:spPr>
          <a:xfrm rot="10800000">
            <a:off x="-127003" y="-33851"/>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26168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Shape 8"/>
        <p:cNvGrpSpPr/>
        <p:nvPr/>
      </p:nvGrpSpPr>
      <p:grpSpPr>
        <a:xfrm>
          <a:off x="0" y="0"/>
          <a:ext cx="0" cy="0"/>
          <a:chOff x="0" y="0"/>
          <a:chExt cx="0" cy="0"/>
        </a:xfrm>
      </p:grpSpPr>
      <p:sp>
        <p:nvSpPr>
          <p:cNvPr id="13" name="Regular Pentagon 2"/>
          <p:cNvSpPr/>
          <p:nvPr userDrawn="1"/>
        </p:nvSpPr>
        <p:spPr>
          <a:xfrm rot="10800000">
            <a:off x="-127003" y="-33851"/>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rgbClr val="5964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9647A"/>
              </a:solidFill>
            </a:endParaRPr>
          </a:p>
        </p:txBody>
      </p:sp>
      <p:sp>
        <p:nvSpPr>
          <p:cNvPr id="10" name="Shape 10"/>
          <p:cNvSpPr/>
          <p:nvPr/>
        </p:nvSpPr>
        <p:spPr>
          <a:xfrm>
            <a:off x="579000" y="3357296"/>
            <a:ext cx="54300" cy="1191900"/>
          </a:xfrm>
          <a:prstGeom prst="rect">
            <a:avLst/>
          </a:prstGeom>
          <a:solidFill>
            <a:srgbClr val="59647A"/>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pic>
        <p:nvPicPr>
          <p:cNvPr id="7" name="Picture 6" descr="deniso-logo-white-011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19133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0A7C-BBDD-42C4-A97D-C9E96CFC1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780B4F-F164-48B4-8CC0-BECEC3FA3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BE567-A94B-4AC3-B798-BC84CEEDDE8C}"/>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584B73DA-88EB-47FB-B930-8B888D13B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85BDD-A39F-42F0-8943-2DBD6C6C4B7B}"/>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7142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12"/>
        <p:cNvGrpSpPr/>
        <p:nvPr/>
      </p:nvGrpSpPr>
      <p:grpSpPr>
        <a:xfrm>
          <a:off x="0" y="0"/>
          <a:ext cx="0" cy="0"/>
          <a:chOff x="0" y="0"/>
          <a:chExt cx="0" cy="0"/>
        </a:xfrm>
      </p:grpSpPr>
      <p:sp>
        <p:nvSpPr>
          <p:cNvPr id="27" name="Shape 18"/>
          <p:cNvSpPr/>
          <p:nvPr userDrawn="1"/>
        </p:nvSpPr>
        <p:spPr>
          <a:xfrm>
            <a:off x="0" y="-9749"/>
            <a:ext cx="9144000" cy="2610117"/>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pic>
        <p:nvPicPr>
          <p:cNvPr id="9" name="Picture 8" descr="deniso-logo-white-011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184" y="301425"/>
            <a:ext cx="1968500" cy="634398"/>
          </a:xfrm>
          <a:prstGeom prst="rect">
            <a:avLst/>
          </a:prstGeom>
        </p:spPr>
      </p:pic>
      <p:sp>
        <p:nvSpPr>
          <p:cNvPr id="16" name="Shape 16"/>
          <p:cNvSpPr txBox="1">
            <a:spLocks noGrp="1"/>
          </p:cNvSpPr>
          <p:nvPr>
            <p:ph type="subTitle" idx="1" hasCustomPrompt="1"/>
          </p:nvPr>
        </p:nvSpPr>
        <p:spPr>
          <a:xfrm>
            <a:off x="3003407" y="2832906"/>
            <a:ext cx="5532562" cy="95147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2800" baseline="0">
                <a:solidFill>
                  <a:srgbClr val="666666"/>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Place sub-heading here</a:t>
            </a:r>
          </a:p>
        </p:txBody>
      </p:sp>
      <p:sp>
        <p:nvSpPr>
          <p:cNvPr id="17" name="Shape 11"/>
          <p:cNvSpPr txBox="1">
            <a:spLocks noGrp="1"/>
          </p:cNvSpPr>
          <p:nvPr>
            <p:ph type="ctrTitle" hasCustomPrompt="1"/>
          </p:nvPr>
        </p:nvSpPr>
        <p:spPr>
          <a:xfrm>
            <a:off x="2738757" y="1996351"/>
            <a:ext cx="5892248" cy="889131"/>
          </a:xfrm>
          <a:prstGeom prst="rect">
            <a:avLst/>
          </a:prstGeom>
        </p:spPr>
        <p:txBody>
          <a:bodyPr lIns="91425" tIns="91425" rIns="91425" bIns="91425" anchor="ctr" anchorCtr="0"/>
          <a:lstStyle>
            <a:lvl1pPr lvl="0" algn="l">
              <a:lnSpc>
                <a:spcPct val="90000"/>
              </a:lnSpc>
              <a:spcBef>
                <a:spcPts val="0"/>
              </a:spcBef>
              <a:buClr>
                <a:srgbClr val="FFFFFF"/>
              </a:buClr>
              <a:buSzPct val="100000"/>
              <a:defRPr sz="3600" b="1" i="0">
                <a:solidFill>
                  <a:srgbClr val="FFFFFF"/>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“SECTION DIVIDER”</a:t>
            </a:r>
            <a:endParaRPr dirty="0"/>
          </a:p>
        </p:txBody>
      </p:sp>
      <p:sp>
        <p:nvSpPr>
          <p:cNvPr id="25" name="Picture Placeholder 8"/>
          <p:cNvSpPr>
            <a:spLocks noGrp="1"/>
          </p:cNvSpPr>
          <p:nvPr>
            <p:ph type="pic" sz="quarter" idx="10" hasCustomPrompt="1"/>
          </p:nvPr>
        </p:nvSpPr>
        <p:spPr>
          <a:xfrm>
            <a:off x="877364" y="1624151"/>
            <a:ext cx="1723157" cy="1684494"/>
          </a:xfrm>
          <a:prstGeom prst="ellipse">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Tree>
    <p:extLst>
      <p:ext uri="{BB962C8B-B14F-4D97-AF65-F5344CB8AC3E}">
        <p14:creationId xmlns:p14="http://schemas.microsoft.com/office/powerpoint/2010/main" val="4272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 1 column">
    <p:spTree>
      <p:nvGrpSpPr>
        <p:cNvPr id="1" name="Shape 21"/>
        <p:cNvGrpSpPr/>
        <p:nvPr/>
      </p:nvGrpSpPr>
      <p:grpSpPr>
        <a:xfrm>
          <a:off x="0" y="0"/>
          <a:ext cx="0" cy="0"/>
          <a:chOff x="0" y="0"/>
          <a:chExt cx="0" cy="0"/>
        </a:xfrm>
      </p:grpSpPr>
      <p:sp>
        <p:nvSpPr>
          <p:cNvPr id="6" name="Shape 18"/>
          <p:cNvSpPr/>
          <p:nvPr userDrawn="1"/>
        </p:nvSpPr>
        <p:spPr>
          <a:xfrm>
            <a:off x="0" y="-9750"/>
            <a:ext cx="9144000" cy="5080898"/>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9" y="63107"/>
            <a:ext cx="3721497"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Section Divider</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sp>
        <p:nvSpPr>
          <p:cNvPr id="9" name="Text Placeholder 8"/>
          <p:cNvSpPr>
            <a:spLocks noGrp="1"/>
          </p:cNvSpPr>
          <p:nvPr>
            <p:ph type="body" sz="quarter" idx="12"/>
          </p:nvPr>
        </p:nvSpPr>
        <p:spPr>
          <a:xfrm>
            <a:off x="450852" y="1184275"/>
            <a:ext cx="3722104" cy="3757285"/>
          </a:xfrm>
          <a:prstGeom prst="rect">
            <a:avLst/>
          </a:prstGeom>
        </p:spPr>
        <p:txBody>
          <a:bodyPr vert="horz"/>
          <a:lstStyle>
            <a:lvl1pPr>
              <a:buFontTx/>
              <a:buNone/>
              <a:defRPr sz="1600" b="0" i="0">
                <a:solidFill>
                  <a:schemeClr val="bg1"/>
                </a:solidFill>
                <a:latin typeface="Arial"/>
                <a:cs typeface="Arial"/>
              </a:defRPr>
            </a:lvl1pPr>
            <a:lvl2pPr marL="0" indent="0">
              <a:buClr>
                <a:srgbClr val="59647A"/>
              </a:buClr>
              <a:buFont typeface="Wingdings" charset="2"/>
              <a:buNone/>
              <a:defRPr sz="1400">
                <a:solidFill>
                  <a:srgbClr val="FFFFFF"/>
                </a:solidFill>
                <a:latin typeface="Arial"/>
                <a:cs typeface="Arial"/>
              </a:defRPr>
            </a:lvl2pPr>
            <a:lvl3pPr marL="347463" indent="-164588">
              <a:buClr>
                <a:schemeClr val="bg1"/>
              </a:buClr>
              <a:buFont typeface="Wingdings" charset="2"/>
              <a:buChar char="§"/>
              <a:defRPr sz="1400">
                <a:solidFill>
                  <a:srgbClr val="FFFFFF"/>
                </a:solidFill>
                <a:latin typeface="Arial"/>
                <a:cs typeface="Arial"/>
              </a:defRPr>
            </a:lvl3pPr>
            <a:lvl4pPr marL="557770" indent="-192020">
              <a:buClr>
                <a:schemeClr val="bg1"/>
              </a:buClr>
              <a:buFont typeface="Lucida Grande"/>
              <a:buChar char="-"/>
              <a:defRPr sz="1400">
                <a:solidFill>
                  <a:srgbClr val="FFFFFF"/>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4" name="Picture Placeholder 8"/>
          <p:cNvSpPr>
            <a:spLocks noGrp="1"/>
          </p:cNvSpPr>
          <p:nvPr>
            <p:ph type="pic" sz="quarter" idx="10" hasCustomPrompt="1"/>
          </p:nvPr>
        </p:nvSpPr>
        <p:spPr>
          <a:xfrm>
            <a:off x="4380309" y="-9749"/>
            <a:ext cx="4763692" cy="4951310"/>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1"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30" name="TextBox 29"/>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31" name="TextBox 30"/>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35"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E4FE30A1-1015-FD43-9F7D-82C416614EE8}" type="datetime1">
              <a:rPr lang="en-US" smtClean="0"/>
              <a:t>5/11/2022</a:t>
            </a:fld>
            <a:endParaRPr lang="en-US" dirty="0"/>
          </a:p>
        </p:txBody>
      </p:sp>
      <p:sp>
        <p:nvSpPr>
          <p:cNvPr id="36"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37"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rgbClr val="FFFFFF"/>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8614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 1 column">
    <p:spTree>
      <p:nvGrpSpPr>
        <p:cNvPr id="1" name="Shape 21"/>
        <p:cNvGrpSpPr/>
        <p:nvPr/>
      </p:nvGrpSpPr>
      <p:grpSpPr>
        <a:xfrm>
          <a:off x="0" y="0"/>
          <a:ext cx="0" cy="0"/>
          <a:chOff x="0" y="0"/>
          <a:chExt cx="0" cy="0"/>
        </a:xfrm>
      </p:grpSpPr>
      <p:sp>
        <p:nvSpPr>
          <p:cNvPr id="6" name="Shape 18"/>
          <p:cNvSpPr/>
          <p:nvPr userDrawn="1"/>
        </p:nvSpPr>
        <p:spPr>
          <a:xfrm>
            <a:off x="0" y="-9750"/>
            <a:ext cx="9144000" cy="5080898"/>
          </a:xfrm>
          <a:prstGeom prst="rect">
            <a:avLst/>
          </a:prstGeom>
          <a:solidFill>
            <a:srgbClr val="DC3E10"/>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9" y="63107"/>
            <a:ext cx="3721497"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Section Divider</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9" name="Text Placeholder 8"/>
          <p:cNvSpPr>
            <a:spLocks noGrp="1"/>
          </p:cNvSpPr>
          <p:nvPr>
            <p:ph type="body" sz="quarter" idx="12"/>
          </p:nvPr>
        </p:nvSpPr>
        <p:spPr>
          <a:xfrm>
            <a:off x="450852" y="1184275"/>
            <a:ext cx="3722104" cy="3757285"/>
          </a:xfrm>
          <a:prstGeom prst="rect">
            <a:avLst/>
          </a:prstGeom>
        </p:spPr>
        <p:txBody>
          <a:bodyPr vert="horz"/>
          <a:lstStyle>
            <a:lvl1pPr>
              <a:buFontTx/>
              <a:buNone/>
              <a:defRPr sz="1600" b="0" i="0">
                <a:solidFill>
                  <a:schemeClr val="bg1"/>
                </a:solidFill>
                <a:latin typeface="Arial"/>
                <a:cs typeface="Arial"/>
              </a:defRPr>
            </a:lvl1pPr>
            <a:lvl2pPr marL="0" indent="0">
              <a:buClr>
                <a:srgbClr val="59647A"/>
              </a:buClr>
              <a:buFont typeface="Wingdings" charset="2"/>
              <a:buNone/>
              <a:defRPr sz="1400">
                <a:solidFill>
                  <a:srgbClr val="FFFFFF"/>
                </a:solidFill>
                <a:latin typeface="Arial"/>
                <a:cs typeface="Arial"/>
              </a:defRPr>
            </a:lvl2pPr>
            <a:lvl3pPr marL="347463" indent="-164588">
              <a:buClr>
                <a:schemeClr val="bg1"/>
              </a:buClr>
              <a:buFont typeface="Wingdings" charset="2"/>
              <a:buChar char="§"/>
              <a:defRPr sz="1400">
                <a:solidFill>
                  <a:srgbClr val="FFFFFF"/>
                </a:solidFill>
                <a:latin typeface="Arial"/>
                <a:cs typeface="Arial"/>
              </a:defRPr>
            </a:lvl3pPr>
            <a:lvl4pPr marL="557770" indent="-192020">
              <a:buClr>
                <a:schemeClr val="bg1"/>
              </a:buClr>
              <a:buFont typeface="Lucida Grande"/>
              <a:buChar char="-"/>
              <a:defRPr sz="1400">
                <a:solidFill>
                  <a:srgbClr val="FFFFFF"/>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4" name="Picture Placeholder 8"/>
          <p:cNvSpPr>
            <a:spLocks noGrp="1"/>
          </p:cNvSpPr>
          <p:nvPr>
            <p:ph type="pic" sz="quarter" idx="10" hasCustomPrompt="1"/>
          </p:nvPr>
        </p:nvSpPr>
        <p:spPr>
          <a:xfrm>
            <a:off x="4380309" y="-9749"/>
            <a:ext cx="4763692" cy="4951310"/>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1" name="Shape 18"/>
          <p:cNvSpPr/>
          <p:nvPr userDrawn="1"/>
        </p:nvSpPr>
        <p:spPr>
          <a:xfrm>
            <a:off x="-50546" y="4941560"/>
            <a:ext cx="9268785" cy="290403"/>
          </a:xfrm>
          <a:prstGeom prst="rect">
            <a:avLst/>
          </a:prstGeom>
          <a:solidFill>
            <a:srgbClr val="DC3E10"/>
          </a:solidFill>
          <a:ln>
            <a:noFill/>
          </a:ln>
        </p:spPr>
        <p:txBody>
          <a:bodyPr lIns="91425" tIns="91425" rIns="91425" bIns="91425" anchor="ctr" anchorCtr="0">
            <a:noAutofit/>
          </a:bodyPr>
          <a:lstStyle/>
          <a:p>
            <a:pPr lvl="0">
              <a:spcBef>
                <a:spcPts val="0"/>
              </a:spcBef>
              <a:buNone/>
            </a:pPr>
            <a:endParaRPr sz="1800"/>
          </a:p>
        </p:txBody>
      </p:sp>
      <p:sp>
        <p:nvSpPr>
          <p:cNvPr id="10" name="Rectangle 6"/>
          <p:cNvSpPr txBox="1">
            <a:spLocks noChangeArrowheads="1"/>
          </p:cNvSpPr>
          <p:nvPr userDrawn="1"/>
        </p:nvSpPr>
        <p:spPr bwMode="auto">
          <a:xfrm>
            <a:off x="309558" y="4970019"/>
            <a:ext cx="269874" cy="215900"/>
          </a:xfrm>
          <a:prstGeom prst="rect">
            <a:avLst/>
          </a:prstGeom>
          <a:noFill/>
          <a:ln w="9525">
            <a:noFill/>
            <a:miter lim="800000"/>
            <a:headEnd/>
            <a:tailEnd/>
          </a:ln>
          <a:effec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endParaRPr lang="de-DE" sz="900" b="0" dirty="0">
              <a:solidFill>
                <a:srgbClr val="FFFFFF"/>
              </a:solidFill>
            </a:endParaRPr>
          </a:p>
        </p:txBody>
      </p:sp>
      <p:sp>
        <p:nvSpPr>
          <p:cNvPr id="13" name="TextBox 12"/>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5" name="TextBox 14"/>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6"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FDBDE752-1900-2042-A9CE-525ED03AB63F}" type="datetime1">
              <a:rPr lang="en-US" smtClean="0"/>
              <a:t>5/11/2022</a:t>
            </a:fld>
            <a:endParaRPr lang="en-US" dirty="0"/>
          </a:p>
        </p:txBody>
      </p:sp>
      <p:sp>
        <p:nvSpPr>
          <p:cNvPr id="17"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8"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147608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 1 column">
    <p:spTree>
      <p:nvGrpSpPr>
        <p:cNvPr id="1" name="Shape 21"/>
        <p:cNvGrpSpPr/>
        <p:nvPr/>
      </p:nvGrpSpPr>
      <p:grpSpPr>
        <a:xfrm>
          <a:off x="0" y="0"/>
          <a:ext cx="0" cy="0"/>
          <a:chOff x="0" y="0"/>
          <a:chExt cx="0" cy="0"/>
        </a:xfrm>
      </p:grpSpPr>
      <p:sp>
        <p:nvSpPr>
          <p:cNvPr id="10" name="Picture Placeholder 8"/>
          <p:cNvSpPr>
            <a:spLocks noGrp="1"/>
          </p:cNvSpPr>
          <p:nvPr>
            <p:ph type="pic" sz="quarter" idx="10" hasCustomPrompt="1"/>
          </p:nvPr>
        </p:nvSpPr>
        <p:spPr>
          <a:xfrm>
            <a:off x="5230992" y="891322"/>
            <a:ext cx="3919327" cy="4252177"/>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6"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9" name="Text Placeholder 8"/>
          <p:cNvSpPr>
            <a:spLocks noGrp="1"/>
          </p:cNvSpPr>
          <p:nvPr>
            <p:ph type="body" sz="quarter" idx="12"/>
          </p:nvPr>
        </p:nvSpPr>
        <p:spPr>
          <a:xfrm>
            <a:off x="450851" y="1184276"/>
            <a:ext cx="3549312" cy="3394444"/>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522890" y="4884032"/>
            <a:ext cx="248171" cy="215444"/>
          </a:xfrm>
          <a:prstGeom prst="rect">
            <a:avLst/>
          </a:prstGeom>
          <a:noFill/>
        </p:spPr>
        <p:txBody>
          <a:bodyPr wrap="square" rtlCol="0">
            <a:spAutoFit/>
          </a:bodyPr>
          <a:lstStyle/>
          <a:p>
            <a:r>
              <a:rPr lang="en-US" sz="800" dirty="0">
                <a:solidFill>
                  <a:srgbClr val="59647A"/>
                </a:solidFill>
              </a:rPr>
              <a:t>|</a:t>
            </a:r>
          </a:p>
        </p:txBody>
      </p:sp>
      <p:sp>
        <p:nvSpPr>
          <p:cNvPr id="14" name="TextBox 13"/>
          <p:cNvSpPr txBox="1"/>
          <p:nvPr userDrawn="1"/>
        </p:nvSpPr>
        <p:spPr>
          <a:xfrm>
            <a:off x="1087576" y="4884269"/>
            <a:ext cx="248171" cy="215444"/>
          </a:xfrm>
          <a:prstGeom prst="rect">
            <a:avLst/>
          </a:prstGeom>
          <a:noFill/>
        </p:spPr>
        <p:txBody>
          <a:bodyPr wrap="square" rtlCol="0">
            <a:spAutoFit/>
          </a:bodyPr>
          <a:lstStyle/>
          <a:p>
            <a:r>
              <a:rPr lang="en-US" sz="800" dirty="0">
                <a:solidFill>
                  <a:srgbClr val="59647A"/>
                </a:solidFill>
              </a:rPr>
              <a:t>|</a:t>
            </a:r>
          </a:p>
        </p:txBody>
      </p:sp>
      <p:sp>
        <p:nvSpPr>
          <p:cNvPr id="15"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66D6D4EA-0CC7-AA49-B67F-B4A0691EA200}" type="datetime1">
              <a:rPr lang="en-US" smtClean="0"/>
              <a:t>5/11/2022</a:t>
            </a:fld>
            <a:endParaRPr lang="en-US" dirty="0"/>
          </a:p>
        </p:txBody>
      </p:sp>
      <p:sp>
        <p:nvSpPr>
          <p:cNvPr id="16"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Presentation Name</a:t>
            </a:r>
            <a:endParaRPr lang="en-US" dirty="0"/>
          </a:p>
        </p:txBody>
      </p:sp>
      <p:sp>
        <p:nvSpPr>
          <p:cNvPr id="17"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pPr/>
              <a:t>‹#›</a:t>
            </a:fld>
            <a:endParaRPr lang="en-US" sz="800" dirty="0"/>
          </a:p>
        </p:txBody>
      </p:sp>
    </p:spTree>
    <p:extLst>
      <p:ext uri="{BB962C8B-B14F-4D97-AF65-F5344CB8AC3E}">
        <p14:creationId xmlns:p14="http://schemas.microsoft.com/office/powerpoint/2010/main" val="72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 1 column">
    <p:spTree>
      <p:nvGrpSpPr>
        <p:cNvPr id="1" name="Shape 21"/>
        <p:cNvGrpSpPr/>
        <p:nvPr/>
      </p:nvGrpSpPr>
      <p:grpSpPr>
        <a:xfrm>
          <a:off x="0" y="0"/>
          <a:ext cx="0" cy="0"/>
          <a:chOff x="0" y="0"/>
          <a:chExt cx="0" cy="0"/>
        </a:xfrm>
      </p:grpSpPr>
      <p:sp>
        <p:nvSpPr>
          <p:cNvPr id="10"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4" name="Picture Placeholder 8"/>
          <p:cNvSpPr>
            <a:spLocks noGrp="1"/>
          </p:cNvSpPr>
          <p:nvPr>
            <p:ph type="pic" sz="quarter" idx="10" hasCustomPrompt="1"/>
          </p:nvPr>
        </p:nvSpPr>
        <p:spPr>
          <a:xfrm>
            <a:off x="5224674" y="891322"/>
            <a:ext cx="3925645" cy="4050240"/>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8"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9" name="Text Placeholder 8"/>
          <p:cNvSpPr>
            <a:spLocks noGrp="1"/>
          </p:cNvSpPr>
          <p:nvPr>
            <p:ph type="body" sz="quarter" idx="12"/>
          </p:nvPr>
        </p:nvSpPr>
        <p:spPr>
          <a:xfrm>
            <a:off x="450851" y="1184276"/>
            <a:ext cx="3549312" cy="3394444"/>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5" name="TextBox 14"/>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6"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A054A40C-9D18-E94B-96A3-9428863AA905}" type="datetime1">
              <a:rPr lang="en-US" smtClean="0"/>
              <a:t>5/11/2022</a:t>
            </a:fld>
            <a:endParaRPr lang="en-US" dirty="0"/>
          </a:p>
        </p:txBody>
      </p:sp>
      <p:sp>
        <p:nvSpPr>
          <p:cNvPr id="17"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8"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34725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 1 column">
    <p:spTree>
      <p:nvGrpSpPr>
        <p:cNvPr id="1" name="Shape 21"/>
        <p:cNvGrpSpPr/>
        <p:nvPr/>
      </p:nvGrpSpPr>
      <p:grpSpPr>
        <a:xfrm>
          <a:off x="0" y="0"/>
          <a:ext cx="0" cy="0"/>
          <a:chOff x="0" y="0"/>
          <a:chExt cx="0" cy="0"/>
        </a:xfrm>
      </p:grpSpPr>
      <p:sp>
        <p:nvSpPr>
          <p:cNvPr id="10"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8"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9" name="Text Placeholder 8"/>
          <p:cNvSpPr>
            <a:spLocks noGrp="1"/>
          </p:cNvSpPr>
          <p:nvPr>
            <p:ph type="body" sz="quarter" idx="12"/>
          </p:nvPr>
        </p:nvSpPr>
        <p:spPr>
          <a:xfrm>
            <a:off x="450851" y="1184276"/>
            <a:ext cx="3549312" cy="3394444"/>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4" name="TextBox 13"/>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5"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C34EFF8D-5189-D547-9323-D88CF45706CE}" type="datetime1">
              <a:rPr lang="en-US" smtClean="0"/>
              <a:t>5/11/2022</a:t>
            </a:fld>
            <a:endParaRPr lang="en-US" dirty="0"/>
          </a:p>
        </p:txBody>
      </p:sp>
      <p:sp>
        <p:nvSpPr>
          <p:cNvPr id="16"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7"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417032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 1 column">
    <p:spTree>
      <p:nvGrpSpPr>
        <p:cNvPr id="1" name="Shape 21"/>
        <p:cNvGrpSpPr/>
        <p:nvPr/>
      </p:nvGrpSpPr>
      <p:grpSpPr>
        <a:xfrm>
          <a:off x="0" y="0"/>
          <a:ext cx="0" cy="0"/>
          <a:chOff x="0" y="0"/>
          <a:chExt cx="0" cy="0"/>
        </a:xfrm>
      </p:grpSpPr>
      <p:sp>
        <p:nvSpPr>
          <p:cNvPr id="10"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9" name="Text Placeholder 8"/>
          <p:cNvSpPr>
            <a:spLocks noGrp="1"/>
          </p:cNvSpPr>
          <p:nvPr>
            <p:ph type="body" sz="quarter" idx="12"/>
          </p:nvPr>
        </p:nvSpPr>
        <p:spPr>
          <a:xfrm>
            <a:off x="450851" y="1184276"/>
            <a:ext cx="3549312" cy="3394444"/>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extBox 11"/>
          <p:cNvSpPr txBox="1"/>
          <p:nvPr userDrawn="1"/>
        </p:nvSpPr>
        <p:spPr>
          <a:xfrm>
            <a:off x="522890" y="4884032"/>
            <a:ext cx="248171" cy="215444"/>
          </a:xfrm>
          <a:prstGeom prst="rect">
            <a:avLst/>
          </a:prstGeom>
          <a:noFill/>
        </p:spPr>
        <p:txBody>
          <a:bodyPr wrap="square" rtlCol="0">
            <a:spAutoFit/>
          </a:bodyPr>
          <a:lstStyle/>
          <a:p>
            <a:r>
              <a:rPr lang="en-US" sz="800" dirty="0">
                <a:solidFill>
                  <a:srgbClr val="59647A"/>
                </a:solidFill>
              </a:rPr>
              <a:t>|</a:t>
            </a:r>
          </a:p>
        </p:txBody>
      </p:sp>
      <p:sp>
        <p:nvSpPr>
          <p:cNvPr id="13" name="TextBox 12"/>
          <p:cNvSpPr txBox="1"/>
          <p:nvPr userDrawn="1"/>
        </p:nvSpPr>
        <p:spPr>
          <a:xfrm>
            <a:off x="1087576" y="4884269"/>
            <a:ext cx="248171" cy="215444"/>
          </a:xfrm>
          <a:prstGeom prst="rect">
            <a:avLst/>
          </a:prstGeom>
          <a:noFill/>
        </p:spPr>
        <p:txBody>
          <a:bodyPr wrap="square" rtlCol="0">
            <a:spAutoFit/>
          </a:bodyPr>
          <a:lstStyle/>
          <a:p>
            <a:r>
              <a:rPr lang="en-US" sz="800" dirty="0">
                <a:solidFill>
                  <a:srgbClr val="59647A"/>
                </a:solidFill>
              </a:rPr>
              <a:t>|</a:t>
            </a:r>
          </a:p>
        </p:txBody>
      </p:sp>
      <p:sp>
        <p:nvSpPr>
          <p:cNvPr id="14"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ACCE4842-2C28-424A-80D8-29B176859CAE}" type="datetime1">
              <a:rPr lang="en-US" smtClean="0"/>
              <a:t>5/11/2022</a:t>
            </a:fld>
            <a:endParaRPr lang="en-US" dirty="0"/>
          </a:p>
        </p:txBody>
      </p:sp>
      <p:sp>
        <p:nvSpPr>
          <p:cNvPr id="15"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Presentation Name</a:t>
            </a:r>
            <a:endParaRPr lang="en-US" dirty="0"/>
          </a:p>
        </p:txBody>
      </p:sp>
      <p:sp>
        <p:nvSpPr>
          <p:cNvPr id="16"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chemeClr val="tx1">
                    <a:tint val="75000"/>
                  </a:schemeClr>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182502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17"/>
        <p:cNvGrpSpPr/>
        <p:nvPr/>
      </p:nvGrpSpPr>
      <p:grpSpPr>
        <a:xfrm>
          <a:off x="0" y="0"/>
          <a:ext cx="0" cy="0"/>
          <a:chOff x="0" y="0"/>
          <a:chExt cx="0" cy="0"/>
        </a:xfrm>
      </p:grpSpPr>
      <p:sp>
        <p:nvSpPr>
          <p:cNvPr id="18" name="Shape 18"/>
          <p:cNvSpPr/>
          <p:nvPr/>
        </p:nvSpPr>
        <p:spPr>
          <a:xfrm>
            <a:off x="-12636" y="-22387"/>
            <a:ext cx="9192966" cy="521011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solidFill>
                <a:srgbClr val="95BACD"/>
              </a:solidFill>
            </a:endParaRPr>
          </a:p>
        </p:txBody>
      </p:sp>
      <p:sp>
        <p:nvSpPr>
          <p:cNvPr id="19" name="Shape 19"/>
          <p:cNvSpPr txBox="1">
            <a:spLocks noGrp="1"/>
          </p:cNvSpPr>
          <p:nvPr>
            <p:ph type="body" idx="1" hasCustomPrompt="1"/>
          </p:nvPr>
        </p:nvSpPr>
        <p:spPr>
          <a:xfrm>
            <a:off x="2481463" y="1732407"/>
            <a:ext cx="4844151" cy="2744399"/>
          </a:xfrm>
          <a:prstGeom prst="rect">
            <a:avLst/>
          </a:prstGeom>
        </p:spPr>
        <p:txBody>
          <a:bodyPr lIns="91425" tIns="91425" rIns="91425" bIns="91425" anchor="t" anchorCtr="0"/>
          <a:lstStyle>
            <a:lvl1pPr lvl="0" rtl="0">
              <a:spcBef>
                <a:spcPts val="0"/>
              </a:spcBef>
              <a:buClr>
                <a:srgbClr val="FFFFFF"/>
              </a:buClr>
              <a:buSzPct val="100000"/>
              <a:buNone/>
              <a:defRPr sz="3000" b="0" i="1" baseline="0">
                <a:solidFill>
                  <a:srgbClr val="FFFFFF"/>
                </a:solidFill>
                <a:latin typeface="Arial"/>
                <a:ea typeface="Raleway"/>
                <a:cs typeface="Aria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dirty="0"/>
              <a:t>Click to type your selected quote here</a:t>
            </a:r>
            <a:endParaRPr dirty="0"/>
          </a:p>
        </p:txBody>
      </p:sp>
      <p:sp>
        <p:nvSpPr>
          <p:cNvPr id="20" name="Shape 20"/>
          <p:cNvSpPr txBox="1"/>
          <p:nvPr/>
        </p:nvSpPr>
        <p:spPr>
          <a:xfrm>
            <a:off x="1708116" y="1149176"/>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rgbClr val="FFFFFF"/>
                </a:solidFill>
              </a:rPr>
              <a:t>“</a:t>
            </a:r>
          </a:p>
        </p:txBody>
      </p:sp>
      <p:sp>
        <p:nvSpPr>
          <p:cNvPr id="6" name="Shape 20"/>
          <p:cNvSpPr txBox="1"/>
          <p:nvPr userDrawn="1"/>
        </p:nvSpPr>
        <p:spPr>
          <a:xfrm rot="10800000">
            <a:off x="5519925" y="2902912"/>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rgbClr val="FFFFFF"/>
                </a:solidFill>
              </a:rPr>
              <a:t>“</a:t>
            </a:r>
          </a:p>
        </p:txBody>
      </p:sp>
      <p:sp>
        <p:nvSpPr>
          <p:cNvPr id="9" name="TextBox 8"/>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0" name="TextBox 9"/>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1"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A6832074-B8B4-0C4F-A66E-1506EBB70950}" type="datetime1">
              <a:rPr lang="en-US" smtClean="0"/>
              <a:t>5/11/2022</a:t>
            </a:fld>
            <a:endParaRPr lang="en-US" dirty="0"/>
          </a:p>
        </p:txBody>
      </p:sp>
      <p:sp>
        <p:nvSpPr>
          <p:cNvPr id="12"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3"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rgbClr val="FFFFFF"/>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313747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Shape 17"/>
        <p:cNvGrpSpPr/>
        <p:nvPr/>
      </p:nvGrpSpPr>
      <p:grpSpPr>
        <a:xfrm>
          <a:off x="0" y="0"/>
          <a:ext cx="0" cy="0"/>
          <a:chOff x="0" y="0"/>
          <a:chExt cx="0" cy="0"/>
        </a:xfrm>
      </p:grpSpPr>
      <p:sp>
        <p:nvSpPr>
          <p:cNvPr id="18" name="Shape 18"/>
          <p:cNvSpPr/>
          <p:nvPr/>
        </p:nvSpPr>
        <p:spPr>
          <a:xfrm>
            <a:off x="-12636" y="-22388"/>
            <a:ext cx="9192966" cy="5222757"/>
          </a:xfrm>
          <a:prstGeom prst="rect">
            <a:avLst/>
          </a:prstGeom>
          <a:solidFill>
            <a:srgbClr val="DC3E10"/>
          </a:solidFill>
          <a:ln>
            <a:noFill/>
          </a:ln>
        </p:spPr>
        <p:txBody>
          <a:bodyPr lIns="91425" tIns="91425" rIns="91425" bIns="91425" anchor="ctr" anchorCtr="0">
            <a:noAutofit/>
          </a:bodyPr>
          <a:lstStyle/>
          <a:p>
            <a:pPr lvl="0">
              <a:spcBef>
                <a:spcPts val="0"/>
              </a:spcBef>
              <a:buNone/>
            </a:pPr>
            <a:endParaRPr sz="1800">
              <a:solidFill>
                <a:srgbClr val="95BACD"/>
              </a:solidFill>
            </a:endParaRPr>
          </a:p>
        </p:txBody>
      </p:sp>
      <p:sp>
        <p:nvSpPr>
          <p:cNvPr id="19" name="Shape 19"/>
          <p:cNvSpPr txBox="1">
            <a:spLocks noGrp="1"/>
          </p:cNvSpPr>
          <p:nvPr>
            <p:ph type="body" idx="1" hasCustomPrompt="1"/>
          </p:nvPr>
        </p:nvSpPr>
        <p:spPr>
          <a:xfrm>
            <a:off x="2481463" y="1732407"/>
            <a:ext cx="4844151" cy="2744399"/>
          </a:xfrm>
          <a:prstGeom prst="rect">
            <a:avLst/>
          </a:prstGeom>
        </p:spPr>
        <p:txBody>
          <a:bodyPr lIns="91425" tIns="91425" rIns="91425" bIns="91425" anchor="t" anchorCtr="0"/>
          <a:lstStyle>
            <a:lvl1pPr lvl="0" rtl="0">
              <a:spcBef>
                <a:spcPts val="0"/>
              </a:spcBef>
              <a:buClr>
                <a:srgbClr val="FFFFFF"/>
              </a:buClr>
              <a:buSzPct val="100000"/>
              <a:buNone/>
              <a:defRPr sz="3000" b="0" i="1" baseline="0">
                <a:solidFill>
                  <a:srgbClr val="FFFFFF"/>
                </a:solidFill>
                <a:latin typeface="Arial"/>
                <a:ea typeface="Raleway"/>
                <a:cs typeface="Aria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dirty="0"/>
              <a:t>Click to type your selected quote here</a:t>
            </a:r>
            <a:endParaRPr dirty="0"/>
          </a:p>
        </p:txBody>
      </p:sp>
      <p:sp>
        <p:nvSpPr>
          <p:cNvPr id="20" name="Shape 20"/>
          <p:cNvSpPr txBox="1"/>
          <p:nvPr/>
        </p:nvSpPr>
        <p:spPr>
          <a:xfrm>
            <a:off x="1708116" y="1149176"/>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rgbClr val="FFFFFF"/>
                </a:solidFill>
              </a:rPr>
              <a:t>“</a:t>
            </a:r>
          </a:p>
        </p:txBody>
      </p:sp>
      <p:sp>
        <p:nvSpPr>
          <p:cNvPr id="6" name="Shape 20"/>
          <p:cNvSpPr txBox="1"/>
          <p:nvPr userDrawn="1"/>
        </p:nvSpPr>
        <p:spPr>
          <a:xfrm rot="10800000">
            <a:off x="5519925" y="2902912"/>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dirty="0">
                <a:solidFill>
                  <a:srgbClr val="FFFFFF"/>
                </a:solidFill>
              </a:rPr>
              <a:t>“</a:t>
            </a:r>
          </a:p>
        </p:txBody>
      </p:sp>
      <p:sp>
        <p:nvSpPr>
          <p:cNvPr id="9" name="TextBox 8"/>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0" name="TextBox 9"/>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1"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047D63E5-8B79-074C-8D6E-AF8D7E371FBC}" type="datetime1">
              <a:rPr lang="en-US" smtClean="0"/>
              <a:t>5/11/2022</a:t>
            </a:fld>
            <a:endParaRPr lang="en-US" dirty="0"/>
          </a:p>
        </p:txBody>
      </p:sp>
      <p:sp>
        <p:nvSpPr>
          <p:cNvPr id="12"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3"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rgbClr val="FFFFFF"/>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12728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 1 column">
    <p:spTree>
      <p:nvGrpSpPr>
        <p:cNvPr id="1" name="Shape 21"/>
        <p:cNvGrpSpPr/>
        <p:nvPr/>
      </p:nvGrpSpPr>
      <p:grpSpPr>
        <a:xfrm>
          <a:off x="0" y="0"/>
          <a:ext cx="0" cy="0"/>
          <a:chOff x="0" y="0"/>
          <a:chExt cx="0" cy="0"/>
        </a:xfrm>
      </p:grpSpPr>
      <p:sp>
        <p:nvSpPr>
          <p:cNvPr id="11"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2"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0" name="Picture Placeholder 8"/>
          <p:cNvSpPr>
            <a:spLocks noGrp="1"/>
          </p:cNvSpPr>
          <p:nvPr>
            <p:ph type="pic" sz="quarter" idx="10" hasCustomPrompt="1"/>
          </p:nvPr>
        </p:nvSpPr>
        <p:spPr>
          <a:xfrm>
            <a:off x="0" y="2802307"/>
            <a:ext cx="9144000" cy="2139254"/>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9" name="Text Placeholder 8"/>
          <p:cNvSpPr>
            <a:spLocks noGrp="1"/>
          </p:cNvSpPr>
          <p:nvPr>
            <p:ph type="body" sz="quarter" idx="12"/>
          </p:nvPr>
        </p:nvSpPr>
        <p:spPr>
          <a:xfrm>
            <a:off x="450851" y="1184275"/>
            <a:ext cx="7065653" cy="1010055"/>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5" name="TextBox 14"/>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6" name="TextBox 15"/>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7"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5BDB3BD9-3903-7C43-AEF9-E8886E446FA7}" type="datetime1">
              <a:rPr lang="en-US" smtClean="0"/>
              <a:t>5/11/2022</a:t>
            </a:fld>
            <a:endParaRPr lang="en-US" dirty="0"/>
          </a:p>
        </p:txBody>
      </p:sp>
      <p:sp>
        <p:nvSpPr>
          <p:cNvPr id="18"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9"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411004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7D40-3A42-4E47-B77C-996F6C1013A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10A5C5-7170-4FD5-AABA-48F4636F9D0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A23CD8-6282-4E85-9F32-01FC4B64DA96}"/>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90424F7C-EF30-48DF-9E6F-FB2DA452D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7AEB7-BA44-4291-9904-5A89101C9E46}"/>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113574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 1 column">
    <p:spTree>
      <p:nvGrpSpPr>
        <p:cNvPr id="1" name="Shape 21"/>
        <p:cNvGrpSpPr/>
        <p:nvPr/>
      </p:nvGrpSpPr>
      <p:grpSpPr>
        <a:xfrm>
          <a:off x="0" y="0"/>
          <a:ext cx="0" cy="0"/>
          <a:chOff x="0" y="0"/>
          <a:chExt cx="0" cy="0"/>
        </a:xfrm>
      </p:grpSpPr>
      <p:sp>
        <p:nvSpPr>
          <p:cNvPr id="20"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1"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9" name="Text Placeholder 8"/>
          <p:cNvSpPr>
            <a:spLocks noGrp="1"/>
          </p:cNvSpPr>
          <p:nvPr>
            <p:ph type="body" sz="quarter" idx="12"/>
          </p:nvPr>
        </p:nvSpPr>
        <p:spPr>
          <a:xfrm>
            <a:off x="450851" y="1184275"/>
            <a:ext cx="7065653" cy="1010055"/>
          </a:xfrm>
          <a:prstGeom prst="rect">
            <a:avLst/>
          </a:prstGeom>
        </p:spPr>
        <p:txBody>
          <a:bodyPr vert="horz"/>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3" name="Picture Placeholder 2"/>
          <p:cNvSpPr>
            <a:spLocks noGrp="1"/>
          </p:cNvSpPr>
          <p:nvPr/>
        </p:nvSpPr>
        <p:spPr>
          <a:xfrm>
            <a:off x="805078" y="2384391"/>
            <a:ext cx="1933141" cy="1933141"/>
          </a:xfrm>
          <a:prstGeom prst="ellipse">
            <a:avLst/>
          </a:prstGeom>
          <a:pattFill prst="pct5">
            <a:fgClr>
              <a:schemeClr val="tx1"/>
            </a:fgClr>
            <a:bgClr>
              <a:schemeClr val="bg1">
                <a:lumMod val="85000"/>
              </a:schemeClr>
            </a:bgClr>
          </a:pattFill>
        </p:spPr>
        <p:txBody>
          <a:bodyPr anchor="ctr"/>
          <a:lstStyle/>
          <a:p>
            <a:endParaRPr lang="en-US" sz="1800"/>
          </a:p>
        </p:txBody>
      </p:sp>
      <p:sp>
        <p:nvSpPr>
          <p:cNvPr id="15" name="Picture Placeholder 2"/>
          <p:cNvSpPr>
            <a:spLocks noGrp="1"/>
          </p:cNvSpPr>
          <p:nvPr>
            <p:ph type="pic" sz="quarter" idx="10"/>
          </p:nvPr>
        </p:nvSpPr>
        <p:spPr>
          <a:xfrm>
            <a:off x="805078" y="2384391"/>
            <a:ext cx="1933141" cy="1933141"/>
          </a:xfrm>
          <a:prstGeom prst="ellipse">
            <a:avLst/>
          </a:prstGeom>
        </p:spPr>
      </p:sp>
      <p:sp>
        <p:nvSpPr>
          <p:cNvPr id="16" name="Picture Placeholder 2"/>
          <p:cNvSpPr>
            <a:spLocks noGrp="1"/>
          </p:cNvSpPr>
          <p:nvPr userDrawn="1"/>
        </p:nvSpPr>
        <p:spPr>
          <a:xfrm>
            <a:off x="3526571" y="2384391"/>
            <a:ext cx="1933141" cy="1933141"/>
          </a:xfrm>
          <a:prstGeom prst="ellipse">
            <a:avLst/>
          </a:prstGeom>
          <a:pattFill prst="pct5">
            <a:fgClr>
              <a:schemeClr val="tx1"/>
            </a:fgClr>
            <a:bgClr>
              <a:schemeClr val="bg1">
                <a:lumMod val="85000"/>
              </a:schemeClr>
            </a:bgClr>
          </a:pattFill>
        </p:spPr>
        <p:txBody>
          <a:bodyPr anchor="ctr"/>
          <a:lstStyle/>
          <a:p>
            <a:endParaRPr lang="en-US" sz="1800"/>
          </a:p>
        </p:txBody>
      </p:sp>
      <p:sp>
        <p:nvSpPr>
          <p:cNvPr id="17" name="Picture Placeholder 2"/>
          <p:cNvSpPr>
            <a:spLocks noGrp="1"/>
          </p:cNvSpPr>
          <p:nvPr>
            <p:ph type="pic" sz="quarter" idx="13"/>
          </p:nvPr>
        </p:nvSpPr>
        <p:spPr>
          <a:xfrm>
            <a:off x="3526571" y="2384391"/>
            <a:ext cx="1933141" cy="1933141"/>
          </a:xfrm>
          <a:prstGeom prst="ellipse">
            <a:avLst/>
          </a:prstGeom>
        </p:spPr>
      </p:sp>
      <p:sp>
        <p:nvSpPr>
          <p:cNvPr id="18" name="Picture Placeholder 2"/>
          <p:cNvSpPr>
            <a:spLocks noGrp="1"/>
          </p:cNvSpPr>
          <p:nvPr userDrawn="1"/>
        </p:nvSpPr>
        <p:spPr>
          <a:xfrm>
            <a:off x="6144388" y="2384391"/>
            <a:ext cx="1933141" cy="1933141"/>
          </a:xfrm>
          <a:prstGeom prst="ellipse">
            <a:avLst/>
          </a:prstGeom>
          <a:pattFill prst="pct5">
            <a:fgClr>
              <a:schemeClr val="tx1"/>
            </a:fgClr>
            <a:bgClr>
              <a:schemeClr val="bg1">
                <a:lumMod val="85000"/>
              </a:schemeClr>
            </a:bgClr>
          </a:pattFill>
        </p:spPr>
        <p:txBody>
          <a:bodyPr anchor="ctr"/>
          <a:lstStyle/>
          <a:p>
            <a:endParaRPr lang="en-US" sz="1800"/>
          </a:p>
        </p:txBody>
      </p:sp>
      <p:sp>
        <p:nvSpPr>
          <p:cNvPr id="19" name="Picture Placeholder 2"/>
          <p:cNvSpPr>
            <a:spLocks noGrp="1"/>
          </p:cNvSpPr>
          <p:nvPr>
            <p:ph type="pic" sz="quarter" idx="14"/>
          </p:nvPr>
        </p:nvSpPr>
        <p:spPr>
          <a:xfrm>
            <a:off x="6144388" y="2384391"/>
            <a:ext cx="1933141" cy="1933141"/>
          </a:xfrm>
          <a:prstGeom prst="ellipse">
            <a:avLst/>
          </a:prstGeom>
        </p:spPr>
      </p:sp>
      <p:sp>
        <p:nvSpPr>
          <p:cNvPr id="26" name="TextBox 25"/>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27" name="TextBox 26"/>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28"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0CC574F9-D214-6E42-9C0C-CBEE8843919F}" type="datetime1">
              <a:rPr lang="en-US" smtClean="0"/>
              <a:t>5/11/2022</a:t>
            </a:fld>
            <a:endParaRPr lang="en-US" dirty="0"/>
          </a:p>
        </p:txBody>
      </p:sp>
      <p:sp>
        <p:nvSpPr>
          <p:cNvPr id="29"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30"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282637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 1 column">
    <p:spTree>
      <p:nvGrpSpPr>
        <p:cNvPr id="1" name="Shape 21"/>
        <p:cNvGrpSpPr/>
        <p:nvPr/>
      </p:nvGrpSpPr>
      <p:grpSpPr>
        <a:xfrm>
          <a:off x="0" y="0"/>
          <a:ext cx="0" cy="0"/>
          <a:chOff x="0" y="0"/>
          <a:chExt cx="0" cy="0"/>
        </a:xfrm>
      </p:grpSpPr>
      <p:sp>
        <p:nvSpPr>
          <p:cNvPr id="12"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3"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10" name="Text Placeholder 8"/>
          <p:cNvSpPr>
            <a:spLocks noGrp="1"/>
          </p:cNvSpPr>
          <p:nvPr>
            <p:ph type="body" sz="quarter" idx="12" hasCustomPrompt="1"/>
          </p:nvPr>
        </p:nvSpPr>
        <p:spPr>
          <a:xfrm>
            <a:off x="450852" y="1184275"/>
            <a:ext cx="3402437" cy="342036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4" name="Text Placeholder 8"/>
          <p:cNvSpPr>
            <a:spLocks noGrp="1"/>
          </p:cNvSpPr>
          <p:nvPr>
            <p:ph type="body" sz="quarter" idx="14" hasCustomPrompt="1"/>
          </p:nvPr>
        </p:nvSpPr>
        <p:spPr>
          <a:xfrm>
            <a:off x="4005689" y="1184275"/>
            <a:ext cx="3402437" cy="342036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7" name="TextBox 16"/>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8"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CE9700B4-FB97-B945-90DA-32FB7D35C080}" type="datetime1">
              <a:rPr lang="en-US" smtClean="0"/>
              <a:t>5/11/2022</a:t>
            </a:fld>
            <a:endParaRPr lang="en-US" dirty="0"/>
          </a:p>
        </p:txBody>
      </p:sp>
      <p:sp>
        <p:nvSpPr>
          <p:cNvPr id="19"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20"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107112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Shape 21"/>
        <p:cNvGrpSpPr/>
        <p:nvPr/>
      </p:nvGrpSpPr>
      <p:grpSpPr>
        <a:xfrm>
          <a:off x="0" y="0"/>
          <a:ext cx="0" cy="0"/>
          <a:chOff x="0" y="0"/>
          <a:chExt cx="0" cy="0"/>
        </a:xfrm>
      </p:grpSpPr>
      <p:sp>
        <p:nvSpPr>
          <p:cNvPr id="13"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6"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10" name="Picture Placeholder 8"/>
          <p:cNvSpPr>
            <a:spLocks noGrp="1"/>
          </p:cNvSpPr>
          <p:nvPr>
            <p:ph type="pic" sz="quarter" idx="10" hasCustomPrompt="1"/>
          </p:nvPr>
        </p:nvSpPr>
        <p:spPr>
          <a:xfrm>
            <a:off x="451458" y="2729953"/>
            <a:ext cx="3401830" cy="1961076"/>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4" name="Text Placeholder 8"/>
          <p:cNvSpPr>
            <a:spLocks noGrp="1"/>
          </p:cNvSpPr>
          <p:nvPr>
            <p:ph type="body" sz="quarter" idx="12" hasCustomPrompt="1"/>
          </p:nvPr>
        </p:nvSpPr>
        <p:spPr>
          <a:xfrm>
            <a:off x="450852" y="1184275"/>
            <a:ext cx="3402437" cy="1545678"/>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20" name="Picture Placeholder 8"/>
          <p:cNvSpPr>
            <a:spLocks noGrp="1"/>
          </p:cNvSpPr>
          <p:nvPr>
            <p:ph type="pic" sz="quarter" idx="13" hasCustomPrompt="1"/>
          </p:nvPr>
        </p:nvSpPr>
        <p:spPr>
          <a:xfrm>
            <a:off x="4006296" y="2729953"/>
            <a:ext cx="3401830" cy="1961076"/>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21" name="Text Placeholder 8"/>
          <p:cNvSpPr>
            <a:spLocks noGrp="1"/>
          </p:cNvSpPr>
          <p:nvPr>
            <p:ph type="body" sz="quarter" idx="14" hasCustomPrompt="1"/>
          </p:nvPr>
        </p:nvSpPr>
        <p:spPr>
          <a:xfrm>
            <a:off x="4005689" y="1184275"/>
            <a:ext cx="3402437" cy="1545678"/>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7" name="TextBox 16"/>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8" name="TextBox 17"/>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9"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5303F142-0615-D542-AB1A-8DBC1DF19BF5}" type="datetime1">
              <a:rPr lang="en-US" smtClean="0"/>
              <a:t>5/11/2022</a:t>
            </a:fld>
            <a:endParaRPr lang="en-US" dirty="0"/>
          </a:p>
        </p:txBody>
      </p:sp>
      <p:sp>
        <p:nvSpPr>
          <p:cNvPr id="23"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25"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99603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 1 column">
    <p:spTree>
      <p:nvGrpSpPr>
        <p:cNvPr id="1" name="Shape 21"/>
        <p:cNvGrpSpPr/>
        <p:nvPr/>
      </p:nvGrpSpPr>
      <p:grpSpPr>
        <a:xfrm>
          <a:off x="0" y="0"/>
          <a:ext cx="0" cy="0"/>
          <a:chOff x="0" y="0"/>
          <a:chExt cx="0" cy="0"/>
        </a:xfrm>
      </p:grpSpPr>
      <p:sp>
        <p:nvSpPr>
          <p:cNvPr id="11"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2"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15" name="Text Placeholder 8"/>
          <p:cNvSpPr>
            <a:spLocks noGrp="1"/>
          </p:cNvSpPr>
          <p:nvPr>
            <p:ph type="body" sz="quarter" idx="12" hasCustomPrompt="1"/>
          </p:nvPr>
        </p:nvSpPr>
        <p:spPr>
          <a:xfrm>
            <a:off x="450852" y="1184275"/>
            <a:ext cx="2184245" cy="342036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7" name="Text Placeholder 8"/>
          <p:cNvSpPr>
            <a:spLocks noGrp="1"/>
          </p:cNvSpPr>
          <p:nvPr>
            <p:ph type="body" sz="quarter" idx="13" hasCustomPrompt="1"/>
          </p:nvPr>
        </p:nvSpPr>
        <p:spPr>
          <a:xfrm>
            <a:off x="2861317" y="1184275"/>
            <a:ext cx="2184245" cy="342036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8" name="Text Placeholder 8"/>
          <p:cNvSpPr>
            <a:spLocks noGrp="1"/>
          </p:cNvSpPr>
          <p:nvPr>
            <p:ph type="body" sz="quarter" idx="14" hasCustomPrompt="1"/>
          </p:nvPr>
        </p:nvSpPr>
        <p:spPr>
          <a:xfrm>
            <a:off x="5263143" y="1193634"/>
            <a:ext cx="2184245" cy="342036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9" name="TextBox 18"/>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20"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3AE03DAD-B2FA-2F4D-888F-3D346F3FD2F4}" type="datetime1">
              <a:rPr lang="en-US" smtClean="0"/>
              <a:t>5/11/2022</a:t>
            </a:fld>
            <a:endParaRPr lang="en-US" dirty="0"/>
          </a:p>
        </p:txBody>
      </p:sp>
      <p:sp>
        <p:nvSpPr>
          <p:cNvPr id="21"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23"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15040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 1 column">
    <p:spTree>
      <p:nvGrpSpPr>
        <p:cNvPr id="1" name="Shape 21"/>
        <p:cNvGrpSpPr/>
        <p:nvPr/>
      </p:nvGrpSpPr>
      <p:grpSpPr>
        <a:xfrm>
          <a:off x="0" y="0"/>
          <a:ext cx="0" cy="0"/>
          <a:chOff x="0" y="0"/>
          <a:chExt cx="0" cy="0"/>
        </a:xfrm>
      </p:grpSpPr>
      <p:sp>
        <p:nvSpPr>
          <p:cNvPr id="18" name="Shape 18"/>
          <p:cNvSpPr/>
          <p:nvPr userDrawn="1"/>
        </p:nvSpPr>
        <p:spPr>
          <a:xfrm>
            <a:off x="-18955" y="-9749"/>
            <a:ext cx="9211921" cy="901070"/>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9"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2"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pic>
        <p:nvPicPr>
          <p:cNvPr id="7" name="Picture 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10" name="Picture Placeholder 8"/>
          <p:cNvSpPr>
            <a:spLocks noGrp="1"/>
          </p:cNvSpPr>
          <p:nvPr>
            <p:ph type="pic" sz="quarter" idx="10" hasCustomPrompt="1"/>
          </p:nvPr>
        </p:nvSpPr>
        <p:spPr>
          <a:xfrm>
            <a:off x="451458" y="2885457"/>
            <a:ext cx="2183638" cy="1805572"/>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3" name="Text Placeholder 8"/>
          <p:cNvSpPr>
            <a:spLocks noGrp="1"/>
          </p:cNvSpPr>
          <p:nvPr>
            <p:ph type="body" sz="quarter" idx="12" hasCustomPrompt="1"/>
          </p:nvPr>
        </p:nvSpPr>
        <p:spPr>
          <a:xfrm>
            <a:off x="450852" y="1184275"/>
            <a:ext cx="2184245" cy="170118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4" name="Text Placeholder 8"/>
          <p:cNvSpPr>
            <a:spLocks noGrp="1"/>
          </p:cNvSpPr>
          <p:nvPr>
            <p:ph type="body" sz="quarter" idx="15" hasCustomPrompt="1"/>
          </p:nvPr>
        </p:nvSpPr>
        <p:spPr>
          <a:xfrm>
            <a:off x="2861317" y="1184275"/>
            <a:ext cx="2184245" cy="170118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5" name="Text Placeholder 8"/>
          <p:cNvSpPr>
            <a:spLocks noGrp="1"/>
          </p:cNvSpPr>
          <p:nvPr>
            <p:ph type="body" sz="quarter" idx="16" hasCustomPrompt="1"/>
          </p:nvPr>
        </p:nvSpPr>
        <p:spPr>
          <a:xfrm>
            <a:off x="5263143" y="1193634"/>
            <a:ext cx="2184245" cy="1701182"/>
          </a:xfrm>
          <a:prstGeom prst="rect">
            <a:avLst/>
          </a:prstGeom>
        </p:spPr>
        <p:txBody>
          <a:bodyPr vert="horz" numCol="1"/>
          <a:lstStyle>
            <a:lvl1pPr>
              <a:buFontTx/>
              <a:buNone/>
              <a:defRPr sz="1600" b="0" i="0">
                <a:solidFill>
                  <a:srgbClr val="59647A"/>
                </a:solidFill>
                <a:latin typeface="Arial"/>
                <a:cs typeface="Arial"/>
              </a:defRPr>
            </a:lvl1pPr>
            <a:lvl2pPr marL="0" indent="0">
              <a:buClr>
                <a:srgbClr val="59647A"/>
              </a:buClr>
              <a:buFont typeface="Wingdings" charset="2"/>
              <a:buNone/>
              <a:defRPr sz="1400">
                <a:solidFill>
                  <a:srgbClr val="666666"/>
                </a:solidFill>
                <a:latin typeface="Arial"/>
                <a:cs typeface="Arial"/>
              </a:defRPr>
            </a:lvl2pPr>
            <a:lvl3pPr marL="347463" indent="-164588">
              <a:buClr>
                <a:srgbClr val="59647A"/>
              </a:buClr>
              <a:buFont typeface="Wingdings" charset="2"/>
              <a:buChar char="§"/>
              <a:defRPr sz="1400">
                <a:solidFill>
                  <a:srgbClr val="666666"/>
                </a:solidFill>
                <a:latin typeface="Arial"/>
                <a:cs typeface="Arial"/>
              </a:defRPr>
            </a:lvl3pPr>
            <a:lvl4pPr marL="557770" indent="-192020">
              <a:buClr>
                <a:srgbClr val="59647A"/>
              </a:buClr>
              <a:buFont typeface="Lucida Grande"/>
              <a:buChar char="-"/>
              <a:defRPr sz="1400">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6" name="Picture Placeholder 8"/>
          <p:cNvSpPr>
            <a:spLocks noGrp="1"/>
          </p:cNvSpPr>
          <p:nvPr>
            <p:ph type="pic" sz="quarter" idx="17" hasCustomPrompt="1"/>
          </p:nvPr>
        </p:nvSpPr>
        <p:spPr>
          <a:xfrm>
            <a:off x="2861924" y="2885457"/>
            <a:ext cx="2183638" cy="1805572"/>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7" name="Picture Placeholder 8"/>
          <p:cNvSpPr>
            <a:spLocks noGrp="1"/>
          </p:cNvSpPr>
          <p:nvPr>
            <p:ph type="pic" sz="quarter" idx="18" hasCustomPrompt="1"/>
          </p:nvPr>
        </p:nvSpPr>
        <p:spPr>
          <a:xfrm>
            <a:off x="5263143" y="2885457"/>
            <a:ext cx="2183638" cy="1805572"/>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23" name="TextBox 22"/>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25" name="TextBox 24"/>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26"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347DA963-2880-4A4A-B63D-DB857D08BE40}" type="datetime1">
              <a:rPr lang="en-US" smtClean="0"/>
              <a:t>5/11/2022</a:t>
            </a:fld>
            <a:endParaRPr lang="en-US" dirty="0"/>
          </a:p>
        </p:txBody>
      </p:sp>
      <p:sp>
        <p:nvSpPr>
          <p:cNvPr id="27"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28"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solidFill>
                  <a:srgbClr val="FFFFFF"/>
                </a:solidFill>
              </a:rPr>
              <a:pPr/>
              <a:t>‹#›</a:t>
            </a:fld>
            <a:endParaRPr lang="en-US" sz="800" dirty="0">
              <a:solidFill>
                <a:srgbClr val="FFFFFF"/>
              </a:solidFill>
            </a:endParaRPr>
          </a:p>
        </p:txBody>
      </p:sp>
    </p:spTree>
    <p:extLst>
      <p:ext uri="{BB962C8B-B14F-4D97-AF65-F5344CB8AC3E}">
        <p14:creationId xmlns:p14="http://schemas.microsoft.com/office/powerpoint/2010/main" val="28657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 1 column">
    <p:spTree>
      <p:nvGrpSpPr>
        <p:cNvPr id="1" name="Shape 21"/>
        <p:cNvGrpSpPr/>
        <p:nvPr/>
      </p:nvGrpSpPr>
      <p:grpSpPr>
        <a:xfrm>
          <a:off x="0" y="0"/>
          <a:ext cx="0" cy="0"/>
          <a:chOff x="0" y="0"/>
          <a:chExt cx="0" cy="0"/>
        </a:xfrm>
      </p:grpSpPr>
      <p:sp>
        <p:nvSpPr>
          <p:cNvPr id="12" name="Shape 18"/>
          <p:cNvSpPr/>
          <p:nvPr userDrawn="1"/>
        </p:nvSpPr>
        <p:spPr>
          <a:xfrm>
            <a:off x="0" y="-9749"/>
            <a:ext cx="9144000" cy="2610117"/>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4" name="Shape 24"/>
          <p:cNvSpPr/>
          <p:nvPr/>
        </p:nvSpPr>
        <p:spPr>
          <a:xfrm>
            <a:off x="397157" y="199944"/>
            <a:ext cx="54300" cy="544418"/>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800"/>
          </a:p>
        </p:txBody>
      </p:sp>
      <p:sp>
        <p:nvSpPr>
          <p:cNvPr id="4" name="Slide Number Placeholder 3"/>
          <p:cNvSpPr>
            <a:spLocks noGrp="1"/>
          </p:cNvSpPr>
          <p:nvPr>
            <p:ph type="sldNum" sz="quarter" idx="11"/>
          </p:nvPr>
        </p:nvSpPr>
        <p:spPr>
          <a:xfrm>
            <a:off x="8613741" y="4691029"/>
            <a:ext cx="459235" cy="250532"/>
          </a:xfrm>
          <a:prstGeom prst="rect">
            <a:avLst/>
          </a:prstGeom>
        </p:spPr>
        <p:txBody>
          <a:bodyPr/>
          <a:lstStyle>
            <a:lvl1pPr>
              <a:defRPr sz="900"/>
            </a:lvl1pPr>
          </a:lstStyle>
          <a:p>
            <a:fld id="{3C7C9F64-9AA5-C34E-9F48-3A58B326E96C}" type="slidenum">
              <a:rPr lang="en-US" smtClean="0"/>
              <a:pPr/>
              <a:t>‹#›</a:t>
            </a:fld>
            <a:endParaRPr lang="en-US" dirty="0"/>
          </a:p>
        </p:txBody>
      </p:sp>
      <p:sp>
        <p:nvSpPr>
          <p:cNvPr id="14" name="Picture Placeholder 8"/>
          <p:cNvSpPr>
            <a:spLocks noGrp="1"/>
          </p:cNvSpPr>
          <p:nvPr>
            <p:ph type="pic" sz="quarter" idx="10" hasCustomPrompt="1"/>
          </p:nvPr>
        </p:nvSpPr>
        <p:spPr>
          <a:xfrm>
            <a:off x="0" y="2600368"/>
            <a:ext cx="9144000" cy="2543133"/>
          </a:xfrm>
          <a:prstGeom prst="rect">
            <a:avLst/>
          </a:prstGeom>
          <a:pattFill prst="wdUpDiag">
            <a:fgClr>
              <a:schemeClr val="bg1">
                <a:lumMod val="75000"/>
              </a:schemeClr>
            </a:fgClr>
            <a:bgClr>
              <a:schemeClr val="bg1"/>
            </a:bgClr>
          </a:pattFill>
        </p:spPr>
        <p:txBody>
          <a:bodyPr vert="horz" wrap="square" lIns="0" tIns="0" rIns="0" bIns="0" rtlCol="0" anchor="ctr">
            <a:noAutofit/>
          </a:bodyPr>
          <a:lstStyle>
            <a:lvl1pPr algn="ctr">
              <a:buNone/>
              <a:defRPr lang="en-US" baseline="0" dirty="0"/>
            </a:lvl1pPr>
          </a:lstStyle>
          <a:p>
            <a:pPr lvl="0"/>
            <a:r>
              <a:rPr lang="en-US" dirty="0"/>
              <a:t>Drag and drop image here</a:t>
            </a:r>
          </a:p>
        </p:txBody>
      </p:sp>
      <p:sp>
        <p:nvSpPr>
          <p:cNvPr id="10" name="Shape 22"/>
          <p:cNvSpPr txBox="1">
            <a:spLocks noGrp="1"/>
          </p:cNvSpPr>
          <p:nvPr>
            <p:ph type="title" hasCustomPrompt="1"/>
          </p:nvPr>
        </p:nvSpPr>
        <p:spPr>
          <a:xfrm>
            <a:off x="451458" y="63107"/>
            <a:ext cx="7065046" cy="828213"/>
          </a:xfrm>
          <a:prstGeom prst="rect">
            <a:avLst/>
          </a:prstGeom>
        </p:spPr>
        <p:txBody>
          <a:bodyPr lIns="91425" tIns="91425" rIns="91425" bIns="91425" anchor="ctr" anchorCtr="0"/>
          <a:lstStyle>
            <a:lvl1pPr lvl="0">
              <a:lnSpc>
                <a:spcPct val="90000"/>
              </a:lnSpc>
              <a:spcBef>
                <a:spcPts val="0"/>
              </a:spcBef>
              <a:defRPr sz="220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pic>
        <p:nvPicPr>
          <p:cNvPr id="11" name="Picture 10"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13" name="Text Placeholder 8"/>
          <p:cNvSpPr>
            <a:spLocks noGrp="1"/>
          </p:cNvSpPr>
          <p:nvPr>
            <p:ph type="body" sz="quarter" idx="12" hasCustomPrompt="1"/>
          </p:nvPr>
        </p:nvSpPr>
        <p:spPr>
          <a:xfrm>
            <a:off x="450852" y="1184275"/>
            <a:ext cx="3402437" cy="1362200"/>
          </a:xfrm>
          <a:prstGeom prst="rect">
            <a:avLst/>
          </a:prstGeom>
        </p:spPr>
        <p:txBody>
          <a:bodyPr vert="horz" numCol="1"/>
          <a:lstStyle>
            <a:lvl1pPr>
              <a:buFontTx/>
              <a:buNone/>
              <a:defRPr sz="1600" b="0" i="0">
                <a:solidFill>
                  <a:schemeClr val="bg1"/>
                </a:solidFill>
                <a:latin typeface="Arial"/>
                <a:cs typeface="Arial"/>
              </a:defRPr>
            </a:lvl1pPr>
            <a:lvl2pPr marL="0" indent="0">
              <a:buClr>
                <a:srgbClr val="59647A"/>
              </a:buClr>
              <a:buFont typeface="Wingdings" charset="2"/>
              <a:buNone/>
              <a:defRPr sz="1400">
                <a:solidFill>
                  <a:schemeClr val="bg1"/>
                </a:solidFill>
                <a:latin typeface="Arial"/>
                <a:cs typeface="Arial"/>
              </a:defRPr>
            </a:lvl2pPr>
            <a:lvl3pPr marL="347463" indent="-164588">
              <a:buClr>
                <a:schemeClr val="bg1"/>
              </a:buClr>
              <a:buFont typeface="Wingdings" charset="2"/>
              <a:buChar char="§"/>
              <a:defRPr sz="1400">
                <a:solidFill>
                  <a:schemeClr val="bg1"/>
                </a:solidFill>
                <a:latin typeface="Arial"/>
                <a:cs typeface="Arial"/>
              </a:defRPr>
            </a:lvl3pPr>
            <a:lvl4pPr marL="557770" indent="-192020">
              <a:buClr>
                <a:schemeClr val="bg1"/>
              </a:buClr>
              <a:buFont typeface="Lucida Grande"/>
              <a:buChar char="-"/>
              <a:defRPr sz="1400">
                <a:solidFill>
                  <a:schemeClr val="bg1"/>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5" name="Text Placeholder 8"/>
          <p:cNvSpPr>
            <a:spLocks noGrp="1"/>
          </p:cNvSpPr>
          <p:nvPr>
            <p:ph type="body" sz="quarter" idx="14" hasCustomPrompt="1"/>
          </p:nvPr>
        </p:nvSpPr>
        <p:spPr>
          <a:xfrm>
            <a:off x="4045557" y="1184275"/>
            <a:ext cx="3470948" cy="1362200"/>
          </a:xfrm>
          <a:prstGeom prst="rect">
            <a:avLst/>
          </a:prstGeom>
        </p:spPr>
        <p:txBody>
          <a:bodyPr vert="horz" numCol="1"/>
          <a:lstStyle>
            <a:lvl1pPr>
              <a:buFontTx/>
              <a:buNone/>
              <a:defRPr sz="1600" b="0" i="0">
                <a:solidFill>
                  <a:srgbClr val="FFFFFF"/>
                </a:solidFill>
                <a:latin typeface="Arial"/>
                <a:cs typeface="Arial"/>
              </a:defRPr>
            </a:lvl1pPr>
            <a:lvl2pPr marL="0" indent="0">
              <a:buClr>
                <a:srgbClr val="59647A"/>
              </a:buClr>
              <a:buFont typeface="Wingdings" charset="2"/>
              <a:buNone/>
              <a:defRPr sz="1400">
                <a:solidFill>
                  <a:srgbClr val="FFFFFF"/>
                </a:solidFill>
                <a:latin typeface="Arial"/>
                <a:cs typeface="Arial"/>
              </a:defRPr>
            </a:lvl2pPr>
            <a:lvl3pPr marL="347463" indent="-164588">
              <a:buClr>
                <a:schemeClr val="bg1"/>
              </a:buClr>
              <a:buFont typeface="Wingdings" charset="2"/>
              <a:buChar char="§"/>
              <a:defRPr sz="1400">
                <a:solidFill>
                  <a:srgbClr val="FFFFFF"/>
                </a:solidFill>
                <a:latin typeface="Arial"/>
                <a:cs typeface="Arial"/>
              </a:defRPr>
            </a:lvl3pPr>
            <a:lvl4pPr marL="557770" indent="-192020">
              <a:buClr>
                <a:schemeClr val="bg1"/>
              </a:buClr>
              <a:buFont typeface="Lucida Grande"/>
              <a:buChar char="-"/>
              <a:defRPr sz="1400">
                <a:solidFill>
                  <a:srgbClr val="FFFFFF"/>
                </a:solidFill>
                <a:latin typeface="Arial"/>
                <a:cs typeface="Arial"/>
              </a:defRPr>
            </a:lvl4pPr>
          </a:lstStyle>
          <a:p>
            <a:pPr marL="0" marR="0" lvl="0" indent="0" algn="l" defTabSz="914378" rtl="0" eaLnBrk="1" fontAlgn="auto" latinLnBrk="0" hangingPunct="1">
              <a:lnSpc>
                <a:spcPct val="100000"/>
              </a:lnSpc>
              <a:spcBef>
                <a:spcPts val="0"/>
              </a:spcBef>
              <a:spcAft>
                <a:spcPts val="0"/>
              </a:spcAft>
              <a:buClr>
                <a:srgbClr val="59647A"/>
              </a:buClr>
              <a:buSzTx/>
              <a:buFontTx/>
              <a:buNone/>
              <a:tabLst/>
              <a:defRPr/>
            </a:pPr>
            <a:r>
              <a:rPr lang="en-US" dirty="0"/>
              <a:t>Click to edit text</a:t>
            </a:r>
          </a:p>
          <a:p>
            <a:pPr lvl="1"/>
            <a:r>
              <a:rPr lang="en-US" dirty="0"/>
              <a:t>Second level</a:t>
            </a:r>
          </a:p>
          <a:p>
            <a:pPr lvl="2"/>
            <a:r>
              <a:rPr lang="en-US" dirty="0"/>
              <a:t>Third level</a:t>
            </a:r>
          </a:p>
          <a:p>
            <a:pPr lvl="3"/>
            <a:r>
              <a:rPr lang="en-US" dirty="0"/>
              <a:t>Fourth level</a:t>
            </a:r>
          </a:p>
        </p:txBody>
      </p:sp>
      <p:sp>
        <p:nvSpPr>
          <p:cNvPr id="18" name="TextBox 17"/>
          <p:cNvSpPr txBox="1"/>
          <p:nvPr userDrawn="1"/>
        </p:nvSpPr>
        <p:spPr>
          <a:xfrm>
            <a:off x="522890" y="4884032"/>
            <a:ext cx="248171" cy="215444"/>
          </a:xfrm>
          <a:prstGeom prst="rect">
            <a:avLst/>
          </a:prstGeom>
          <a:noFill/>
        </p:spPr>
        <p:txBody>
          <a:bodyPr wrap="square" rtlCol="0">
            <a:spAutoFit/>
          </a:bodyPr>
          <a:lstStyle/>
          <a:p>
            <a:r>
              <a:rPr lang="en-US" sz="800" dirty="0">
                <a:solidFill>
                  <a:srgbClr val="59647A"/>
                </a:solidFill>
              </a:rPr>
              <a:t>|</a:t>
            </a:r>
          </a:p>
        </p:txBody>
      </p:sp>
      <p:sp>
        <p:nvSpPr>
          <p:cNvPr id="19" name="TextBox 18"/>
          <p:cNvSpPr txBox="1"/>
          <p:nvPr userDrawn="1"/>
        </p:nvSpPr>
        <p:spPr>
          <a:xfrm>
            <a:off x="1087576" y="4884269"/>
            <a:ext cx="248171" cy="215444"/>
          </a:xfrm>
          <a:prstGeom prst="rect">
            <a:avLst/>
          </a:prstGeom>
          <a:noFill/>
        </p:spPr>
        <p:txBody>
          <a:bodyPr wrap="square" rtlCol="0">
            <a:spAutoFit/>
          </a:bodyPr>
          <a:lstStyle/>
          <a:p>
            <a:r>
              <a:rPr lang="en-US" sz="800" dirty="0">
                <a:solidFill>
                  <a:srgbClr val="59647A"/>
                </a:solidFill>
              </a:rPr>
              <a:t>|</a:t>
            </a:r>
          </a:p>
        </p:txBody>
      </p:sp>
      <p:sp>
        <p:nvSpPr>
          <p:cNvPr id="20"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10BC747F-F8C7-B145-98FA-2CBD9F982FFA}" type="datetime1">
              <a:rPr lang="en-US" smtClean="0"/>
              <a:t>5/11/2022</a:t>
            </a:fld>
            <a:endParaRPr lang="en-US" dirty="0"/>
          </a:p>
        </p:txBody>
      </p:sp>
      <p:sp>
        <p:nvSpPr>
          <p:cNvPr id="21"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Presentation Name</a:t>
            </a:r>
            <a:endParaRPr lang="en-US" dirty="0"/>
          </a:p>
        </p:txBody>
      </p:sp>
      <p:sp>
        <p:nvSpPr>
          <p:cNvPr id="22" name="Slide Number Placeholder 4"/>
          <p:cNvSpPr txBox="1">
            <a:spLocks/>
          </p:cNvSpPr>
          <p:nvPr userDrawn="1"/>
        </p:nvSpPr>
        <p:spPr>
          <a:xfrm>
            <a:off x="197080" y="4868864"/>
            <a:ext cx="380376" cy="274637"/>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800" smtClean="0"/>
              <a:pPr/>
              <a:t>‹#›</a:t>
            </a:fld>
            <a:endParaRPr lang="en-US" sz="800" dirty="0"/>
          </a:p>
        </p:txBody>
      </p:sp>
    </p:spTree>
    <p:extLst>
      <p:ext uri="{BB962C8B-B14F-4D97-AF65-F5344CB8AC3E}">
        <p14:creationId xmlns:p14="http://schemas.microsoft.com/office/powerpoint/2010/main" val="26349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 1 column">
    <p:spTree>
      <p:nvGrpSpPr>
        <p:cNvPr id="1" name="Shape 21"/>
        <p:cNvGrpSpPr/>
        <p:nvPr/>
      </p:nvGrpSpPr>
      <p:grpSpPr>
        <a:xfrm>
          <a:off x="0" y="0"/>
          <a:ext cx="0" cy="0"/>
          <a:chOff x="0" y="0"/>
          <a:chExt cx="0" cy="0"/>
        </a:xfrm>
      </p:grpSpPr>
      <p:sp>
        <p:nvSpPr>
          <p:cNvPr id="6" name="Shape 18"/>
          <p:cNvSpPr/>
          <p:nvPr userDrawn="1"/>
        </p:nvSpPr>
        <p:spPr>
          <a:xfrm>
            <a:off x="0" y="-9749"/>
            <a:ext cx="9144000" cy="2610117"/>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pic>
        <p:nvPicPr>
          <p:cNvPr id="11" name="Picture 10" descr="deniso-logo-white-011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1370" y="1687776"/>
            <a:ext cx="2456426" cy="791644"/>
          </a:xfrm>
          <a:prstGeom prst="rect">
            <a:avLst/>
          </a:prstGeom>
        </p:spPr>
      </p:pic>
      <p:sp>
        <p:nvSpPr>
          <p:cNvPr id="5"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9" name="Shape 19"/>
          <p:cNvSpPr txBox="1">
            <a:spLocks noGrp="1"/>
          </p:cNvSpPr>
          <p:nvPr>
            <p:ph type="body" idx="1" hasCustomPrompt="1"/>
          </p:nvPr>
        </p:nvSpPr>
        <p:spPr>
          <a:xfrm>
            <a:off x="2127644" y="3153079"/>
            <a:ext cx="4844151" cy="1393232"/>
          </a:xfrm>
          <a:prstGeom prst="rect">
            <a:avLst/>
          </a:prstGeom>
        </p:spPr>
        <p:txBody>
          <a:bodyPr lIns="91425" tIns="91425" rIns="91425" bIns="91425" anchor="t" anchorCtr="0"/>
          <a:lstStyle>
            <a:lvl1pPr lvl="0" rtl="0">
              <a:spcBef>
                <a:spcPts val="0"/>
              </a:spcBef>
              <a:buClr>
                <a:srgbClr val="FFFFFF"/>
              </a:buClr>
              <a:buSzPct val="100000"/>
              <a:buNone/>
              <a:defRPr sz="3000" b="0" i="1" baseline="0">
                <a:solidFill>
                  <a:schemeClr val="tx2">
                    <a:lumMod val="50000"/>
                  </a:schemeClr>
                </a:solidFill>
                <a:latin typeface="Arial"/>
                <a:ea typeface="Raleway"/>
                <a:cs typeface="Aria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dirty="0"/>
              <a:t>Click to type ending credits</a:t>
            </a:r>
            <a:endParaRPr dirty="0"/>
          </a:p>
        </p:txBody>
      </p:sp>
      <p:sp>
        <p:nvSpPr>
          <p:cNvPr id="10" name="TextBox 9"/>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2" name="TextBox 11"/>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3"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F72085F8-F837-124B-9DAB-25CA3AA73C23}" type="datetime1">
              <a:rPr lang="en-US" smtClean="0"/>
              <a:t>5/11/2022</a:t>
            </a:fld>
            <a:endParaRPr lang="en-US" dirty="0"/>
          </a:p>
        </p:txBody>
      </p:sp>
      <p:sp>
        <p:nvSpPr>
          <p:cNvPr id="14"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5"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rgbClr val="FFFFFF"/>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20422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 1 column">
    <p:spTree>
      <p:nvGrpSpPr>
        <p:cNvPr id="1" name="Shape 21"/>
        <p:cNvGrpSpPr/>
        <p:nvPr/>
      </p:nvGrpSpPr>
      <p:grpSpPr>
        <a:xfrm>
          <a:off x="0" y="0"/>
          <a:ext cx="0" cy="0"/>
          <a:chOff x="0" y="0"/>
          <a:chExt cx="0" cy="0"/>
        </a:xfrm>
      </p:grpSpPr>
      <p:sp>
        <p:nvSpPr>
          <p:cNvPr id="9" name="Shape 18"/>
          <p:cNvSpPr/>
          <p:nvPr userDrawn="1"/>
        </p:nvSpPr>
        <p:spPr>
          <a:xfrm>
            <a:off x="0" y="-9749"/>
            <a:ext cx="9144000" cy="2610117"/>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pic>
        <p:nvPicPr>
          <p:cNvPr id="5" name="Picture 4"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6100" y="227769"/>
            <a:ext cx="1261973" cy="406702"/>
          </a:xfrm>
          <a:prstGeom prst="rect">
            <a:avLst/>
          </a:prstGeom>
        </p:spPr>
      </p:pic>
      <p:sp>
        <p:nvSpPr>
          <p:cNvPr id="7" name="Shape 18"/>
          <p:cNvSpPr/>
          <p:nvPr userDrawn="1"/>
        </p:nvSpPr>
        <p:spPr>
          <a:xfrm>
            <a:off x="-50546" y="4941560"/>
            <a:ext cx="9268785" cy="290403"/>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10" name="Shape 11"/>
          <p:cNvSpPr txBox="1">
            <a:spLocks noGrp="1"/>
          </p:cNvSpPr>
          <p:nvPr>
            <p:ph type="ctrTitle" hasCustomPrompt="1"/>
          </p:nvPr>
        </p:nvSpPr>
        <p:spPr>
          <a:xfrm>
            <a:off x="1399303" y="1768108"/>
            <a:ext cx="6984938" cy="889131"/>
          </a:xfrm>
          <a:prstGeom prst="rect">
            <a:avLst/>
          </a:prstGeom>
        </p:spPr>
        <p:txBody>
          <a:bodyPr lIns="91425" tIns="91425" rIns="91425" bIns="91425" anchor="ctr" anchorCtr="0"/>
          <a:lstStyle>
            <a:lvl1pPr lvl="0" algn="l">
              <a:lnSpc>
                <a:spcPct val="90000"/>
              </a:lnSpc>
              <a:spcBef>
                <a:spcPts val="0"/>
              </a:spcBef>
              <a:buClr>
                <a:srgbClr val="FFFFFF"/>
              </a:buClr>
              <a:buSzPct val="100000"/>
              <a:defRPr sz="8800" b="1" i="0">
                <a:solidFill>
                  <a:srgbClr val="FFFFFF"/>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THANK YOU</a:t>
            </a:r>
          </a:p>
        </p:txBody>
      </p:sp>
      <p:sp>
        <p:nvSpPr>
          <p:cNvPr id="11" name="TextBox 10"/>
          <p:cNvSpPr txBox="1"/>
          <p:nvPr userDrawn="1"/>
        </p:nvSpPr>
        <p:spPr>
          <a:xfrm>
            <a:off x="522890" y="4884032"/>
            <a:ext cx="248171" cy="215444"/>
          </a:xfrm>
          <a:prstGeom prst="rect">
            <a:avLst/>
          </a:prstGeom>
          <a:noFill/>
        </p:spPr>
        <p:txBody>
          <a:bodyPr wrap="square" rtlCol="0">
            <a:spAutoFit/>
          </a:bodyPr>
          <a:lstStyle/>
          <a:p>
            <a:r>
              <a:rPr lang="en-US" sz="800" dirty="0">
                <a:solidFill>
                  <a:srgbClr val="FFFFFF"/>
                </a:solidFill>
              </a:rPr>
              <a:t>|</a:t>
            </a:r>
          </a:p>
        </p:txBody>
      </p:sp>
      <p:sp>
        <p:nvSpPr>
          <p:cNvPr id="12" name="TextBox 11"/>
          <p:cNvSpPr txBox="1"/>
          <p:nvPr userDrawn="1"/>
        </p:nvSpPr>
        <p:spPr>
          <a:xfrm>
            <a:off x="1087576" y="4884269"/>
            <a:ext cx="248171" cy="215444"/>
          </a:xfrm>
          <a:prstGeom prst="rect">
            <a:avLst/>
          </a:prstGeom>
          <a:noFill/>
        </p:spPr>
        <p:txBody>
          <a:bodyPr wrap="square" rtlCol="0">
            <a:spAutoFit/>
          </a:bodyPr>
          <a:lstStyle/>
          <a:p>
            <a:r>
              <a:rPr lang="en-US" sz="800" dirty="0">
                <a:solidFill>
                  <a:srgbClr val="FFFFFF"/>
                </a:solidFill>
              </a:rPr>
              <a:t>|</a:t>
            </a:r>
          </a:p>
        </p:txBody>
      </p:sp>
      <p:sp>
        <p:nvSpPr>
          <p:cNvPr id="13"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rgbClr val="FFFFFF"/>
                </a:solidFill>
              </a:defRPr>
            </a:lvl1pPr>
          </a:lstStyle>
          <a:p>
            <a:fld id="{AE8FA8E2-DBCC-354E-828E-3B3B8189FE55}" type="datetime1">
              <a:rPr lang="en-US" smtClean="0"/>
              <a:t>5/11/2022</a:t>
            </a:fld>
            <a:endParaRPr lang="en-US" dirty="0"/>
          </a:p>
        </p:txBody>
      </p:sp>
      <p:sp>
        <p:nvSpPr>
          <p:cNvPr id="14"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rgbClr val="FFFFFF"/>
                </a:solidFill>
              </a:defRPr>
            </a:lvl1pPr>
          </a:lstStyle>
          <a:p>
            <a:r>
              <a:rPr lang="en-US"/>
              <a:t>Presentation Name</a:t>
            </a:r>
            <a:endParaRPr lang="en-US" dirty="0"/>
          </a:p>
        </p:txBody>
      </p:sp>
      <p:sp>
        <p:nvSpPr>
          <p:cNvPr id="15"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rgbClr val="FFFFFF"/>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319783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 1 column">
    <p:spTree>
      <p:nvGrpSpPr>
        <p:cNvPr id="1" name="Shape 21"/>
        <p:cNvGrpSpPr/>
        <p:nvPr/>
      </p:nvGrpSpPr>
      <p:grpSpPr>
        <a:xfrm>
          <a:off x="0" y="0"/>
          <a:ext cx="0" cy="0"/>
          <a:chOff x="0" y="0"/>
          <a:chExt cx="0" cy="0"/>
        </a:xfrm>
      </p:grpSpPr>
      <p:sp>
        <p:nvSpPr>
          <p:cNvPr id="6" name="Shape 18"/>
          <p:cNvSpPr/>
          <p:nvPr userDrawn="1"/>
        </p:nvSpPr>
        <p:spPr>
          <a:xfrm>
            <a:off x="-25274" y="-28706"/>
            <a:ext cx="9200864" cy="521011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8" name="Shape 18"/>
          <p:cNvSpPr/>
          <p:nvPr userDrawn="1"/>
        </p:nvSpPr>
        <p:spPr>
          <a:xfrm>
            <a:off x="0" y="4941560"/>
            <a:ext cx="9144000" cy="20193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pic>
        <p:nvPicPr>
          <p:cNvPr id="5" name="Picture 4" descr="deniso-logo-white-011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4178" y="4148411"/>
            <a:ext cx="2246638" cy="724035"/>
          </a:xfrm>
          <a:prstGeom prst="rect">
            <a:avLst/>
          </a:prstGeom>
        </p:spPr>
      </p:pic>
      <p:sp>
        <p:nvSpPr>
          <p:cNvPr id="9" name="Shape 19"/>
          <p:cNvSpPr txBox="1">
            <a:spLocks noGrp="1"/>
          </p:cNvSpPr>
          <p:nvPr>
            <p:ph type="body" idx="1" hasCustomPrompt="1"/>
          </p:nvPr>
        </p:nvSpPr>
        <p:spPr>
          <a:xfrm>
            <a:off x="2127644" y="909908"/>
            <a:ext cx="4844151" cy="2840236"/>
          </a:xfrm>
          <a:prstGeom prst="rect">
            <a:avLst/>
          </a:prstGeom>
        </p:spPr>
        <p:txBody>
          <a:bodyPr lIns="91425" tIns="91425" rIns="91425" bIns="91425" anchor="t" anchorCtr="0"/>
          <a:lstStyle>
            <a:lvl1pPr lvl="0" rtl="0">
              <a:spcBef>
                <a:spcPts val="0"/>
              </a:spcBef>
              <a:buClr>
                <a:srgbClr val="FFFFFF"/>
              </a:buClr>
              <a:buSzPct val="100000"/>
              <a:buNone/>
              <a:defRPr sz="3000" b="0" i="1" baseline="0">
                <a:solidFill>
                  <a:srgbClr val="FFFFFF"/>
                </a:solidFill>
                <a:latin typeface="Arial"/>
                <a:ea typeface="Raleway"/>
                <a:cs typeface="Aria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r>
              <a:rPr lang="en-US" dirty="0"/>
              <a:t>Click to type ending credits</a:t>
            </a:r>
            <a:endParaRPr dirty="0"/>
          </a:p>
        </p:txBody>
      </p:sp>
    </p:spTree>
    <p:extLst>
      <p:ext uri="{BB962C8B-B14F-4D97-AF65-F5344CB8AC3E}">
        <p14:creationId xmlns:p14="http://schemas.microsoft.com/office/powerpoint/2010/main" val="29894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52"/>
        <p:cNvGrpSpPr/>
        <p:nvPr/>
      </p:nvGrpSpPr>
      <p:grpSpPr>
        <a:xfrm>
          <a:off x="0" y="0"/>
          <a:ext cx="0" cy="0"/>
          <a:chOff x="0" y="0"/>
          <a:chExt cx="0" cy="0"/>
        </a:xfrm>
      </p:grpSpPr>
      <p:sp>
        <p:nvSpPr>
          <p:cNvPr id="53" name="Shape 53"/>
          <p:cNvSpPr/>
          <p:nvPr/>
        </p:nvSpPr>
        <p:spPr>
          <a:xfrm>
            <a:off x="1" y="1"/>
            <a:ext cx="2291999" cy="5143499"/>
          </a:xfrm>
          <a:prstGeom prst="rect">
            <a:avLst/>
          </a:prstGeom>
          <a:solidFill>
            <a:srgbClr val="59647A">
              <a:alpha val="81920"/>
            </a:srgbClr>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395756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BDE6-4FAE-43FA-8EF0-A023FFB8F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47537-4613-4555-9707-E650596BEBF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88BD9-7C5A-44CD-8239-B3D33BA79AF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72C34-F406-485B-BEE9-2990DD07F972}"/>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6" name="Footer Placeholder 5">
            <a:extLst>
              <a:ext uri="{FF2B5EF4-FFF2-40B4-BE49-F238E27FC236}">
                <a16:creationId xmlns:a16="http://schemas.microsoft.com/office/drawing/2014/main" id="{FF5006CF-67AC-4999-8B04-9B0D649D5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8173F-8C7D-425D-BC17-ED86158E934C}"/>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2839142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26"/>
        <p:cNvGrpSpPr/>
        <p:nvPr/>
      </p:nvGrpSpPr>
      <p:grpSpPr>
        <a:xfrm>
          <a:off x="0" y="0"/>
          <a:ext cx="0" cy="0"/>
          <a:chOff x="0" y="0"/>
          <a:chExt cx="0" cy="0"/>
        </a:xfrm>
      </p:grpSpPr>
      <p:sp>
        <p:nvSpPr>
          <p:cNvPr id="28" name="Shape 28"/>
          <p:cNvSpPr txBox="1">
            <a:spLocks noGrp="1"/>
          </p:cNvSpPr>
          <p:nvPr>
            <p:ph type="body" idx="1"/>
          </p:nvPr>
        </p:nvSpPr>
        <p:spPr>
          <a:xfrm>
            <a:off x="844424" y="1366997"/>
            <a:ext cx="3267300" cy="3218999"/>
          </a:xfrm>
          <a:prstGeom prst="rect">
            <a:avLst/>
          </a:prstGeom>
        </p:spPr>
        <p:txBody>
          <a:bodyPr lIns="91425" tIns="91425" rIns="91425" bIns="91425" anchor="t" anchorCtr="0"/>
          <a:lstStyle>
            <a:lvl1pPr lvl="0">
              <a:spcBef>
                <a:spcPts val="0"/>
              </a:spcBef>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9" name="Shape 29"/>
          <p:cNvSpPr txBox="1">
            <a:spLocks noGrp="1"/>
          </p:cNvSpPr>
          <p:nvPr>
            <p:ph type="body" idx="2"/>
          </p:nvPr>
        </p:nvSpPr>
        <p:spPr>
          <a:xfrm>
            <a:off x="4308498" y="1366997"/>
            <a:ext cx="3267300" cy="3218999"/>
          </a:xfrm>
          <a:prstGeom prst="rect">
            <a:avLst/>
          </a:prstGeom>
        </p:spPr>
        <p:txBody>
          <a:bodyPr lIns="91425" tIns="91425" rIns="91425" bIns="91425" anchor="t" anchorCtr="0"/>
          <a:lstStyle>
            <a:lvl1pPr lvl="0">
              <a:spcBef>
                <a:spcPts val="0"/>
              </a:spcBef>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25"/>
          <p:cNvSpPr/>
          <p:nvPr userDrawn="1"/>
        </p:nvSpPr>
        <p:spPr>
          <a:xfrm>
            <a:off x="8944429" y="1"/>
            <a:ext cx="208643" cy="5143499"/>
          </a:xfrm>
          <a:prstGeom prst="rect">
            <a:avLst/>
          </a:prstGeom>
          <a:solidFill>
            <a:srgbClr val="59647A"/>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spcBef>
                <a:spcPts val="0"/>
              </a:spcBef>
              <a:buNone/>
            </a:pPr>
            <a:endParaRPr sz="1400"/>
          </a:p>
        </p:txBody>
      </p:sp>
      <p:sp>
        <p:nvSpPr>
          <p:cNvPr id="8" name="Shape 22"/>
          <p:cNvSpPr txBox="1">
            <a:spLocks noGrp="1"/>
          </p:cNvSpPr>
          <p:nvPr>
            <p:ph type="title"/>
          </p:nvPr>
        </p:nvSpPr>
        <p:spPr>
          <a:xfrm>
            <a:off x="844425" y="241080"/>
            <a:ext cx="3226800" cy="857400"/>
          </a:xfrm>
          <a:prstGeom prst="rect">
            <a:avLst/>
          </a:prstGeom>
        </p:spPr>
        <p:txBody>
          <a:bodyPr lIns="91425" tIns="91425" rIns="91425" bIns="91425" anchor="t" anchorCtr="0"/>
          <a:lstStyle>
            <a:lvl1pPr lvl="0">
              <a:spcBef>
                <a:spcPts val="0"/>
              </a:spcBef>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24"/>
          <p:cNvSpPr/>
          <p:nvPr userDrawn="1"/>
        </p:nvSpPr>
        <p:spPr>
          <a:xfrm>
            <a:off x="579000" y="397581"/>
            <a:ext cx="54300" cy="6755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28964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7"/>
        <p:cNvGrpSpPr/>
        <p:nvPr/>
      </p:nvGrpSpPr>
      <p:grpSpPr>
        <a:xfrm>
          <a:off x="0" y="0"/>
          <a:ext cx="0" cy="0"/>
          <a:chOff x="0" y="0"/>
          <a:chExt cx="0" cy="0"/>
        </a:xfrm>
      </p:grpSpPr>
      <p:sp>
        <p:nvSpPr>
          <p:cNvPr id="48" name="Shape 48"/>
          <p:cNvSpPr/>
          <p:nvPr/>
        </p:nvSpPr>
        <p:spPr>
          <a:xfrm>
            <a:off x="0" y="1"/>
            <a:ext cx="4578000" cy="51434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49" name="Shape 49"/>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latin typeface="Raleway"/>
                <a:ea typeface="Raleway"/>
                <a:cs typeface="Raleway"/>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dirty="0"/>
          </a:p>
        </p:txBody>
      </p:sp>
      <p:sp>
        <p:nvSpPr>
          <p:cNvPr id="50" name="Shape 50"/>
          <p:cNvSpPr/>
          <p:nvPr/>
        </p:nvSpPr>
        <p:spPr>
          <a:xfrm>
            <a:off x="579000" y="579001"/>
            <a:ext cx="54300" cy="6755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1800">
              <a:solidFill>
                <a:srgbClr val="FFFFFF"/>
              </a:solidFill>
            </a:endParaRPr>
          </a:p>
        </p:txBody>
      </p:sp>
      <p:sp>
        <p:nvSpPr>
          <p:cNvPr id="6" name="Shape 25"/>
          <p:cNvSpPr/>
          <p:nvPr userDrawn="1"/>
        </p:nvSpPr>
        <p:spPr>
          <a:xfrm>
            <a:off x="8944429" y="1"/>
            <a:ext cx="208643" cy="51434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31218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 3 columns">
    <p:spTree>
      <p:nvGrpSpPr>
        <p:cNvPr id="1" name="Shape 32"/>
        <p:cNvGrpSpPr/>
        <p:nvPr/>
      </p:nvGrpSpPr>
      <p:grpSpPr>
        <a:xfrm>
          <a:off x="0" y="0"/>
          <a:ext cx="0" cy="0"/>
          <a:chOff x="0" y="0"/>
          <a:chExt cx="0" cy="0"/>
        </a:xfrm>
      </p:grpSpPr>
      <p:sp>
        <p:nvSpPr>
          <p:cNvPr id="34" name="Shape 34"/>
          <p:cNvSpPr txBox="1">
            <a:spLocks noGrp="1"/>
          </p:cNvSpPr>
          <p:nvPr>
            <p:ph type="body" idx="1"/>
          </p:nvPr>
        </p:nvSpPr>
        <p:spPr>
          <a:xfrm>
            <a:off x="844426" y="1610450"/>
            <a:ext cx="2257199" cy="3315300"/>
          </a:xfrm>
          <a:prstGeom prst="rect">
            <a:avLst/>
          </a:prstGeom>
        </p:spPr>
        <p:txBody>
          <a:bodyPr lIns="91425" tIns="91425" rIns="91425" bIns="91425" anchor="t" anchorCtr="0"/>
          <a:lstStyle>
            <a:lvl1pPr lvl="0" rtl="0">
              <a:spcBef>
                <a:spcPts val="0"/>
              </a:spcBef>
              <a:buSzPct val="100000"/>
              <a:defRPr sz="1400">
                <a:latin typeface="Raleway"/>
                <a:ea typeface="Raleway"/>
                <a:cs typeface="Raleway"/>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sp>
        <p:nvSpPr>
          <p:cNvPr id="35" name="Shape 35"/>
          <p:cNvSpPr txBox="1">
            <a:spLocks noGrp="1"/>
          </p:cNvSpPr>
          <p:nvPr>
            <p:ph type="body" idx="2"/>
          </p:nvPr>
        </p:nvSpPr>
        <p:spPr>
          <a:xfrm>
            <a:off x="3217286" y="1610450"/>
            <a:ext cx="2257199" cy="3315300"/>
          </a:xfrm>
          <a:prstGeom prst="rect">
            <a:avLst/>
          </a:prstGeom>
        </p:spPr>
        <p:txBody>
          <a:bodyPr lIns="91425" tIns="91425" rIns="91425" bIns="91425" anchor="t" anchorCtr="0"/>
          <a:lstStyle>
            <a:lvl1pPr lvl="0" rtl="0">
              <a:spcBef>
                <a:spcPts val="0"/>
              </a:spcBef>
              <a:buSzPct val="100000"/>
              <a:defRPr sz="1400">
                <a:latin typeface="Raleway"/>
                <a:ea typeface="Raleway"/>
                <a:cs typeface="Raleway"/>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sp>
        <p:nvSpPr>
          <p:cNvPr id="36" name="Shape 36"/>
          <p:cNvSpPr txBox="1">
            <a:spLocks noGrp="1"/>
          </p:cNvSpPr>
          <p:nvPr>
            <p:ph type="body" idx="3"/>
          </p:nvPr>
        </p:nvSpPr>
        <p:spPr>
          <a:xfrm>
            <a:off x="5590147" y="1610450"/>
            <a:ext cx="2257199" cy="3315300"/>
          </a:xfrm>
          <a:prstGeom prst="rect">
            <a:avLst/>
          </a:prstGeom>
        </p:spPr>
        <p:txBody>
          <a:bodyPr lIns="91425" tIns="91425" rIns="91425" bIns="91425" anchor="t" anchorCtr="0"/>
          <a:lstStyle>
            <a:lvl1pPr lvl="0" rtl="0">
              <a:spcBef>
                <a:spcPts val="0"/>
              </a:spcBef>
              <a:buSzPct val="100000"/>
              <a:defRPr sz="1400">
                <a:latin typeface="Raleway"/>
                <a:ea typeface="Raleway"/>
                <a:cs typeface="Raleway"/>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sp>
        <p:nvSpPr>
          <p:cNvPr id="8" name="Shape 25"/>
          <p:cNvSpPr/>
          <p:nvPr userDrawn="1"/>
        </p:nvSpPr>
        <p:spPr>
          <a:xfrm>
            <a:off x="8944429" y="1"/>
            <a:ext cx="208643" cy="51434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9" name="Shape 22"/>
          <p:cNvSpPr txBox="1">
            <a:spLocks noGrp="1"/>
          </p:cNvSpPr>
          <p:nvPr>
            <p:ph type="title"/>
          </p:nvPr>
        </p:nvSpPr>
        <p:spPr>
          <a:xfrm>
            <a:off x="844425" y="241080"/>
            <a:ext cx="3226800" cy="857400"/>
          </a:xfrm>
          <a:prstGeom prst="rect">
            <a:avLst/>
          </a:prstGeom>
        </p:spPr>
        <p:txBody>
          <a:bodyPr lIns="91425" tIns="91425" rIns="91425" bIns="91425" anchor="t" anchorCtr="0"/>
          <a:lstStyle>
            <a:lvl1pPr lvl="0">
              <a:spcBef>
                <a:spcPts val="0"/>
              </a:spcBef>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0" name="Shape 24"/>
          <p:cNvSpPr/>
          <p:nvPr userDrawn="1"/>
        </p:nvSpPr>
        <p:spPr>
          <a:xfrm>
            <a:off x="579000" y="397581"/>
            <a:ext cx="54300" cy="6755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23813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44425" y="241080"/>
            <a:ext cx="3226800" cy="857400"/>
          </a:xfrm>
          <a:prstGeom prst="rect">
            <a:avLst/>
          </a:prstGeom>
        </p:spPr>
        <p:txBody>
          <a:bodyPr lIns="91425" tIns="91425" rIns="91425" bIns="91425" anchor="t" anchorCtr="0"/>
          <a:lstStyle>
            <a:lvl1pPr lvl="0">
              <a:spcBef>
                <a:spcPts val="0"/>
              </a:spcBef>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3" name="Shape 23"/>
          <p:cNvSpPr txBox="1">
            <a:spLocks noGrp="1"/>
          </p:cNvSpPr>
          <p:nvPr>
            <p:ph type="body" idx="1"/>
          </p:nvPr>
        </p:nvSpPr>
        <p:spPr>
          <a:xfrm>
            <a:off x="844426" y="1432119"/>
            <a:ext cx="5971499" cy="3148499"/>
          </a:xfrm>
          <a:prstGeom prst="rect">
            <a:avLst/>
          </a:prstGeom>
        </p:spPr>
        <p:txBody>
          <a:bodyPr lIns="91425" tIns="91425" rIns="91425" bIns="91425" anchor="t" anchorCtr="0"/>
          <a:lstStyle>
            <a:lvl1pPr lvl="0">
              <a:spcBef>
                <a:spcPts val="0"/>
              </a:spcBef>
              <a:buClr>
                <a:srgbClr val="59647A"/>
              </a:buClr>
              <a:defRPr>
                <a:latin typeface="Raleway"/>
                <a:ea typeface="Raleway"/>
                <a:cs typeface="Raleway"/>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4" name="Shape 24"/>
          <p:cNvSpPr/>
          <p:nvPr/>
        </p:nvSpPr>
        <p:spPr>
          <a:xfrm>
            <a:off x="579000" y="397581"/>
            <a:ext cx="54300" cy="6755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
        <p:nvSpPr>
          <p:cNvPr id="25" name="Shape 25"/>
          <p:cNvSpPr/>
          <p:nvPr/>
        </p:nvSpPr>
        <p:spPr>
          <a:xfrm>
            <a:off x="8944429" y="1"/>
            <a:ext cx="208643" cy="51434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32984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2"/>
            <a:ext cx="9144000" cy="2593499"/>
          </a:xfrm>
          <a:prstGeom prst="rect">
            <a:avLst/>
          </a:prstGeom>
          <a:solidFill>
            <a:srgbClr val="59647A"/>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19691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p:spTree>
      <p:nvGrpSpPr>
        <p:cNvPr id="1" name="Shape 8"/>
        <p:cNvGrpSpPr/>
        <p:nvPr/>
      </p:nvGrpSpPr>
      <p:grpSpPr>
        <a:xfrm>
          <a:off x="0" y="0"/>
          <a:ext cx="0" cy="0"/>
          <a:chOff x="0" y="0"/>
          <a:chExt cx="0" cy="0"/>
        </a:xfrm>
      </p:grpSpPr>
      <p:sp>
        <p:nvSpPr>
          <p:cNvPr id="12" name="Regular Pentagon 2"/>
          <p:cNvSpPr/>
          <p:nvPr userDrawn="1"/>
        </p:nvSpPr>
        <p:spPr>
          <a:xfrm rot="10800000">
            <a:off x="-127000" y="-38099"/>
            <a:ext cx="9339043" cy="4389631"/>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Regular Pentagon 2"/>
          <p:cNvSpPr/>
          <p:nvPr userDrawn="1"/>
        </p:nvSpPr>
        <p:spPr>
          <a:xfrm rot="10800000">
            <a:off x="-127000" y="-38099"/>
            <a:ext cx="9339043" cy="4389631"/>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59647A"/>
              </a:solidFill>
            </a:endParaRPr>
          </a:p>
        </p:txBody>
      </p:sp>
      <p:sp>
        <p:nvSpPr>
          <p:cNvPr id="10" name="Shape 10"/>
          <p:cNvSpPr/>
          <p:nvPr/>
        </p:nvSpPr>
        <p:spPr>
          <a:xfrm>
            <a:off x="579001" y="1690513"/>
            <a:ext cx="54300" cy="11919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1400">
              <a:solidFill>
                <a:srgbClr val="FFFFFF"/>
              </a:solidFill>
            </a:endParaRPr>
          </a:p>
        </p:txBody>
      </p:sp>
      <p:pic>
        <p:nvPicPr>
          <p:cNvPr id="7" name="Picture 6" descr="deniso-logo-white-0117.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184" y="301425"/>
            <a:ext cx="1968500" cy="634398"/>
          </a:xfrm>
          <a:prstGeom prst="rect">
            <a:avLst/>
          </a:prstGeom>
        </p:spPr>
      </p:pic>
      <p:sp>
        <p:nvSpPr>
          <p:cNvPr id="8" name="Shape 11"/>
          <p:cNvSpPr txBox="1">
            <a:spLocks noGrp="1"/>
          </p:cNvSpPr>
          <p:nvPr>
            <p:ph type="ctrTitle" hasCustomPrompt="1"/>
          </p:nvPr>
        </p:nvSpPr>
        <p:spPr>
          <a:xfrm>
            <a:off x="685802" y="165895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FFFFFF"/>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3" y="2548088"/>
            <a:ext cx="7631999" cy="476328"/>
          </a:xfrm>
          <a:prstGeom prst="rect">
            <a:avLst/>
          </a:prstGeom>
        </p:spPr>
        <p:txBody>
          <a:bodyPr lIns="91425" tIns="91425" rIns="91425" bIns="91425" anchor="t" anchorCtr="0"/>
          <a:lstStyle>
            <a:lvl1pPr marL="0" marR="0" lvl="0" indent="0" algn="l" defTabSz="914354" rtl="0" eaLnBrk="1" fontAlgn="auto" latinLnBrk="0" hangingPunct="1">
              <a:lnSpc>
                <a:spcPct val="100000"/>
              </a:lnSpc>
              <a:spcBef>
                <a:spcPts val="0"/>
              </a:spcBef>
              <a:spcAft>
                <a:spcPts val="0"/>
              </a:spcAft>
              <a:buClr>
                <a:srgbClr val="000000"/>
              </a:buClr>
              <a:buSzPct val="100000"/>
              <a:buFont typeface="Arial"/>
              <a:buNone/>
              <a:tabLst/>
              <a:defRPr sz="1600" baseline="0">
                <a:solidFill>
                  <a:srgbClr val="FFFFFF"/>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6538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8FD0B7A-F5DD-4F40-B4CB-3B2C354B893A}" type="datetimeFigureOut">
              <a:rPr lang="en-US" smtClean="0" smtId="4294967295"/>
              <a:t>5/11/2022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smtId="4294967295"/>
              <a:t>‹#›</a:t>
            </a:fld>
            <a:endParaRPr lang="en-US"/>
          </a:p>
        </p:txBody>
      </p:sp>
    </p:spTree>
    <p:extLst>
      <p:ext uri="{BB962C8B-B14F-4D97-AF65-F5344CB8AC3E}">
        <p14:creationId xmlns:p14="http://schemas.microsoft.com/office/powerpoint/2010/main" val="38209829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921A-4630-402D-94E1-CDB5AA2095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7216F78-9459-42DA-BA8C-7BAE4DD8BF1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F2DA81-DD57-438B-A67C-E70ACB235141}"/>
              </a:ext>
            </a:extLst>
          </p:cNvPr>
          <p:cNvSpPr>
            <a:spLocks noGrp="1"/>
          </p:cNvSpPr>
          <p:nvPr>
            <p:ph type="dt" sz="half" idx="10"/>
          </p:nvPr>
        </p:nvSpPr>
        <p:spPr/>
        <p:txBody>
          <a:bodyPr/>
          <a:lstStyle/>
          <a:p>
            <a:fld id="{2D3A28EF-9118-40D2-8592-2216D6B0B230}" type="datetime1">
              <a:rPr lang="en-US" smtClean="0"/>
              <a:t>5/11/2022</a:t>
            </a:fld>
            <a:endParaRPr lang="en-US" dirty="0"/>
          </a:p>
        </p:txBody>
      </p:sp>
      <p:sp>
        <p:nvSpPr>
          <p:cNvPr id="5" name="Footer Placeholder 4">
            <a:extLst>
              <a:ext uri="{FF2B5EF4-FFF2-40B4-BE49-F238E27FC236}">
                <a16:creationId xmlns:a16="http://schemas.microsoft.com/office/drawing/2014/main" id="{344C485E-788B-441B-8ED8-680FA875029E}"/>
              </a:ext>
            </a:extLst>
          </p:cNvPr>
          <p:cNvSpPr>
            <a:spLocks noGrp="1"/>
          </p:cNvSpPr>
          <p:nvPr>
            <p:ph type="ftr" sz="quarter" idx="11"/>
          </p:nvPr>
        </p:nvSpPr>
        <p:spPr/>
        <p:txBody>
          <a:bodyPr/>
          <a:lstStyle/>
          <a:p>
            <a:r>
              <a:rPr lang="en-US" dirty="0"/>
              <a:t>Presentation Name</a:t>
            </a:r>
          </a:p>
        </p:txBody>
      </p:sp>
      <p:sp>
        <p:nvSpPr>
          <p:cNvPr id="6" name="Slide Number Placeholder 5">
            <a:extLst>
              <a:ext uri="{FF2B5EF4-FFF2-40B4-BE49-F238E27FC236}">
                <a16:creationId xmlns:a16="http://schemas.microsoft.com/office/drawing/2014/main" id="{C4A21264-D974-46DA-9D29-E09E57F676CA}"/>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2956656973"/>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7547-9C76-4D48-AFE9-D0978427C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E2BB8-9278-4542-8A2D-A2EB6DFBA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B6D7D-93CD-4831-A089-A8D9E212C165}"/>
              </a:ext>
            </a:extLst>
          </p:cNvPr>
          <p:cNvSpPr>
            <a:spLocks noGrp="1"/>
          </p:cNvSpPr>
          <p:nvPr>
            <p:ph type="dt" sz="half" idx="10"/>
          </p:nvPr>
        </p:nvSpPr>
        <p:spPr/>
        <p:txBody>
          <a:bodyPr/>
          <a:lstStyle/>
          <a:p>
            <a:fld id="{2837D2F4-E845-43ED-B008-6AFE8E5F219B}" type="datetime1">
              <a:rPr lang="en-US" smtClean="0"/>
              <a:t>5/11/2022</a:t>
            </a:fld>
            <a:endParaRPr lang="en-US" dirty="0"/>
          </a:p>
        </p:txBody>
      </p:sp>
      <p:sp>
        <p:nvSpPr>
          <p:cNvPr id="5" name="Footer Placeholder 4">
            <a:extLst>
              <a:ext uri="{FF2B5EF4-FFF2-40B4-BE49-F238E27FC236}">
                <a16:creationId xmlns:a16="http://schemas.microsoft.com/office/drawing/2014/main" id="{ED8AAE43-AEB1-4894-A968-6F15EB6EC8BC}"/>
              </a:ext>
            </a:extLst>
          </p:cNvPr>
          <p:cNvSpPr>
            <a:spLocks noGrp="1"/>
          </p:cNvSpPr>
          <p:nvPr>
            <p:ph type="ftr" sz="quarter" idx="11"/>
          </p:nvPr>
        </p:nvSpPr>
        <p:spPr/>
        <p:txBody>
          <a:bodyPr/>
          <a:lstStyle/>
          <a:p>
            <a:r>
              <a:rPr lang="en-US" dirty="0"/>
              <a:t>Presentation Name</a:t>
            </a:r>
          </a:p>
        </p:txBody>
      </p:sp>
      <p:sp>
        <p:nvSpPr>
          <p:cNvPr id="6" name="Slide Number Placeholder 5">
            <a:extLst>
              <a:ext uri="{FF2B5EF4-FFF2-40B4-BE49-F238E27FC236}">
                <a16:creationId xmlns:a16="http://schemas.microsoft.com/office/drawing/2014/main" id="{D8EFF583-B8C3-49F4-ACBD-41F7DEA0E1C1}"/>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1797139088"/>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6EDA-A2FB-4DAF-81D1-0BA4D6DA08E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E274EC4-43F6-4807-AA27-E0904891199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E4543-4853-4648-999A-A275B273B110}"/>
              </a:ext>
            </a:extLst>
          </p:cNvPr>
          <p:cNvSpPr>
            <a:spLocks noGrp="1"/>
          </p:cNvSpPr>
          <p:nvPr>
            <p:ph type="dt" sz="half" idx="10"/>
          </p:nvPr>
        </p:nvSpPr>
        <p:spPr/>
        <p:txBody>
          <a:bodyPr/>
          <a:lstStyle/>
          <a:p>
            <a:fld id="{9097B7C0-F3D9-4B48-9B45-E8B92803465F}" type="datetime1">
              <a:rPr lang="en-US" smtClean="0"/>
              <a:t>5/11/2022</a:t>
            </a:fld>
            <a:endParaRPr lang="en-US" dirty="0"/>
          </a:p>
        </p:txBody>
      </p:sp>
      <p:sp>
        <p:nvSpPr>
          <p:cNvPr id="5" name="Footer Placeholder 4">
            <a:extLst>
              <a:ext uri="{FF2B5EF4-FFF2-40B4-BE49-F238E27FC236}">
                <a16:creationId xmlns:a16="http://schemas.microsoft.com/office/drawing/2014/main" id="{F43A9E51-F8E4-4B5E-B135-9FFADCD704E4}"/>
              </a:ext>
            </a:extLst>
          </p:cNvPr>
          <p:cNvSpPr>
            <a:spLocks noGrp="1"/>
          </p:cNvSpPr>
          <p:nvPr>
            <p:ph type="ftr" sz="quarter" idx="11"/>
          </p:nvPr>
        </p:nvSpPr>
        <p:spPr/>
        <p:txBody>
          <a:bodyPr/>
          <a:lstStyle/>
          <a:p>
            <a:r>
              <a:rPr lang="en-US" dirty="0"/>
              <a:t>Presentation Name</a:t>
            </a:r>
          </a:p>
        </p:txBody>
      </p:sp>
      <p:sp>
        <p:nvSpPr>
          <p:cNvPr id="6" name="Slide Number Placeholder 5">
            <a:extLst>
              <a:ext uri="{FF2B5EF4-FFF2-40B4-BE49-F238E27FC236}">
                <a16:creationId xmlns:a16="http://schemas.microsoft.com/office/drawing/2014/main" id="{4E832DB9-52AF-4270-85DE-8D3B4DF88812}"/>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362120972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3675-CDA7-4817-9B7D-64C40A3EBE8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7761FE-3CCE-4E49-80C5-306C72A73D7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AC0D7-0598-442F-92CE-EBEA7CE1A0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786A9-9225-49F4-BB0B-7EBC493C46D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E52CC-7370-4F0D-9F8C-9580EE2E745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F65F4-BA6C-477F-BE2B-AB1B113D820E}"/>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8" name="Footer Placeholder 7">
            <a:extLst>
              <a:ext uri="{FF2B5EF4-FFF2-40B4-BE49-F238E27FC236}">
                <a16:creationId xmlns:a16="http://schemas.microsoft.com/office/drawing/2014/main" id="{5848FF6E-651B-4AAE-AD97-2D3916923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9D6866-748D-4C2C-874A-BF79A81DD419}"/>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3852274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0E3E-16EC-4211-AA17-7EDC04971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8EEA6-B660-4E36-8026-28B0E254066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1924B-6549-43DB-B01A-96349004C83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D1F39F-7A43-498A-B0DE-A5EAC40BF47B}"/>
              </a:ext>
            </a:extLst>
          </p:cNvPr>
          <p:cNvSpPr>
            <a:spLocks noGrp="1"/>
          </p:cNvSpPr>
          <p:nvPr>
            <p:ph type="dt" sz="half" idx="10"/>
          </p:nvPr>
        </p:nvSpPr>
        <p:spPr/>
        <p:txBody>
          <a:bodyPr/>
          <a:lstStyle/>
          <a:p>
            <a:fld id="{E796310D-E97D-4C21-A497-3946A9E3B991}" type="datetime1">
              <a:rPr lang="en-US" smtClean="0"/>
              <a:t>5/11/2022</a:t>
            </a:fld>
            <a:endParaRPr lang="en-US" dirty="0"/>
          </a:p>
        </p:txBody>
      </p:sp>
      <p:sp>
        <p:nvSpPr>
          <p:cNvPr id="6" name="Footer Placeholder 5">
            <a:extLst>
              <a:ext uri="{FF2B5EF4-FFF2-40B4-BE49-F238E27FC236}">
                <a16:creationId xmlns:a16="http://schemas.microsoft.com/office/drawing/2014/main" id="{77173F2F-4212-45C5-A9EC-0E5B1812FF30}"/>
              </a:ext>
            </a:extLst>
          </p:cNvPr>
          <p:cNvSpPr>
            <a:spLocks noGrp="1"/>
          </p:cNvSpPr>
          <p:nvPr>
            <p:ph type="ftr" sz="quarter" idx="11"/>
          </p:nvPr>
        </p:nvSpPr>
        <p:spPr/>
        <p:txBody>
          <a:bodyPr/>
          <a:lstStyle/>
          <a:p>
            <a:r>
              <a:rPr lang="en-US" dirty="0"/>
              <a:t>Presentation Name</a:t>
            </a:r>
          </a:p>
        </p:txBody>
      </p:sp>
      <p:sp>
        <p:nvSpPr>
          <p:cNvPr id="7" name="Slide Number Placeholder 6">
            <a:extLst>
              <a:ext uri="{FF2B5EF4-FFF2-40B4-BE49-F238E27FC236}">
                <a16:creationId xmlns:a16="http://schemas.microsoft.com/office/drawing/2014/main" id="{933227EB-8FF1-4819-8F6E-AC7D4D9C3041}"/>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3759902124"/>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B3D8-530C-40FE-8C5F-692616A1B4D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82CA0-4545-43E6-BF00-BF1C81BE0D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66EC8-022F-436A-A727-4166FC9E558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C6618-CDB1-45B5-9417-5AE30E7FDCA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AA6C1-0237-4928-83B0-BE20FD69C70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07F24D-108E-4872-A2FA-E6D3F4D39992}"/>
              </a:ext>
            </a:extLst>
          </p:cNvPr>
          <p:cNvSpPr>
            <a:spLocks noGrp="1"/>
          </p:cNvSpPr>
          <p:nvPr>
            <p:ph type="dt" sz="half" idx="10"/>
          </p:nvPr>
        </p:nvSpPr>
        <p:spPr/>
        <p:txBody>
          <a:bodyPr/>
          <a:lstStyle/>
          <a:p>
            <a:fld id="{ACFBD87A-EAA6-41BF-A13F-82D3A61533E9}" type="datetime1">
              <a:rPr lang="en-US" smtClean="0"/>
              <a:t>5/11/2022</a:t>
            </a:fld>
            <a:endParaRPr lang="en-US" dirty="0"/>
          </a:p>
        </p:txBody>
      </p:sp>
      <p:sp>
        <p:nvSpPr>
          <p:cNvPr id="8" name="Footer Placeholder 7">
            <a:extLst>
              <a:ext uri="{FF2B5EF4-FFF2-40B4-BE49-F238E27FC236}">
                <a16:creationId xmlns:a16="http://schemas.microsoft.com/office/drawing/2014/main" id="{5D3A655B-7827-41F7-A2D7-E9981C5CE415}"/>
              </a:ext>
            </a:extLst>
          </p:cNvPr>
          <p:cNvSpPr>
            <a:spLocks noGrp="1"/>
          </p:cNvSpPr>
          <p:nvPr>
            <p:ph type="ftr" sz="quarter" idx="11"/>
          </p:nvPr>
        </p:nvSpPr>
        <p:spPr/>
        <p:txBody>
          <a:bodyPr/>
          <a:lstStyle/>
          <a:p>
            <a:r>
              <a:rPr lang="en-US" dirty="0"/>
              <a:t>Presentation Name</a:t>
            </a:r>
          </a:p>
        </p:txBody>
      </p:sp>
      <p:sp>
        <p:nvSpPr>
          <p:cNvPr id="9" name="Slide Number Placeholder 8">
            <a:extLst>
              <a:ext uri="{FF2B5EF4-FFF2-40B4-BE49-F238E27FC236}">
                <a16:creationId xmlns:a16="http://schemas.microsoft.com/office/drawing/2014/main" id="{7574B069-843E-4850-A4D4-48801BA5E3CB}"/>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3219085338"/>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0A1C-6059-47BC-B8F4-CFAEAB7197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9D991E-D58F-4139-8D19-374C0CCC67E0}"/>
              </a:ext>
            </a:extLst>
          </p:cNvPr>
          <p:cNvSpPr>
            <a:spLocks noGrp="1"/>
          </p:cNvSpPr>
          <p:nvPr>
            <p:ph type="dt" sz="half" idx="10"/>
          </p:nvPr>
        </p:nvSpPr>
        <p:spPr/>
        <p:txBody>
          <a:bodyPr/>
          <a:lstStyle/>
          <a:p>
            <a:fld id="{FA14A9EF-6E4F-4490-82B8-AFF170F40611}" type="datetime1">
              <a:rPr lang="en-US" smtClean="0"/>
              <a:t>5/11/2022</a:t>
            </a:fld>
            <a:endParaRPr lang="en-US" dirty="0"/>
          </a:p>
        </p:txBody>
      </p:sp>
      <p:sp>
        <p:nvSpPr>
          <p:cNvPr id="4" name="Footer Placeholder 3">
            <a:extLst>
              <a:ext uri="{FF2B5EF4-FFF2-40B4-BE49-F238E27FC236}">
                <a16:creationId xmlns:a16="http://schemas.microsoft.com/office/drawing/2014/main" id="{29A63856-B3A2-4789-8A89-2155C8CAA84B}"/>
              </a:ext>
            </a:extLst>
          </p:cNvPr>
          <p:cNvSpPr>
            <a:spLocks noGrp="1"/>
          </p:cNvSpPr>
          <p:nvPr>
            <p:ph type="ftr" sz="quarter" idx="11"/>
          </p:nvPr>
        </p:nvSpPr>
        <p:spPr/>
        <p:txBody>
          <a:bodyPr/>
          <a:lstStyle/>
          <a:p>
            <a:r>
              <a:rPr lang="en-US" dirty="0"/>
              <a:t>Presentation Name</a:t>
            </a:r>
          </a:p>
        </p:txBody>
      </p:sp>
      <p:sp>
        <p:nvSpPr>
          <p:cNvPr id="5" name="Slide Number Placeholder 4">
            <a:extLst>
              <a:ext uri="{FF2B5EF4-FFF2-40B4-BE49-F238E27FC236}">
                <a16:creationId xmlns:a16="http://schemas.microsoft.com/office/drawing/2014/main" id="{D39C3775-EFF9-43CF-9946-C79BFEC4B3EB}"/>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4008994418"/>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07AEE-36C4-4A36-BAF8-21A389124293}"/>
              </a:ext>
            </a:extLst>
          </p:cNvPr>
          <p:cNvSpPr>
            <a:spLocks noGrp="1"/>
          </p:cNvSpPr>
          <p:nvPr>
            <p:ph type="dt" sz="half" idx="10"/>
          </p:nvPr>
        </p:nvSpPr>
        <p:spPr/>
        <p:txBody>
          <a:bodyPr/>
          <a:lstStyle/>
          <a:p>
            <a:fld id="{CCCF7E12-86D1-4D3B-BBEE-9ED8CF119EAD}" type="datetime1">
              <a:rPr lang="en-US" smtClean="0"/>
              <a:t>5/11/2022</a:t>
            </a:fld>
            <a:endParaRPr lang="en-US" dirty="0"/>
          </a:p>
        </p:txBody>
      </p:sp>
      <p:sp>
        <p:nvSpPr>
          <p:cNvPr id="3" name="Footer Placeholder 2">
            <a:extLst>
              <a:ext uri="{FF2B5EF4-FFF2-40B4-BE49-F238E27FC236}">
                <a16:creationId xmlns:a16="http://schemas.microsoft.com/office/drawing/2014/main" id="{6BD83947-D317-4F68-B8F2-5431ED45C1C1}"/>
              </a:ext>
            </a:extLst>
          </p:cNvPr>
          <p:cNvSpPr>
            <a:spLocks noGrp="1"/>
          </p:cNvSpPr>
          <p:nvPr>
            <p:ph type="ftr" sz="quarter" idx="11"/>
          </p:nvPr>
        </p:nvSpPr>
        <p:spPr/>
        <p:txBody>
          <a:bodyPr/>
          <a:lstStyle/>
          <a:p>
            <a:r>
              <a:rPr lang="en-US" dirty="0"/>
              <a:t>Presentation Name</a:t>
            </a:r>
          </a:p>
        </p:txBody>
      </p:sp>
      <p:sp>
        <p:nvSpPr>
          <p:cNvPr id="4" name="Slide Number Placeholder 3">
            <a:extLst>
              <a:ext uri="{FF2B5EF4-FFF2-40B4-BE49-F238E27FC236}">
                <a16:creationId xmlns:a16="http://schemas.microsoft.com/office/drawing/2014/main" id="{AF677A55-35E3-4B5C-BF71-01847F7F0B17}"/>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503058834"/>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912B-BBA8-47AA-8731-EFBA56E034B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861059C-991D-412E-9986-C02668A4E6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2D644B-86F4-4C49-B5C7-8E033286F3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69D636-2EEF-40BA-A9E8-1DF039D8488E}"/>
              </a:ext>
            </a:extLst>
          </p:cNvPr>
          <p:cNvSpPr>
            <a:spLocks noGrp="1"/>
          </p:cNvSpPr>
          <p:nvPr>
            <p:ph type="dt" sz="half" idx="10"/>
          </p:nvPr>
        </p:nvSpPr>
        <p:spPr/>
        <p:txBody>
          <a:bodyPr/>
          <a:lstStyle/>
          <a:p>
            <a:fld id="{05DFA7F9-FF3B-4BA8-9901-83B5F532B715}" type="datetime1">
              <a:rPr lang="en-US" smtClean="0"/>
              <a:t>5/11/2022</a:t>
            </a:fld>
            <a:endParaRPr lang="en-US" dirty="0"/>
          </a:p>
        </p:txBody>
      </p:sp>
      <p:sp>
        <p:nvSpPr>
          <p:cNvPr id="6" name="Footer Placeholder 5">
            <a:extLst>
              <a:ext uri="{FF2B5EF4-FFF2-40B4-BE49-F238E27FC236}">
                <a16:creationId xmlns:a16="http://schemas.microsoft.com/office/drawing/2014/main" id="{EF2B98B8-6CC9-4B0E-BB3E-07E099AA36EA}"/>
              </a:ext>
            </a:extLst>
          </p:cNvPr>
          <p:cNvSpPr>
            <a:spLocks noGrp="1"/>
          </p:cNvSpPr>
          <p:nvPr>
            <p:ph type="ftr" sz="quarter" idx="11"/>
          </p:nvPr>
        </p:nvSpPr>
        <p:spPr/>
        <p:txBody>
          <a:bodyPr/>
          <a:lstStyle/>
          <a:p>
            <a:r>
              <a:rPr lang="en-US" dirty="0"/>
              <a:t>Presentation Name</a:t>
            </a:r>
          </a:p>
        </p:txBody>
      </p:sp>
      <p:sp>
        <p:nvSpPr>
          <p:cNvPr id="7" name="Slide Number Placeholder 6">
            <a:extLst>
              <a:ext uri="{FF2B5EF4-FFF2-40B4-BE49-F238E27FC236}">
                <a16:creationId xmlns:a16="http://schemas.microsoft.com/office/drawing/2014/main" id="{678F9B42-4221-4789-8337-33424290B0FB}"/>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2570543654"/>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773F-8932-4C18-BD7D-D200669D61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466246-B8D5-4C46-B090-9B28AD80828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8345228-3572-4F1C-B667-DAA237ABCD0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371F28-3D82-4F78-BAF5-68DBD714162C}"/>
              </a:ext>
            </a:extLst>
          </p:cNvPr>
          <p:cNvSpPr>
            <a:spLocks noGrp="1"/>
          </p:cNvSpPr>
          <p:nvPr>
            <p:ph type="dt" sz="half" idx="10"/>
          </p:nvPr>
        </p:nvSpPr>
        <p:spPr/>
        <p:txBody>
          <a:bodyPr/>
          <a:lstStyle/>
          <a:p>
            <a:fld id="{A0CD9655-2CCC-4A07-AD82-60F8863E1935}" type="datetime1">
              <a:rPr lang="en-US" smtClean="0"/>
              <a:t>5/11/2022</a:t>
            </a:fld>
            <a:endParaRPr lang="en-US" dirty="0"/>
          </a:p>
        </p:txBody>
      </p:sp>
      <p:sp>
        <p:nvSpPr>
          <p:cNvPr id="6" name="Footer Placeholder 5">
            <a:extLst>
              <a:ext uri="{FF2B5EF4-FFF2-40B4-BE49-F238E27FC236}">
                <a16:creationId xmlns:a16="http://schemas.microsoft.com/office/drawing/2014/main" id="{5FB2115D-24AC-4A89-8540-4B53C5E29F92}"/>
              </a:ext>
            </a:extLst>
          </p:cNvPr>
          <p:cNvSpPr>
            <a:spLocks noGrp="1"/>
          </p:cNvSpPr>
          <p:nvPr>
            <p:ph type="ftr" sz="quarter" idx="11"/>
          </p:nvPr>
        </p:nvSpPr>
        <p:spPr/>
        <p:txBody>
          <a:bodyPr/>
          <a:lstStyle/>
          <a:p>
            <a:r>
              <a:rPr lang="en-US" dirty="0"/>
              <a:t>Presentation Name</a:t>
            </a:r>
          </a:p>
        </p:txBody>
      </p:sp>
      <p:sp>
        <p:nvSpPr>
          <p:cNvPr id="7" name="Slide Number Placeholder 6">
            <a:extLst>
              <a:ext uri="{FF2B5EF4-FFF2-40B4-BE49-F238E27FC236}">
                <a16:creationId xmlns:a16="http://schemas.microsoft.com/office/drawing/2014/main" id="{9159C511-0DB0-4D9E-B238-8A5FED70111B}"/>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1050029245"/>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A5D0-CA61-42CC-898F-6C3A09C69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1625B-2E4E-4A84-860C-47E7866CD2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C7E8A-BFF1-4709-A7BF-860B1D154810}"/>
              </a:ext>
            </a:extLst>
          </p:cNvPr>
          <p:cNvSpPr>
            <a:spLocks noGrp="1"/>
          </p:cNvSpPr>
          <p:nvPr>
            <p:ph type="dt" sz="half" idx="10"/>
          </p:nvPr>
        </p:nvSpPr>
        <p:spPr/>
        <p:txBody>
          <a:bodyPr/>
          <a:lstStyle/>
          <a:p>
            <a:fld id="{DAAF51A8-25EE-48A2-84AD-DA7C9478F1FD}" type="datetime1">
              <a:rPr lang="en-US" smtClean="0"/>
              <a:t>5/11/2022</a:t>
            </a:fld>
            <a:endParaRPr lang="en-US" dirty="0"/>
          </a:p>
        </p:txBody>
      </p:sp>
      <p:sp>
        <p:nvSpPr>
          <p:cNvPr id="5" name="Footer Placeholder 4">
            <a:extLst>
              <a:ext uri="{FF2B5EF4-FFF2-40B4-BE49-F238E27FC236}">
                <a16:creationId xmlns:a16="http://schemas.microsoft.com/office/drawing/2014/main" id="{F7FE6302-6875-49D8-8565-780320EDE17B}"/>
              </a:ext>
            </a:extLst>
          </p:cNvPr>
          <p:cNvSpPr>
            <a:spLocks noGrp="1"/>
          </p:cNvSpPr>
          <p:nvPr>
            <p:ph type="ftr" sz="quarter" idx="11"/>
          </p:nvPr>
        </p:nvSpPr>
        <p:spPr/>
        <p:txBody>
          <a:bodyPr/>
          <a:lstStyle/>
          <a:p>
            <a:r>
              <a:rPr lang="en-US" dirty="0"/>
              <a:t>Presentation Name</a:t>
            </a:r>
          </a:p>
        </p:txBody>
      </p:sp>
      <p:sp>
        <p:nvSpPr>
          <p:cNvPr id="6" name="Slide Number Placeholder 5">
            <a:extLst>
              <a:ext uri="{FF2B5EF4-FFF2-40B4-BE49-F238E27FC236}">
                <a16:creationId xmlns:a16="http://schemas.microsoft.com/office/drawing/2014/main" id="{B26BAD26-28AF-4826-9EAF-0832B0CCA9C0}"/>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417065992"/>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0B8D6-0C40-4830-8C82-32AA0709DD5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A02F2-AC96-4ECB-92A2-E928765F8C3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8FE5A-A083-4E65-98BD-A1062FA55D2F}"/>
              </a:ext>
            </a:extLst>
          </p:cNvPr>
          <p:cNvSpPr>
            <a:spLocks noGrp="1"/>
          </p:cNvSpPr>
          <p:nvPr>
            <p:ph type="dt" sz="half" idx="10"/>
          </p:nvPr>
        </p:nvSpPr>
        <p:spPr/>
        <p:txBody>
          <a:bodyPr/>
          <a:lstStyle/>
          <a:p>
            <a:fld id="{D293B6BD-1D56-4243-A268-458F306F5993}" type="datetime1">
              <a:rPr lang="en-US" smtClean="0"/>
              <a:t>5/11/2022</a:t>
            </a:fld>
            <a:endParaRPr lang="en-US" dirty="0"/>
          </a:p>
        </p:txBody>
      </p:sp>
      <p:sp>
        <p:nvSpPr>
          <p:cNvPr id="5" name="Footer Placeholder 4">
            <a:extLst>
              <a:ext uri="{FF2B5EF4-FFF2-40B4-BE49-F238E27FC236}">
                <a16:creationId xmlns:a16="http://schemas.microsoft.com/office/drawing/2014/main" id="{70CE900E-42E6-41A9-BECE-6E991825ACBF}"/>
              </a:ext>
            </a:extLst>
          </p:cNvPr>
          <p:cNvSpPr>
            <a:spLocks noGrp="1"/>
          </p:cNvSpPr>
          <p:nvPr>
            <p:ph type="ftr" sz="quarter" idx="11"/>
          </p:nvPr>
        </p:nvSpPr>
        <p:spPr/>
        <p:txBody>
          <a:bodyPr/>
          <a:lstStyle/>
          <a:p>
            <a:r>
              <a:rPr lang="en-US" dirty="0"/>
              <a:t>Presentation Name</a:t>
            </a:r>
          </a:p>
        </p:txBody>
      </p:sp>
      <p:sp>
        <p:nvSpPr>
          <p:cNvPr id="6" name="Slide Number Placeholder 5">
            <a:extLst>
              <a:ext uri="{FF2B5EF4-FFF2-40B4-BE49-F238E27FC236}">
                <a16:creationId xmlns:a16="http://schemas.microsoft.com/office/drawing/2014/main" id="{5C61A600-3BB2-4F26-80B4-23349C641941}"/>
              </a:ext>
            </a:extLst>
          </p:cNvPr>
          <p:cNvSpPr>
            <a:spLocks noGrp="1"/>
          </p:cNvSpPr>
          <p:nvPr>
            <p:ph type="sldNum" sz="quarter" idx="12"/>
          </p:nvPr>
        </p:nvSpPr>
        <p:spPr/>
        <p:txBody>
          <a:bodyPr/>
          <a:lstStyle/>
          <a:p>
            <a:fld id="{79EACC98-7364-4ED2-BC93-397136512322}" type="slidenum">
              <a:rPr lang="en-US" smtClean="0"/>
              <a:t>‹#›</a:t>
            </a:fld>
            <a:endParaRPr lang="en-US" dirty="0"/>
          </a:p>
        </p:txBody>
      </p:sp>
    </p:spTree>
    <p:extLst>
      <p:ext uri="{BB962C8B-B14F-4D97-AF65-F5344CB8AC3E}">
        <p14:creationId xmlns:p14="http://schemas.microsoft.com/office/powerpoint/2010/main" val="4077858038"/>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p:spTree>
      <p:nvGrpSpPr>
        <p:cNvPr id="1" name="Shape 8"/>
        <p:cNvGrpSpPr/>
        <p:nvPr/>
      </p:nvGrpSpPr>
      <p:grpSpPr>
        <a:xfrm>
          <a:off x="0" y="0"/>
          <a:ext cx="0" cy="0"/>
          <a:chOff x="0" y="0"/>
          <a:chExt cx="0" cy="0"/>
        </a:xfrm>
      </p:grpSpPr>
      <p:sp>
        <p:nvSpPr>
          <p:cNvPr id="12" name="Regular Pentagon 2"/>
          <p:cNvSpPr/>
          <p:nvPr userDrawn="1"/>
        </p:nvSpPr>
        <p:spPr>
          <a:xfrm rot="10800000">
            <a:off x="-127000" y="-38100"/>
            <a:ext cx="9339043" cy="322426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10071" b="-6400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gular Pentagon 2"/>
          <p:cNvSpPr/>
          <p:nvPr userDrawn="1"/>
        </p:nvSpPr>
        <p:spPr>
          <a:xfrm rot="10800000">
            <a:off x="-127001" y="-38102"/>
            <a:ext cx="9339043" cy="3220014"/>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9647A"/>
              </a:solidFill>
            </a:endParaRPr>
          </a:p>
        </p:txBody>
      </p:sp>
      <p:pic>
        <p:nvPicPr>
          <p:cNvPr id="7" name="Picture 6" descr="deniso-logo-white-011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001" y="675601"/>
            <a:ext cx="2427482" cy="782316"/>
          </a:xfrm>
          <a:prstGeom prst="rect">
            <a:avLst/>
          </a:prstGeom>
        </p:spPr>
      </p:pic>
      <p:sp>
        <p:nvSpPr>
          <p:cNvPr id="8" name="Shape 11"/>
          <p:cNvSpPr txBox="1">
            <a:spLocks noGrp="1"/>
          </p:cNvSpPr>
          <p:nvPr>
            <p:ph type="ctrTitle" hasCustomPrompt="1"/>
          </p:nvPr>
        </p:nvSpPr>
        <p:spPr>
          <a:xfrm>
            <a:off x="685800" y="3325739"/>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3200" b="0" i="0">
                <a:solidFill>
                  <a:srgbClr val="59647A"/>
                </a:solidFill>
                <a:latin typeface="Arial"/>
                <a:ea typeface="Raleway"/>
                <a:cs typeface="Aria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en-US" dirty="0"/>
              <a:t>Presentation Title Arial Bold 32pt</a:t>
            </a:r>
            <a:endParaRPr dirty="0"/>
          </a:p>
        </p:txBody>
      </p:sp>
      <p:sp>
        <p:nvSpPr>
          <p:cNvPr id="9" name="Shape 16"/>
          <p:cNvSpPr txBox="1">
            <a:spLocks noGrp="1"/>
          </p:cNvSpPr>
          <p:nvPr>
            <p:ph type="subTitle" idx="1" hasCustomPrompt="1"/>
          </p:nvPr>
        </p:nvSpPr>
        <p:spPr>
          <a:xfrm>
            <a:off x="685801" y="4214871"/>
            <a:ext cx="7631999" cy="476328"/>
          </a:xfrm>
          <a:prstGeom prst="rect">
            <a:avLst/>
          </a:prstGeom>
        </p:spPr>
        <p:txBody>
          <a:bodyPr lIns="91425" tIns="91425" rIns="91425" bIns="91425" anchor="t" anchorCtr="0"/>
          <a:lstStyle>
            <a:lvl1pPr marL="0" marR="0" lvl="0" indent="0" algn="l" defTabSz="914378" rtl="0" eaLnBrk="1" fontAlgn="auto" latinLnBrk="0" hangingPunct="1">
              <a:lnSpc>
                <a:spcPct val="100000"/>
              </a:lnSpc>
              <a:spcBef>
                <a:spcPts val="0"/>
              </a:spcBef>
              <a:spcAft>
                <a:spcPts val="0"/>
              </a:spcAft>
              <a:buClr>
                <a:srgbClr val="000000"/>
              </a:buClr>
              <a:buSzPct val="100000"/>
              <a:buFont typeface="Titillium Web"/>
              <a:buNone/>
              <a:tabLst/>
              <a:defRPr sz="1600" baseline="0">
                <a:solidFill>
                  <a:srgbClr val="59647A"/>
                </a:solidFill>
                <a:latin typeface="Arial"/>
                <a:ea typeface="Raleway"/>
                <a:cs typeface="Aria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en-US" dirty="0"/>
              <a:t>Presented by / 01.01.2017</a:t>
            </a:r>
          </a:p>
        </p:txBody>
      </p:sp>
    </p:spTree>
    <p:extLst>
      <p:ext uri="{BB962C8B-B14F-4D97-AF65-F5344CB8AC3E}">
        <p14:creationId xmlns:p14="http://schemas.microsoft.com/office/powerpoint/2010/main" val="402314918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9_Title + 1 column">
    <p:spTree>
      <p:nvGrpSpPr>
        <p:cNvPr id="1" name="Shape 21"/>
        <p:cNvGrpSpPr/>
        <p:nvPr/>
      </p:nvGrpSpPr>
      <p:grpSpPr>
        <a:xfrm>
          <a:off x="0" y="0"/>
          <a:ext cx="0" cy="0"/>
          <a:chOff x="0" y="0"/>
          <a:chExt cx="0" cy="0"/>
        </a:xfrm>
      </p:grpSpPr>
      <p:sp>
        <p:nvSpPr>
          <p:cNvPr id="10" name="Shape 18"/>
          <p:cNvSpPr/>
          <p:nvPr userDrawn="1"/>
        </p:nvSpPr>
        <p:spPr>
          <a:xfrm>
            <a:off x="-18954" y="-9749"/>
            <a:ext cx="9211921" cy="901070"/>
          </a:xfrm>
          <a:prstGeom prst="rect">
            <a:avLst/>
          </a:prstGeom>
          <a:solidFill>
            <a:srgbClr val="59647A"/>
          </a:solidFill>
          <a:ln>
            <a:noFill/>
          </a:ln>
        </p:spPr>
        <p:txBody>
          <a:bodyPr lIns="68569" tIns="68569" rIns="68569" bIns="68569" anchor="ctr" anchorCtr="0">
            <a:noAutofit/>
          </a:bodyPr>
          <a:lstStyle/>
          <a:p>
            <a:pPr lvl="0">
              <a:spcBef>
                <a:spcPts val="0"/>
              </a:spcBef>
              <a:buNone/>
            </a:pPr>
            <a:endParaRPr sz="1350" dirty="0"/>
          </a:p>
        </p:txBody>
      </p:sp>
      <p:sp>
        <p:nvSpPr>
          <p:cNvPr id="22" name="Shape 22"/>
          <p:cNvSpPr txBox="1">
            <a:spLocks noGrp="1"/>
          </p:cNvSpPr>
          <p:nvPr>
            <p:ph type="title" hasCustomPrompt="1"/>
          </p:nvPr>
        </p:nvSpPr>
        <p:spPr>
          <a:xfrm>
            <a:off x="451458" y="63107"/>
            <a:ext cx="7065047" cy="828213"/>
          </a:xfrm>
          <a:prstGeom prst="rect">
            <a:avLst/>
          </a:prstGeom>
        </p:spPr>
        <p:txBody>
          <a:bodyPr lIns="91425" tIns="91425" rIns="91425" bIns="91425" anchor="ctr" anchorCtr="0"/>
          <a:lstStyle>
            <a:lvl1pPr lvl="0">
              <a:lnSpc>
                <a:spcPct val="90000"/>
              </a:lnSpc>
              <a:spcBef>
                <a:spcPts val="0"/>
              </a:spcBef>
              <a:defRPr sz="1650"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8" y="199944"/>
            <a:ext cx="54300" cy="544418"/>
          </a:xfrm>
          <a:prstGeom prst="rect">
            <a:avLst/>
          </a:prstGeom>
          <a:solidFill>
            <a:schemeClr val="bg1"/>
          </a:solidFill>
          <a:ln>
            <a:noFill/>
          </a:ln>
        </p:spPr>
        <p:txBody>
          <a:bodyPr lIns="68569" tIns="68569" rIns="68569" bIns="68569" anchor="ctr" anchorCtr="0">
            <a:noAutofit/>
          </a:bodyPr>
          <a:lstStyle/>
          <a:p>
            <a:pPr lvl="0">
              <a:spcBef>
                <a:spcPts val="0"/>
              </a:spcBef>
              <a:buNone/>
            </a:pPr>
            <a:endParaRPr sz="1350" dirty="0"/>
          </a:p>
        </p:txBody>
      </p:sp>
      <p:sp>
        <p:nvSpPr>
          <p:cNvPr id="9" name="Text Placeholder 8"/>
          <p:cNvSpPr>
            <a:spLocks noGrp="1"/>
          </p:cNvSpPr>
          <p:nvPr>
            <p:ph type="body" sz="quarter" idx="12"/>
          </p:nvPr>
        </p:nvSpPr>
        <p:spPr>
          <a:xfrm>
            <a:off x="450851" y="1184276"/>
            <a:ext cx="8300401" cy="3394444"/>
          </a:xfrm>
          <a:prstGeom prst="rect">
            <a:avLst/>
          </a:prstGeom>
        </p:spPr>
        <p:txBody>
          <a:bodyPr vert="horz"/>
          <a:lstStyle>
            <a:lvl1pPr>
              <a:buFontTx/>
              <a:buNone/>
              <a:defRPr sz="1200" b="0" i="0">
                <a:solidFill>
                  <a:srgbClr val="59647A"/>
                </a:solidFill>
                <a:latin typeface="Arial"/>
                <a:cs typeface="Arial"/>
              </a:defRPr>
            </a:lvl1pPr>
            <a:lvl2pPr marL="0" indent="0">
              <a:buClr>
                <a:srgbClr val="59647A"/>
              </a:buClr>
              <a:buFont typeface="Wingdings" charset="2"/>
              <a:buNone/>
              <a:defRPr sz="1050">
                <a:solidFill>
                  <a:srgbClr val="666666"/>
                </a:solidFill>
                <a:latin typeface="Arial"/>
                <a:cs typeface="Arial"/>
              </a:defRPr>
            </a:lvl2pPr>
            <a:lvl3pPr marL="260610" indent="-123447">
              <a:buClr>
                <a:srgbClr val="59647A"/>
              </a:buClr>
              <a:buFont typeface="Wingdings" charset="2"/>
              <a:buChar char="§"/>
              <a:defRPr sz="1050">
                <a:solidFill>
                  <a:srgbClr val="666666"/>
                </a:solidFill>
                <a:latin typeface="Arial"/>
                <a:cs typeface="Arial"/>
              </a:defRPr>
            </a:lvl3pPr>
            <a:lvl4pPr marL="418349" indent="-144022">
              <a:buClr>
                <a:srgbClr val="59647A"/>
              </a:buClr>
              <a:buFont typeface="Lucida Grande"/>
              <a:buChar char="-"/>
              <a:defRPr sz="1050">
                <a:solidFill>
                  <a:srgbClr val="666666"/>
                </a:solidFill>
                <a:latin typeface="Arial"/>
                <a:cs typeface="Arial"/>
              </a:defRPr>
            </a:lvl4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4" name="Date Placeholder 2"/>
          <p:cNvSpPr>
            <a:spLocks noGrp="1"/>
          </p:cNvSpPr>
          <p:nvPr>
            <p:ph type="dt" sz="half" idx="2"/>
          </p:nvPr>
        </p:nvSpPr>
        <p:spPr>
          <a:xfrm>
            <a:off x="632377" y="4869437"/>
            <a:ext cx="579284" cy="274637"/>
          </a:xfrm>
          <a:prstGeom prst="rect">
            <a:avLst/>
          </a:prstGeom>
        </p:spPr>
        <p:txBody>
          <a:bodyPr vert="horz" lIns="91440" tIns="45720" rIns="91440" bIns="45720" rtlCol="0" anchor="ctr"/>
          <a:lstStyle>
            <a:lvl1pPr algn="l">
              <a:defRPr sz="600">
                <a:solidFill>
                  <a:schemeClr val="tx1">
                    <a:tint val="75000"/>
                  </a:schemeClr>
                </a:solidFill>
              </a:defRPr>
            </a:lvl1pPr>
          </a:lstStyle>
          <a:p>
            <a:fld id="{54D1A4B0-9ED7-4720-80E2-9BF880CE4146}" type="datetime1">
              <a:rPr lang="en-US" smtClean="0"/>
              <a:t>5/11/2022</a:t>
            </a:fld>
            <a:endParaRPr lang="en-US" dirty="0"/>
          </a:p>
        </p:txBody>
      </p:sp>
      <p:sp>
        <p:nvSpPr>
          <p:cNvPr id="15" name="Footer Placeholder 3"/>
          <p:cNvSpPr>
            <a:spLocks noGrp="1"/>
          </p:cNvSpPr>
          <p:nvPr>
            <p:ph type="ftr" sz="quarter" idx="3"/>
          </p:nvPr>
        </p:nvSpPr>
        <p:spPr>
          <a:xfrm>
            <a:off x="1233560" y="4869437"/>
            <a:ext cx="2802863" cy="274637"/>
          </a:xfrm>
          <a:prstGeom prst="rect">
            <a:avLst/>
          </a:prstGeom>
        </p:spPr>
        <p:txBody>
          <a:bodyPr vert="horz" lIns="91440" tIns="45720" rIns="91440" bIns="45720" rtlCol="0" anchor="ctr"/>
          <a:lstStyle>
            <a:lvl1pPr algn="l">
              <a:defRPr sz="600">
                <a:solidFill>
                  <a:schemeClr val="tx1">
                    <a:tint val="75000"/>
                  </a:schemeClr>
                </a:solidFill>
              </a:defRPr>
            </a:lvl1pPr>
          </a:lstStyle>
          <a:p>
            <a:r>
              <a:rPr lang="en-US" dirty="0"/>
              <a:t>Presentation Name</a:t>
            </a:r>
          </a:p>
        </p:txBody>
      </p:sp>
      <p:sp>
        <p:nvSpPr>
          <p:cNvPr id="16" name="Slide Number Placeholder 4"/>
          <p:cNvSpPr>
            <a:spLocks noGrp="1"/>
          </p:cNvSpPr>
          <p:nvPr>
            <p:ph type="sldNum" sz="quarter" idx="4"/>
          </p:nvPr>
        </p:nvSpPr>
        <p:spPr>
          <a:xfrm>
            <a:off x="197080" y="4868865"/>
            <a:ext cx="380376" cy="274637"/>
          </a:xfrm>
          <a:prstGeom prst="rect">
            <a:avLst/>
          </a:prstGeom>
        </p:spPr>
        <p:txBody>
          <a:bodyPr vert="horz" lIns="91440" tIns="45720" rIns="91440" bIns="45720" rtlCol="0" anchor="ctr"/>
          <a:lstStyle>
            <a:lvl1pPr algn="r">
              <a:defRPr sz="600">
                <a:solidFill>
                  <a:schemeClr val="tx1">
                    <a:tint val="75000"/>
                  </a:schemeClr>
                </a:solidFill>
              </a:defRPr>
            </a:lvl1pPr>
          </a:lstStyle>
          <a:p>
            <a:fld id="{F7A4FE75-E25D-7A41-8670-1437E3354277}" type="slidenum">
              <a:rPr lang="en-US" smtClean="0"/>
              <a:pPr/>
              <a:t>‹#›</a:t>
            </a:fld>
            <a:endParaRPr lang="en-US" dirty="0"/>
          </a:p>
        </p:txBody>
      </p:sp>
      <p:pic>
        <p:nvPicPr>
          <p:cNvPr id="17" name="Picture 16"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316" y="249666"/>
            <a:ext cx="1390338" cy="336053"/>
          </a:xfrm>
          <a:prstGeom prst="rect">
            <a:avLst/>
          </a:prstGeom>
        </p:spPr>
      </p:pic>
    </p:spTree>
    <p:extLst>
      <p:ext uri="{BB962C8B-B14F-4D97-AF65-F5344CB8AC3E}">
        <p14:creationId xmlns:p14="http://schemas.microsoft.com/office/powerpoint/2010/main" val="251880498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9C58-CE96-473A-9C80-2BD57D996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CFA8AB-1D28-4366-8A9B-200F7BF35EC9}"/>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4" name="Footer Placeholder 3">
            <a:extLst>
              <a:ext uri="{FF2B5EF4-FFF2-40B4-BE49-F238E27FC236}">
                <a16:creationId xmlns:a16="http://schemas.microsoft.com/office/drawing/2014/main" id="{13E1BB5F-8455-4A45-8E4F-C692B1E947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7AAE6-2FAE-4EAA-B5F6-F3B244EB40BE}"/>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1914474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le">
    <p:spTree>
      <p:nvGrpSpPr>
        <p:cNvPr id="1" name="Shape 8"/>
        <p:cNvGrpSpPr/>
        <p:nvPr/>
      </p:nvGrpSpPr>
      <p:grpSpPr>
        <a:xfrm>
          <a:off x="0" y="0"/>
          <a:ext cx="0" cy="0"/>
          <a:chOff x="0" y="0"/>
          <a:chExt cx="0" cy="0"/>
        </a:xfrm>
      </p:grpSpPr>
      <p:sp>
        <p:nvSpPr>
          <p:cNvPr id="12" name="Regular Pentagon 2"/>
          <p:cNvSpPr/>
          <p:nvPr userDrawn="1"/>
        </p:nvSpPr>
        <p:spPr>
          <a:xfrm rot="10800000">
            <a:off x="-72763" y="-33852"/>
            <a:ext cx="9284801" cy="2743479"/>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16296" b="-6911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sp>
        <p:nvSpPr>
          <p:cNvPr id="13" name="Regular Pentagon 2"/>
          <p:cNvSpPr/>
          <p:nvPr userDrawn="1"/>
        </p:nvSpPr>
        <p:spPr>
          <a:xfrm rot="10800000">
            <a:off x="-72763" y="-33852"/>
            <a:ext cx="9284800" cy="2743478"/>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solidFill>
                <a:srgbClr val="59647A"/>
              </a:solidFill>
            </a:endParaRPr>
          </a:p>
        </p:txBody>
      </p:sp>
      <p:pic>
        <p:nvPicPr>
          <p:cNvPr id="11" name="Picture 10" descr="deniso-logo-white-0117.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88" y="432802"/>
            <a:ext cx="2143760" cy="518160"/>
          </a:xfrm>
          <a:prstGeom prst="rect">
            <a:avLst/>
          </a:prstGeom>
        </p:spPr>
      </p:pic>
      <p:sp>
        <p:nvSpPr>
          <p:cNvPr id="15" name="Shape 11"/>
          <p:cNvSpPr txBox="1">
            <a:spLocks noGrp="1"/>
          </p:cNvSpPr>
          <p:nvPr>
            <p:ph type="ctrTitle" hasCustomPrompt="1"/>
          </p:nvPr>
        </p:nvSpPr>
        <p:spPr>
          <a:xfrm>
            <a:off x="738183" y="3080853"/>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2330" b="0" i="0">
                <a:solidFill>
                  <a:srgbClr val="59647A"/>
                </a:solidFill>
                <a:latin typeface="Arial"/>
                <a:ea typeface="Raleway"/>
                <a:cs typeface="Arial"/>
              </a:defRPr>
            </a:lvl1pPr>
            <a:lvl2pPr lvl="1">
              <a:spcBef>
                <a:spcPts val="0"/>
              </a:spcBef>
              <a:buClr>
                <a:srgbClr val="FFFFFF"/>
              </a:buClr>
              <a:buSzPct val="100000"/>
              <a:defRPr sz="3494">
                <a:solidFill>
                  <a:srgbClr val="FFFFFF"/>
                </a:solidFill>
              </a:defRPr>
            </a:lvl2pPr>
            <a:lvl3pPr lvl="2">
              <a:spcBef>
                <a:spcPts val="0"/>
              </a:spcBef>
              <a:buClr>
                <a:srgbClr val="FFFFFF"/>
              </a:buClr>
              <a:buSzPct val="100000"/>
              <a:defRPr sz="3494">
                <a:solidFill>
                  <a:srgbClr val="FFFFFF"/>
                </a:solidFill>
              </a:defRPr>
            </a:lvl3pPr>
            <a:lvl4pPr lvl="3">
              <a:spcBef>
                <a:spcPts val="0"/>
              </a:spcBef>
              <a:buClr>
                <a:srgbClr val="FFFFFF"/>
              </a:buClr>
              <a:buSzPct val="100000"/>
              <a:defRPr sz="3494">
                <a:solidFill>
                  <a:srgbClr val="FFFFFF"/>
                </a:solidFill>
              </a:defRPr>
            </a:lvl4pPr>
            <a:lvl5pPr lvl="4">
              <a:spcBef>
                <a:spcPts val="0"/>
              </a:spcBef>
              <a:buClr>
                <a:srgbClr val="FFFFFF"/>
              </a:buClr>
              <a:buSzPct val="100000"/>
              <a:defRPr sz="3494">
                <a:solidFill>
                  <a:srgbClr val="FFFFFF"/>
                </a:solidFill>
              </a:defRPr>
            </a:lvl5pPr>
            <a:lvl6pPr lvl="5">
              <a:spcBef>
                <a:spcPts val="0"/>
              </a:spcBef>
              <a:buClr>
                <a:srgbClr val="FFFFFF"/>
              </a:buClr>
              <a:buSzPct val="100000"/>
              <a:defRPr sz="3494">
                <a:solidFill>
                  <a:srgbClr val="FFFFFF"/>
                </a:solidFill>
              </a:defRPr>
            </a:lvl6pPr>
            <a:lvl7pPr lvl="6">
              <a:spcBef>
                <a:spcPts val="0"/>
              </a:spcBef>
              <a:buClr>
                <a:srgbClr val="FFFFFF"/>
              </a:buClr>
              <a:buSzPct val="100000"/>
              <a:defRPr sz="3494">
                <a:solidFill>
                  <a:srgbClr val="FFFFFF"/>
                </a:solidFill>
              </a:defRPr>
            </a:lvl7pPr>
            <a:lvl8pPr lvl="7">
              <a:spcBef>
                <a:spcPts val="0"/>
              </a:spcBef>
              <a:buClr>
                <a:srgbClr val="FFFFFF"/>
              </a:buClr>
              <a:buSzPct val="100000"/>
              <a:defRPr sz="3494">
                <a:solidFill>
                  <a:srgbClr val="FFFFFF"/>
                </a:solidFill>
              </a:defRPr>
            </a:lvl8pPr>
            <a:lvl9pPr lvl="8">
              <a:spcBef>
                <a:spcPts val="0"/>
              </a:spcBef>
              <a:buClr>
                <a:srgbClr val="FFFFFF"/>
              </a:buClr>
              <a:buSzPct val="100000"/>
              <a:defRPr sz="3494">
                <a:solidFill>
                  <a:srgbClr val="FFFFFF"/>
                </a:solidFill>
              </a:defRPr>
            </a:lvl9pPr>
          </a:lstStyle>
          <a:p>
            <a:r>
              <a:rPr lang="en-US" dirty="0"/>
              <a:t>Presentation Title Arial Bold 32pt</a:t>
            </a:r>
            <a:endParaRPr dirty="0"/>
          </a:p>
        </p:txBody>
      </p:sp>
      <p:sp>
        <p:nvSpPr>
          <p:cNvPr id="16" name="Shape 16"/>
          <p:cNvSpPr txBox="1">
            <a:spLocks noGrp="1"/>
          </p:cNvSpPr>
          <p:nvPr>
            <p:ph type="subTitle" idx="1" hasCustomPrompt="1"/>
          </p:nvPr>
        </p:nvSpPr>
        <p:spPr>
          <a:xfrm>
            <a:off x="738184" y="3969986"/>
            <a:ext cx="7631999" cy="476328"/>
          </a:xfrm>
          <a:prstGeom prst="rect">
            <a:avLst/>
          </a:prstGeom>
        </p:spPr>
        <p:txBody>
          <a:bodyPr lIns="91425" tIns="91425" rIns="91425" bIns="91425" anchor="t" anchorCtr="0"/>
          <a:lstStyle>
            <a:lvl1pPr marL="0" marR="0" lvl="0" indent="0" algn="l" defTabSz="665665" rtl="0" eaLnBrk="1" fontAlgn="auto" latinLnBrk="0" hangingPunct="1">
              <a:lnSpc>
                <a:spcPct val="100000"/>
              </a:lnSpc>
              <a:spcBef>
                <a:spcPts val="0"/>
              </a:spcBef>
              <a:spcAft>
                <a:spcPts val="0"/>
              </a:spcAft>
              <a:buClr>
                <a:srgbClr val="000000"/>
              </a:buClr>
              <a:buSzPct val="100000"/>
              <a:buFont typeface="Titillium Web"/>
              <a:buNone/>
              <a:tabLst/>
              <a:defRPr sz="1165" baseline="0">
                <a:solidFill>
                  <a:srgbClr val="59647A"/>
                </a:solidFill>
                <a:latin typeface="Arial"/>
                <a:ea typeface="Raleway"/>
                <a:cs typeface="Arial"/>
              </a:defRPr>
            </a:lvl1pPr>
            <a:lvl2pPr lvl="1" rtl="0">
              <a:spcBef>
                <a:spcPts val="0"/>
              </a:spcBef>
              <a:buClr>
                <a:srgbClr val="000000"/>
              </a:buClr>
              <a:buSzPct val="100000"/>
              <a:buNone/>
              <a:defRPr sz="2184">
                <a:solidFill>
                  <a:srgbClr val="000000"/>
                </a:solidFill>
              </a:defRPr>
            </a:lvl2pPr>
            <a:lvl3pPr lvl="2" rtl="0">
              <a:spcBef>
                <a:spcPts val="0"/>
              </a:spcBef>
              <a:buClr>
                <a:srgbClr val="000000"/>
              </a:buClr>
              <a:buSzPct val="100000"/>
              <a:buNone/>
              <a:defRPr sz="2184">
                <a:solidFill>
                  <a:srgbClr val="000000"/>
                </a:solidFill>
              </a:defRPr>
            </a:lvl3pPr>
            <a:lvl4pPr lvl="3" rtl="0">
              <a:spcBef>
                <a:spcPts val="0"/>
              </a:spcBef>
              <a:buClr>
                <a:srgbClr val="000000"/>
              </a:buClr>
              <a:buSzPct val="100000"/>
              <a:buNone/>
              <a:defRPr sz="2184">
                <a:solidFill>
                  <a:srgbClr val="000000"/>
                </a:solidFill>
              </a:defRPr>
            </a:lvl4pPr>
            <a:lvl5pPr lvl="4" rtl="0">
              <a:spcBef>
                <a:spcPts val="0"/>
              </a:spcBef>
              <a:buClr>
                <a:srgbClr val="000000"/>
              </a:buClr>
              <a:buSzPct val="100000"/>
              <a:buNone/>
              <a:defRPr sz="2184">
                <a:solidFill>
                  <a:srgbClr val="000000"/>
                </a:solidFill>
              </a:defRPr>
            </a:lvl5pPr>
            <a:lvl6pPr lvl="5" rtl="0">
              <a:spcBef>
                <a:spcPts val="0"/>
              </a:spcBef>
              <a:buClr>
                <a:srgbClr val="000000"/>
              </a:buClr>
              <a:buSzPct val="100000"/>
              <a:buNone/>
              <a:defRPr sz="2184">
                <a:solidFill>
                  <a:srgbClr val="000000"/>
                </a:solidFill>
              </a:defRPr>
            </a:lvl6pPr>
            <a:lvl7pPr lvl="6" rtl="0">
              <a:spcBef>
                <a:spcPts val="0"/>
              </a:spcBef>
              <a:buClr>
                <a:srgbClr val="000000"/>
              </a:buClr>
              <a:buSzPct val="100000"/>
              <a:buNone/>
              <a:defRPr sz="2184">
                <a:solidFill>
                  <a:srgbClr val="000000"/>
                </a:solidFill>
              </a:defRPr>
            </a:lvl7pPr>
            <a:lvl8pPr lvl="7" rtl="0">
              <a:spcBef>
                <a:spcPts val="0"/>
              </a:spcBef>
              <a:buClr>
                <a:srgbClr val="000000"/>
              </a:buClr>
              <a:buSzPct val="100000"/>
              <a:buNone/>
              <a:defRPr sz="2184">
                <a:solidFill>
                  <a:srgbClr val="000000"/>
                </a:solidFill>
              </a:defRPr>
            </a:lvl8pPr>
            <a:lvl9pPr lvl="8" rtl="0">
              <a:spcBef>
                <a:spcPts val="0"/>
              </a:spcBef>
              <a:buClr>
                <a:srgbClr val="000000"/>
              </a:buClr>
              <a:buSzPct val="100000"/>
              <a:buNone/>
              <a:defRPr sz="2184">
                <a:solidFill>
                  <a:srgbClr val="000000"/>
                </a:solidFill>
              </a:defRPr>
            </a:lvl9pPr>
          </a:lstStyle>
          <a:p>
            <a:r>
              <a:rPr lang="en-US" dirty="0"/>
              <a:t>Presented by / 01.01.2017</a:t>
            </a:r>
          </a:p>
        </p:txBody>
      </p:sp>
    </p:spTree>
    <p:extLst>
      <p:ext uri="{BB962C8B-B14F-4D97-AF65-F5344CB8AC3E}">
        <p14:creationId xmlns:p14="http://schemas.microsoft.com/office/powerpoint/2010/main" val="3624801732"/>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 1 column">
    <p:spTree>
      <p:nvGrpSpPr>
        <p:cNvPr id="1" name="Shape 21"/>
        <p:cNvGrpSpPr/>
        <p:nvPr/>
      </p:nvGrpSpPr>
      <p:grpSpPr>
        <a:xfrm>
          <a:off x="0" y="0"/>
          <a:ext cx="0" cy="0"/>
          <a:chOff x="0" y="0"/>
          <a:chExt cx="0" cy="0"/>
        </a:xfrm>
      </p:grpSpPr>
      <p:sp>
        <p:nvSpPr>
          <p:cNvPr id="12" name="Shape 18"/>
          <p:cNvSpPr/>
          <p:nvPr userDrawn="1"/>
        </p:nvSpPr>
        <p:spPr>
          <a:xfrm>
            <a:off x="-18954" y="-9749"/>
            <a:ext cx="9211921" cy="901070"/>
          </a:xfrm>
          <a:prstGeom prst="rect">
            <a:avLst/>
          </a:prstGeom>
          <a:solidFill>
            <a:srgbClr val="59647A"/>
          </a:solidFill>
          <a:ln>
            <a:noFill/>
          </a:ln>
        </p:spPr>
        <p:txBody>
          <a:bodyPr lIns="66552" tIns="66552" rIns="66552" bIns="66552" anchor="ctr" anchorCtr="0">
            <a:noAutofit/>
          </a:bodyPr>
          <a:lstStyle/>
          <a:p>
            <a:pPr lvl="0">
              <a:spcBef>
                <a:spcPts val="0"/>
              </a:spcBef>
              <a:buNone/>
            </a:pPr>
            <a:endParaRPr sz="1310" dirty="0"/>
          </a:p>
        </p:txBody>
      </p:sp>
      <p:sp>
        <p:nvSpPr>
          <p:cNvPr id="13" name="Shape 18"/>
          <p:cNvSpPr/>
          <p:nvPr userDrawn="1"/>
        </p:nvSpPr>
        <p:spPr>
          <a:xfrm>
            <a:off x="-50546" y="4941560"/>
            <a:ext cx="9268786" cy="290403"/>
          </a:xfrm>
          <a:prstGeom prst="rect">
            <a:avLst/>
          </a:prstGeom>
          <a:solidFill>
            <a:srgbClr val="59647A"/>
          </a:solidFill>
          <a:ln>
            <a:noFill/>
          </a:ln>
        </p:spPr>
        <p:txBody>
          <a:bodyPr lIns="66552" tIns="66552" rIns="66552" bIns="66552" anchor="ctr" anchorCtr="0">
            <a:noAutofit/>
          </a:bodyPr>
          <a:lstStyle/>
          <a:p>
            <a:pPr lvl="0">
              <a:spcBef>
                <a:spcPts val="0"/>
              </a:spcBef>
              <a:buNone/>
            </a:pPr>
            <a:endParaRPr sz="1310" dirty="0"/>
          </a:p>
        </p:txBody>
      </p:sp>
      <p:sp>
        <p:nvSpPr>
          <p:cNvPr id="22" name="Shape 22"/>
          <p:cNvSpPr txBox="1">
            <a:spLocks noGrp="1"/>
          </p:cNvSpPr>
          <p:nvPr>
            <p:ph type="title" hasCustomPrompt="1"/>
          </p:nvPr>
        </p:nvSpPr>
        <p:spPr>
          <a:xfrm>
            <a:off x="451459" y="63107"/>
            <a:ext cx="7065047" cy="828213"/>
          </a:xfrm>
          <a:prstGeom prst="rect">
            <a:avLst/>
          </a:prstGeom>
        </p:spPr>
        <p:txBody>
          <a:bodyPr lIns="91425" tIns="91425" rIns="91425" bIns="91425" anchor="ctr" anchorCtr="0"/>
          <a:lstStyle>
            <a:lvl1pPr lvl="0">
              <a:lnSpc>
                <a:spcPct val="90000"/>
              </a:lnSpc>
              <a:spcBef>
                <a:spcPts val="0"/>
              </a:spcBef>
              <a:defRPr sz="1601" b="0" i="0">
                <a:solidFill>
                  <a:schemeClr val="bg1"/>
                </a:solidFill>
                <a:latin typeface="Arial"/>
                <a:ea typeface="Raleway"/>
                <a:cs typeface="Aria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ADD HEADLINE</a:t>
            </a:r>
            <a:br>
              <a:rPr lang="en-US" dirty="0"/>
            </a:br>
            <a:r>
              <a:rPr lang="en-US" dirty="0"/>
              <a:t>Secondary line if needed</a:t>
            </a:r>
            <a:endParaRPr dirty="0"/>
          </a:p>
        </p:txBody>
      </p:sp>
      <p:sp>
        <p:nvSpPr>
          <p:cNvPr id="24" name="Shape 24"/>
          <p:cNvSpPr/>
          <p:nvPr/>
        </p:nvSpPr>
        <p:spPr>
          <a:xfrm>
            <a:off x="397157" y="199944"/>
            <a:ext cx="54300" cy="544418"/>
          </a:xfrm>
          <a:prstGeom prst="rect">
            <a:avLst/>
          </a:prstGeom>
          <a:solidFill>
            <a:schemeClr val="bg1"/>
          </a:solidFill>
          <a:ln>
            <a:noFill/>
          </a:ln>
        </p:spPr>
        <p:txBody>
          <a:bodyPr lIns="66552" tIns="66552" rIns="66552" bIns="66552" anchor="ctr" anchorCtr="0">
            <a:noAutofit/>
          </a:bodyPr>
          <a:lstStyle/>
          <a:p>
            <a:pPr lvl="0">
              <a:spcBef>
                <a:spcPts val="0"/>
              </a:spcBef>
              <a:buNone/>
            </a:pPr>
            <a:endParaRPr sz="1310" dirty="0"/>
          </a:p>
        </p:txBody>
      </p:sp>
      <p:sp>
        <p:nvSpPr>
          <p:cNvPr id="10" name="Text Placeholder 8"/>
          <p:cNvSpPr>
            <a:spLocks noGrp="1"/>
          </p:cNvSpPr>
          <p:nvPr>
            <p:ph type="body" sz="quarter" idx="12" hasCustomPrompt="1"/>
          </p:nvPr>
        </p:nvSpPr>
        <p:spPr>
          <a:xfrm>
            <a:off x="450852" y="1179980"/>
            <a:ext cx="4026215" cy="3420362"/>
          </a:xfrm>
          <a:prstGeom prst="rect">
            <a:avLst/>
          </a:prstGeom>
        </p:spPr>
        <p:txBody>
          <a:bodyPr vert="horz" numCol="1"/>
          <a:lstStyle>
            <a:lvl1pPr>
              <a:buFontTx/>
              <a:buNone/>
              <a:defRPr sz="1165" b="0" i="0">
                <a:solidFill>
                  <a:srgbClr val="59647A"/>
                </a:solidFill>
                <a:latin typeface="Arial"/>
                <a:cs typeface="Arial"/>
              </a:defRPr>
            </a:lvl1pPr>
            <a:lvl2pPr marL="0" indent="0">
              <a:buClr>
                <a:srgbClr val="59647A"/>
              </a:buClr>
              <a:buFont typeface="Wingdings" charset="2"/>
              <a:buNone/>
              <a:defRPr sz="1019">
                <a:solidFill>
                  <a:srgbClr val="666666"/>
                </a:solidFill>
                <a:latin typeface="Arial"/>
                <a:cs typeface="Arial"/>
              </a:defRPr>
            </a:lvl2pPr>
            <a:lvl3pPr marL="252953" indent="-119819">
              <a:buClr>
                <a:srgbClr val="59647A"/>
              </a:buClr>
              <a:buFont typeface="Wingdings" charset="2"/>
              <a:buChar char="§"/>
              <a:defRPr sz="1019">
                <a:solidFill>
                  <a:srgbClr val="666666"/>
                </a:solidFill>
                <a:latin typeface="Arial"/>
                <a:cs typeface="Arial"/>
              </a:defRPr>
            </a:lvl3pPr>
            <a:lvl4pPr marL="406055" indent="-139790">
              <a:buClr>
                <a:srgbClr val="59647A"/>
              </a:buClr>
              <a:buFont typeface="Lucida Grande"/>
              <a:buChar char="-"/>
              <a:defRPr sz="1019">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4" name="Text Placeholder 8"/>
          <p:cNvSpPr>
            <a:spLocks noGrp="1"/>
          </p:cNvSpPr>
          <p:nvPr>
            <p:ph type="body" sz="quarter" idx="14" hasCustomPrompt="1"/>
          </p:nvPr>
        </p:nvSpPr>
        <p:spPr>
          <a:xfrm>
            <a:off x="4632426" y="1179980"/>
            <a:ext cx="4026215" cy="3420362"/>
          </a:xfrm>
          <a:prstGeom prst="rect">
            <a:avLst/>
          </a:prstGeom>
        </p:spPr>
        <p:txBody>
          <a:bodyPr vert="horz" numCol="1"/>
          <a:lstStyle>
            <a:lvl1pPr>
              <a:buFontTx/>
              <a:buNone/>
              <a:defRPr sz="1165" b="0" i="0">
                <a:solidFill>
                  <a:srgbClr val="59647A"/>
                </a:solidFill>
                <a:latin typeface="Arial"/>
                <a:cs typeface="Arial"/>
              </a:defRPr>
            </a:lvl1pPr>
            <a:lvl2pPr marL="0" indent="0">
              <a:buClr>
                <a:srgbClr val="59647A"/>
              </a:buClr>
              <a:buFont typeface="Wingdings" charset="2"/>
              <a:buNone/>
              <a:defRPr sz="1019">
                <a:solidFill>
                  <a:srgbClr val="666666"/>
                </a:solidFill>
                <a:latin typeface="Arial"/>
                <a:cs typeface="Arial"/>
              </a:defRPr>
            </a:lvl2pPr>
            <a:lvl3pPr marL="252953" indent="-119819">
              <a:buClr>
                <a:srgbClr val="59647A"/>
              </a:buClr>
              <a:buFont typeface="Wingdings" charset="2"/>
              <a:buChar char="§"/>
              <a:defRPr sz="1019">
                <a:solidFill>
                  <a:srgbClr val="666666"/>
                </a:solidFill>
                <a:latin typeface="Arial"/>
                <a:cs typeface="Arial"/>
              </a:defRPr>
            </a:lvl3pPr>
            <a:lvl4pPr marL="406055" indent="-139790">
              <a:buClr>
                <a:srgbClr val="59647A"/>
              </a:buClr>
              <a:buFont typeface="Lucida Grande"/>
              <a:buChar char="-"/>
              <a:defRPr sz="1019">
                <a:solidFill>
                  <a:srgbClr val="666666"/>
                </a:solidFill>
                <a:latin typeface="Arial"/>
                <a:cs typeface="Arial"/>
              </a:defRPr>
            </a:lvl4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8" name="Date Placeholder 2"/>
          <p:cNvSpPr>
            <a:spLocks noGrp="1"/>
          </p:cNvSpPr>
          <p:nvPr>
            <p:ph type="dt" sz="half" idx="2"/>
          </p:nvPr>
        </p:nvSpPr>
        <p:spPr>
          <a:xfrm>
            <a:off x="632377" y="4869437"/>
            <a:ext cx="579284" cy="274637"/>
          </a:xfrm>
          <a:prstGeom prst="rect">
            <a:avLst/>
          </a:prstGeom>
        </p:spPr>
        <p:txBody>
          <a:bodyPr vert="horz" lIns="91440" tIns="45720" rIns="91440" bIns="45720" rtlCol="0" anchor="ctr"/>
          <a:lstStyle>
            <a:lvl1pPr algn="l">
              <a:defRPr sz="583">
                <a:solidFill>
                  <a:srgbClr val="FFFFFF"/>
                </a:solidFill>
              </a:defRPr>
            </a:lvl1pPr>
          </a:lstStyle>
          <a:p>
            <a:fld id="{876EBE14-15DD-453C-B1DD-9D347B245BDA}" type="datetime1">
              <a:rPr lang="en-US" smtClean="0"/>
              <a:t>5/11/2022</a:t>
            </a:fld>
            <a:endParaRPr lang="en-US" dirty="0"/>
          </a:p>
        </p:txBody>
      </p:sp>
      <p:sp>
        <p:nvSpPr>
          <p:cNvPr id="19" name="Footer Placeholder 3"/>
          <p:cNvSpPr>
            <a:spLocks noGrp="1"/>
          </p:cNvSpPr>
          <p:nvPr>
            <p:ph type="ftr" sz="quarter" idx="3"/>
          </p:nvPr>
        </p:nvSpPr>
        <p:spPr>
          <a:xfrm>
            <a:off x="1233560" y="4869437"/>
            <a:ext cx="2802863" cy="274637"/>
          </a:xfrm>
          <a:prstGeom prst="rect">
            <a:avLst/>
          </a:prstGeom>
        </p:spPr>
        <p:txBody>
          <a:bodyPr vert="horz" lIns="91440" tIns="45720" rIns="91440" bIns="45720" rtlCol="0" anchor="ctr"/>
          <a:lstStyle>
            <a:lvl1pPr algn="l">
              <a:defRPr sz="583">
                <a:solidFill>
                  <a:srgbClr val="FFFFFF"/>
                </a:solidFill>
              </a:defRPr>
            </a:lvl1pPr>
          </a:lstStyle>
          <a:p>
            <a:r>
              <a:rPr lang="en-US" dirty="0"/>
              <a:t>Presentation Name</a:t>
            </a:r>
          </a:p>
        </p:txBody>
      </p:sp>
      <p:sp>
        <p:nvSpPr>
          <p:cNvPr id="20" name="Slide Number Placeholder 4"/>
          <p:cNvSpPr txBox="1">
            <a:spLocks/>
          </p:cNvSpPr>
          <p:nvPr userDrawn="1"/>
        </p:nvSpPr>
        <p:spPr>
          <a:xfrm>
            <a:off x="197081" y="4868865"/>
            <a:ext cx="380376" cy="274637"/>
          </a:xfrm>
          <a:prstGeom prst="rect">
            <a:avLst/>
          </a:prstGeom>
        </p:spPr>
        <p:txBody>
          <a:bodyPr vert="horz" lIns="66563" tIns="33281" rIns="66563" bIns="33281"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8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F7A4FE75-E25D-7A41-8670-1437E3354277}" type="slidenum">
              <a:rPr lang="en-US" sz="583" smtClean="0">
                <a:solidFill>
                  <a:srgbClr val="FFFFFF"/>
                </a:solidFill>
              </a:rPr>
              <a:pPr/>
              <a:t>‹#›</a:t>
            </a:fld>
            <a:endParaRPr lang="en-US" sz="583" dirty="0">
              <a:solidFill>
                <a:srgbClr val="FFFFFF"/>
              </a:solidFill>
            </a:endParaRPr>
          </a:p>
        </p:txBody>
      </p:sp>
      <p:pic>
        <p:nvPicPr>
          <p:cNvPr id="15" name="Picture 14" descr="deniso-logo-white-011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316" y="249666"/>
            <a:ext cx="1390338" cy="336053"/>
          </a:xfrm>
          <a:prstGeom prst="rect">
            <a:avLst/>
          </a:prstGeom>
        </p:spPr>
      </p:pic>
      <p:sp>
        <p:nvSpPr>
          <p:cNvPr id="21" name="TextBox 20"/>
          <p:cNvSpPr txBox="1"/>
          <p:nvPr userDrawn="1"/>
        </p:nvSpPr>
        <p:spPr>
          <a:xfrm>
            <a:off x="522892" y="4923721"/>
            <a:ext cx="248171" cy="182038"/>
          </a:xfrm>
          <a:prstGeom prst="rect">
            <a:avLst/>
          </a:prstGeom>
          <a:noFill/>
        </p:spPr>
        <p:txBody>
          <a:bodyPr wrap="square" rtlCol="0">
            <a:spAutoFit/>
          </a:bodyPr>
          <a:lstStyle/>
          <a:p>
            <a:r>
              <a:rPr lang="en-US" sz="583" dirty="0">
                <a:solidFill>
                  <a:srgbClr val="FFFFFF"/>
                </a:solidFill>
              </a:rPr>
              <a:t>|</a:t>
            </a:r>
          </a:p>
        </p:txBody>
      </p:sp>
      <p:sp>
        <p:nvSpPr>
          <p:cNvPr id="23" name="TextBox 22"/>
          <p:cNvSpPr txBox="1"/>
          <p:nvPr userDrawn="1"/>
        </p:nvSpPr>
        <p:spPr>
          <a:xfrm>
            <a:off x="1087577" y="4923958"/>
            <a:ext cx="248171" cy="182038"/>
          </a:xfrm>
          <a:prstGeom prst="rect">
            <a:avLst/>
          </a:prstGeom>
          <a:noFill/>
        </p:spPr>
        <p:txBody>
          <a:bodyPr wrap="square" rtlCol="0">
            <a:spAutoFit/>
          </a:bodyPr>
          <a:lstStyle/>
          <a:p>
            <a:r>
              <a:rPr lang="en-US" sz="583" dirty="0">
                <a:solidFill>
                  <a:srgbClr val="FFFFFF"/>
                </a:solidFill>
              </a:rPr>
              <a:t>|</a:t>
            </a:r>
          </a:p>
        </p:txBody>
      </p:sp>
    </p:spTree>
    <p:extLst>
      <p:ext uri="{BB962C8B-B14F-4D97-AF65-F5344CB8AC3E}">
        <p14:creationId xmlns:p14="http://schemas.microsoft.com/office/powerpoint/2010/main" val="1288146551"/>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Title">
    <p:spTree>
      <p:nvGrpSpPr>
        <p:cNvPr id="1" name="Shape 8"/>
        <p:cNvGrpSpPr/>
        <p:nvPr/>
      </p:nvGrpSpPr>
      <p:grpSpPr>
        <a:xfrm>
          <a:off x="0" y="0"/>
          <a:ext cx="0" cy="0"/>
          <a:chOff x="0" y="0"/>
          <a:chExt cx="0" cy="0"/>
        </a:xfrm>
      </p:grpSpPr>
      <p:sp>
        <p:nvSpPr>
          <p:cNvPr id="12" name="Regular Pentagon 2"/>
          <p:cNvSpPr/>
          <p:nvPr userDrawn="1"/>
        </p:nvSpPr>
        <p:spPr>
          <a:xfrm rot="10800000">
            <a:off x="-72763" y="-33852"/>
            <a:ext cx="9284801" cy="2743479"/>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blipFill rotWithShape="0">
            <a:blip r:embed="rId2"/>
            <a:srcRect/>
            <a:stretch>
              <a:fillRect t="-9958" b="-7545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p>
        </p:txBody>
      </p:sp>
      <p:sp>
        <p:nvSpPr>
          <p:cNvPr id="13" name="Regular Pentagon 2"/>
          <p:cNvSpPr/>
          <p:nvPr userDrawn="1"/>
        </p:nvSpPr>
        <p:spPr>
          <a:xfrm rot="10800000">
            <a:off x="-72763" y="-33853"/>
            <a:ext cx="9284800" cy="2743479"/>
          </a:xfrm>
          <a:custGeom>
            <a:avLst/>
            <a:gdLst>
              <a:gd name="connsiteX0" fmla="*/ 9 w 8447896"/>
              <a:gd name="connsiteY0" fmla="*/ 1657286 h 4338842"/>
              <a:gd name="connsiteX1" fmla="*/ 4223948 w 8447896"/>
              <a:gd name="connsiteY1" fmla="*/ 0 h 4338842"/>
              <a:gd name="connsiteX2" fmla="*/ 8447887 w 8447896"/>
              <a:gd name="connsiteY2" fmla="*/ 1657286 h 4338842"/>
              <a:gd name="connsiteX3" fmla="*/ 6834486 w 8447896"/>
              <a:gd name="connsiteY3" fmla="*/ 4338831 h 4338842"/>
              <a:gd name="connsiteX4" fmla="*/ 1613410 w 8447896"/>
              <a:gd name="connsiteY4" fmla="*/ 4338831 h 4338842"/>
              <a:gd name="connsiteX5" fmla="*/ 9 w 8447896"/>
              <a:gd name="connsiteY5" fmla="*/ 1657286 h 4338842"/>
              <a:gd name="connsiteX0" fmla="*/ 3610 w 8451488"/>
              <a:gd name="connsiteY0" fmla="*/ 1657286 h 4338831"/>
              <a:gd name="connsiteX1" fmla="*/ 4227549 w 8451488"/>
              <a:gd name="connsiteY1" fmla="*/ 0 h 4338831"/>
              <a:gd name="connsiteX2" fmla="*/ 8451488 w 8451488"/>
              <a:gd name="connsiteY2" fmla="*/ 1657286 h 4338831"/>
              <a:gd name="connsiteX3" fmla="*/ 6838087 w 8451488"/>
              <a:gd name="connsiteY3" fmla="*/ 4338831 h 4338831"/>
              <a:gd name="connsiteX4" fmla="*/ 0 w 8451488"/>
              <a:gd name="connsiteY4" fmla="*/ 4338831 h 4338831"/>
              <a:gd name="connsiteX5" fmla="*/ 3610 w 8451488"/>
              <a:gd name="connsiteY5" fmla="*/ 1657286 h 4338831"/>
              <a:gd name="connsiteX0" fmla="*/ 3610 w 8470874"/>
              <a:gd name="connsiteY0" fmla="*/ 1657286 h 4386164"/>
              <a:gd name="connsiteX1" fmla="*/ 4227549 w 8470874"/>
              <a:gd name="connsiteY1" fmla="*/ 0 h 4386164"/>
              <a:gd name="connsiteX2" fmla="*/ 8451488 w 8470874"/>
              <a:gd name="connsiteY2" fmla="*/ 1657286 h 4386164"/>
              <a:gd name="connsiteX3" fmla="*/ 8470874 w 8470874"/>
              <a:gd name="connsiteY3" fmla="*/ 4386164 h 4386164"/>
              <a:gd name="connsiteX4" fmla="*/ 0 w 8470874"/>
              <a:gd name="connsiteY4" fmla="*/ 4338831 h 4386164"/>
              <a:gd name="connsiteX5" fmla="*/ 3610 w 8470874"/>
              <a:gd name="connsiteY5" fmla="*/ 1657286 h 4386164"/>
              <a:gd name="connsiteX0" fmla="*/ 3610 w 8470874"/>
              <a:gd name="connsiteY0" fmla="*/ 1657286 h 4389631"/>
              <a:gd name="connsiteX1" fmla="*/ 4227549 w 8470874"/>
              <a:gd name="connsiteY1" fmla="*/ 0 h 4389631"/>
              <a:gd name="connsiteX2" fmla="*/ 8451488 w 8470874"/>
              <a:gd name="connsiteY2" fmla="*/ 1657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657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657286 h 4389631"/>
              <a:gd name="connsiteX0" fmla="*/ 3610 w 8470874"/>
              <a:gd name="connsiteY0" fmla="*/ 1022286 h 4389631"/>
              <a:gd name="connsiteX1" fmla="*/ 4227549 w 8470874"/>
              <a:gd name="connsiteY1" fmla="*/ 0 h 4389631"/>
              <a:gd name="connsiteX2" fmla="*/ 8451488 w 8470874"/>
              <a:gd name="connsiteY2" fmla="*/ 1022286 h 4389631"/>
              <a:gd name="connsiteX3" fmla="*/ 8470874 w 8470874"/>
              <a:gd name="connsiteY3" fmla="*/ 4386164 h 4389631"/>
              <a:gd name="connsiteX4" fmla="*/ 0 w 8470874"/>
              <a:gd name="connsiteY4" fmla="*/ 4389631 h 4389631"/>
              <a:gd name="connsiteX5" fmla="*/ 3610 w 8470874"/>
              <a:gd name="connsiteY5" fmla="*/ 1022286 h 438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874" h="4389631">
                <a:moveTo>
                  <a:pt x="3610" y="1022286"/>
                </a:moveTo>
                <a:lnTo>
                  <a:pt x="4227549" y="0"/>
                </a:lnTo>
                <a:lnTo>
                  <a:pt x="8451488" y="1022286"/>
                </a:lnTo>
                <a:lnTo>
                  <a:pt x="8470874" y="4386164"/>
                </a:lnTo>
                <a:lnTo>
                  <a:pt x="0" y="4389631"/>
                </a:lnTo>
                <a:cubicBezTo>
                  <a:pt x="1203" y="3495783"/>
                  <a:pt x="2407" y="1916134"/>
                  <a:pt x="3610" y="1022286"/>
                </a:cubicBezTo>
                <a:close/>
              </a:path>
            </a:pathLst>
          </a:custGeom>
          <a:solidFill>
            <a:schemeClr val="accent1">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solidFill>
                <a:srgbClr val="59647A"/>
              </a:solidFill>
            </a:endParaRPr>
          </a:p>
        </p:txBody>
      </p:sp>
      <p:pic>
        <p:nvPicPr>
          <p:cNvPr id="11" name="Picture 10" descr="deniso-logo-white-0117.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88" y="432802"/>
            <a:ext cx="2143760" cy="518160"/>
          </a:xfrm>
          <a:prstGeom prst="rect">
            <a:avLst/>
          </a:prstGeom>
        </p:spPr>
      </p:pic>
      <p:sp>
        <p:nvSpPr>
          <p:cNvPr id="15" name="Shape 11"/>
          <p:cNvSpPr txBox="1">
            <a:spLocks noGrp="1"/>
          </p:cNvSpPr>
          <p:nvPr>
            <p:ph type="ctrTitle" hasCustomPrompt="1"/>
          </p:nvPr>
        </p:nvSpPr>
        <p:spPr>
          <a:xfrm>
            <a:off x="738183" y="3080853"/>
            <a:ext cx="7631999" cy="889131"/>
          </a:xfrm>
          <a:prstGeom prst="rect">
            <a:avLst/>
          </a:prstGeom>
        </p:spPr>
        <p:txBody>
          <a:bodyPr lIns="91425" tIns="91425" rIns="91425" bIns="91425" anchor="ctr" anchorCtr="0"/>
          <a:lstStyle>
            <a:lvl1pPr lvl="0">
              <a:lnSpc>
                <a:spcPct val="90000"/>
              </a:lnSpc>
              <a:spcBef>
                <a:spcPts val="0"/>
              </a:spcBef>
              <a:buClr>
                <a:srgbClr val="FFFFFF"/>
              </a:buClr>
              <a:buSzPct val="100000"/>
              <a:defRPr sz="2330" b="0" i="0">
                <a:solidFill>
                  <a:srgbClr val="59647A"/>
                </a:solidFill>
                <a:latin typeface="Arial"/>
                <a:ea typeface="Raleway"/>
                <a:cs typeface="Arial"/>
              </a:defRPr>
            </a:lvl1pPr>
            <a:lvl2pPr lvl="1">
              <a:spcBef>
                <a:spcPts val="0"/>
              </a:spcBef>
              <a:buClr>
                <a:srgbClr val="FFFFFF"/>
              </a:buClr>
              <a:buSzPct val="100000"/>
              <a:defRPr sz="3494">
                <a:solidFill>
                  <a:srgbClr val="FFFFFF"/>
                </a:solidFill>
              </a:defRPr>
            </a:lvl2pPr>
            <a:lvl3pPr lvl="2">
              <a:spcBef>
                <a:spcPts val="0"/>
              </a:spcBef>
              <a:buClr>
                <a:srgbClr val="FFFFFF"/>
              </a:buClr>
              <a:buSzPct val="100000"/>
              <a:defRPr sz="3494">
                <a:solidFill>
                  <a:srgbClr val="FFFFFF"/>
                </a:solidFill>
              </a:defRPr>
            </a:lvl3pPr>
            <a:lvl4pPr lvl="3">
              <a:spcBef>
                <a:spcPts val="0"/>
              </a:spcBef>
              <a:buClr>
                <a:srgbClr val="FFFFFF"/>
              </a:buClr>
              <a:buSzPct val="100000"/>
              <a:defRPr sz="3494">
                <a:solidFill>
                  <a:srgbClr val="FFFFFF"/>
                </a:solidFill>
              </a:defRPr>
            </a:lvl4pPr>
            <a:lvl5pPr lvl="4">
              <a:spcBef>
                <a:spcPts val="0"/>
              </a:spcBef>
              <a:buClr>
                <a:srgbClr val="FFFFFF"/>
              </a:buClr>
              <a:buSzPct val="100000"/>
              <a:defRPr sz="3494">
                <a:solidFill>
                  <a:srgbClr val="FFFFFF"/>
                </a:solidFill>
              </a:defRPr>
            </a:lvl5pPr>
            <a:lvl6pPr lvl="5">
              <a:spcBef>
                <a:spcPts val="0"/>
              </a:spcBef>
              <a:buClr>
                <a:srgbClr val="FFFFFF"/>
              </a:buClr>
              <a:buSzPct val="100000"/>
              <a:defRPr sz="3494">
                <a:solidFill>
                  <a:srgbClr val="FFFFFF"/>
                </a:solidFill>
              </a:defRPr>
            </a:lvl6pPr>
            <a:lvl7pPr lvl="6">
              <a:spcBef>
                <a:spcPts val="0"/>
              </a:spcBef>
              <a:buClr>
                <a:srgbClr val="FFFFFF"/>
              </a:buClr>
              <a:buSzPct val="100000"/>
              <a:defRPr sz="3494">
                <a:solidFill>
                  <a:srgbClr val="FFFFFF"/>
                </a:solidFill>
              </a:defRPr>
            </a:lvl7pPr>
            <a:lvl8pPr lvl="7">
              <a:spcBef>
                <a:spcPts val="0"/>
              </a:spcBef>
              <a:buClr>
                <a:srgbClr val="FFFFFF"/>
              </a:buClr>
              <a:buSzPct val="100000"/>
              <a:defRPr sz="3494">
                <a:solidFill>
                  <a:srgbClr val="FFFFFF"/>
                </a:solidFill>
              </a:defRPr>
            </a:lvl8pPr>
            <a:lvl9pPr lvl="8">
              <a:spcBef>
                <a:spcPts val="0"/>
              </a:spcBef>
              <a:buClr>
                <a:srgbClr val="FFFFFF"/>
              </a:buClr>
              <a:buSzPct val="100000"/>
              <a:defRPr sz="3494">
                <a:solidFill>
                  <a:srgbClr val="FFFFFF"/>
                </a:solidFill>
              </a:defRPr>
            </a:lvl9pPr>
          </a:lstStyle>
          <a:p>
            <a:r>
              <a:rPr lang="en-US" dirty="0"/>
              <a:t>Presentation Title Arial Bold 32pt</a:t>
            </a:r>
            <a:endParaRPr dirty="0"/>
          </a:p>
        </p:txBody>
      </p:sp>
      <p:sp>
        <p:nvSpPr>
          <p:cNvPr id="16" name="Shape 16"/>
          <p:cNvSpPr txBox="1">
            <a:spLocks noGrp="1"/>
          </p:cNvSpPr>
          <p:nvPr>
            <p:ph type="subTitle" idx="1" hasCustomPrompt="1"/>
          </p:nvPr>
        </p:nvSpPr>
        <p:spPr>
          <a:xfrm>
            <a:off x="738184" y="3969986"/>
            <a:ext cx="7631999" cy="476328"/>
          </a:xfrm>
          <a:prstGeom prst="rect">
            <a:avLst/>
          </a:prstGeom>
        </p:spPr>
        <p:txBody>
          <a:bodyPr lIns="91425" tIns="91425" rIns="91425" bIns="91425" anchor="t" anchorCtr="0"/>
          <a:lstStyle>
            <a:lvl1pPr marL="0" marR="0" lvl="0" indent="0" algn="l" defTabSz="665665" rtl="0" eaLnBrk="1" fontAlgn="auto" latinLnBrk="0" hangingPunct="1">
              <a:lnSpc>
                <a:spcPct val="100000"/>
              </a:lnSpc>
              <a:spcBef>
                <a:spcPts val="0"/>
              </a:spcBef>
              <a:spcAft>
                <a:spcPts val="0"/>
              </a:spcAft>
              <a:buClr>
                <a:srgbClr val="000000"/>
              </a:buClr>
              <a:buSzPct val="100000"/>
              <a:buFont typeface="Titillium Web"/>
              <a:buNone/>
              <a:tabLst/>
              <a:defRPr sz="1165" baseline="0">
                <a:solidFill>
                  <a:srgbClr val="59647A"/>
                </a:solidFill>
                <a:latin typeface="Arial"/>
                <a:ea typeface="Raleway"/>
                <a:cs typeface="Arial"/>
              </a:defRPr>
            </a:lvl1pPr>
            <a:lvl2pPr lvl="1" rtl="0">
              <a:spcBef>
                <a:spcPts val="0"/>
              </a:spcBef>
              <a:buClr>
                <a:srgbClr val="000000"/>
              </a:buClr>
              <a:buSzPct val="100000"/>
              <a:buNone/>
              <a:defRPr sz="2184">
                <a:solidFill>
                  <a:srgbClr val="000000"/>
                </a:solidFill>
              </a:defRPr>
            </a:lvl2pPr>
            <a:lvl3pPr lvl="2" rtl="0">
              <a:spcBef>
                <a:spcPts val="0"/>
              </a:spcBef>
              <a:buClr>
                <a:srgbClr val="000000"/>
              </a:buClr>
              <a:buSzPct val="100000"/>
              <a:buNone/>
              <a:defRPr sz="2184">
                <a:solidFill>
                  <a:srgbClr val="000000"/>
                </a:solidFill>
              </a:defRPr>
            </a:lvl3pPr>
            <a:lvl4pPr lvl="3" rtl="0">
              <a:spcBef>
                <a:spcPts val="0"/>
              </a:spcBef>
              <a:buClr>
                <a:srgbClr val="000000"/>
              </a:buClr>
              <a:buSzPct val="100000"/>
              <a:buNone/>
              <a:defRPr sz="2184">
                <a:solidFill>
                  <a:srgbClr val="000000"/>
                </a:solidFill>
              </a:defRPr>
            </a:lvl4pPr>
            <a:lvl5pPr lvl="4" rtl="0">
              <a:spcBef>
                <a:spcPts val="0"/>
              </a:spcBef>
              <a:buClr>
                <a:srgbClr val="000000"/>
              </a:buClr>
              <a:buSzPct val="100000"/>
              <a:buNone/>
              <a:defRPr sz="2184">
                <a:solidFill>
                  <a:srgbClr val="000000"/>
                </a:solidFill>
              </a:defRPr>
            </a:lvl5pPr>
            <a:lvl6pPr lvl="5" rtl="0">
              <a:spcBef>
                <a:spcPts val="0"/>
              </a:spcBef>
              <a:buClr>
                <a:srgbClr val="000000"/>
              </a:buClr>
              <a:buSzPct val="100000"/>
              <a:buNone/>
              <a:defRPr sz="2184">
                <a:solidFill>
                  <a:srgbClr val="000000"/>
                </a:solidFill>
              </a:defRPr>
            </a:lvl6pPr>
            <a:lvl7pPr lvl="6" rtl="0">
              <a:spcBef>
                <a:spcPts val="0"/>
              </a:spcBef>
              <a:buClr>
                <a:srgbClr val="000000"/>
              </a:buClr>
              <a:buSzPct val="100000"/>
              <a:buNone/>
              <a:defRPr sz="2184">
                <a:solidFill>
                  <a:srgbClr val="000000"/>
                </a:solidFill>
              </a:defRPr>
            </a:lvl7pPr>
            <a:lvl8pPr lvl="7" rtl="0">
              <a:spcBef>
                <a:spcPts val="0"/>
              </a:spcBef>
              <a:buClr>
                <a:srgbClr val="000000"/>
              </a:buClr>
              <a:buSzPct val="100000"/>
              <a:buNone/>
              <a:defRPr sz="2184">
                <a:solidFill>
                  <a:srgbClr val="000000"/>
                </a:solidFill>
              </a:defRPr>
            </a:lvl8pPr>
            <a:lvl9pPr lvl="8" rtl="0">
              <a:spcBef>
                <a:spcPts val="0"/>
              </a:spcBef>
              <a:buClr>
                <a:srgbClr val="000000"/>
              </a:buClr>
              <a:buSzPct val="100000"/>
              <a:buNone/>
              <a:defRPr sz="2184">
                <a:solidFill>
                  <a:srgbClr val="000000"/>
                </a:solidFill>
              </a:defRPr>
            </a:lvl9pPr>
          </a:lstStyle>
          <a:p>
            <a:r>
              <a:rPr lang="en-US" dirty="0"/>
              <a:t>Presented by / 01.01.2017</a:t>
            </a:r>
          </a:p>
        </p:txBody>
      </p:sp>
    </p:spTree>
    <p:extLst>
      <p:ext uri="{BB962C8B-B14F-4D97-AF65-F5344CB8AC3E}">
        <p14:creationId xmlns:p14="http://schemas.microsoft.com/office/powerpoint/2010/main" val="178251704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C9598-75BE-4809-BC14-DA218DF7FE61}"/>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3" name="Footer Placeholder 2">
            <a:extLst>
              <a:ext uri="{FF2B5EF4-FFF2-40B4-BE49-F238E27FC236}">
                <a16:creationId xmlns:a16="http://schemas.microsoft.com/office/drawing/2014/main" id="{A93B1CEA-4800-46B6-93D9-3C37AF81C9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48C01D-8352-4C22-8558-AD9F1401B6AA}"/>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209924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B721-53F8-444D-9D89-9A68905CF5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0E5BE27-B986-4EF6-9A55-7B506E5537B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2B3E5-89BE-4114-8A20-695365BEE0E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5AC016-E594-437D-9C7A-60B2341287DD}"/>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6" name="Footer Placeholder 5">
            <a:extLst>
              <a:ext uri="{FF2B5EF4-FFF2-40B4-BE49-F238E27FC236}">
                <a16:creationId xmlns:a16="http://schemas.microsoft.com/office/drawing/2014/main" id="{1A2691C6-28B5-4418-90BD-130F77FCE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8E65B-18C5-4A07-B4E8-CABD318A3406}"/>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235039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8417-82A8-4E67-8C95-556FCA915E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C83D40-18FA-4B48-A5AB-F276B04E6B1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47D0C0-B3BD-40D1-8B91-5D8AF2668CC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5F866D-058D-4F52-831B-065ADD52A416}"/>
              </a:ext>
            </a:extLst>
          </p:cNvPr>
          <p:cNvSpPr>
            <a:spLocks noGrp="1"/>
          </p:cNvSpPr>
          <p:nvPr>
            <p:ph type="dt" sz="half" idx="10"/>
          </p:nvPr>
        </p:nvSpPr>
        <p:spPr/>
        <p:txBody>
          <a:bodyPr/>
          <a:lstStyle/>
          <a:p>
            <a:fld id="{FB1EC2B4-ABB1-4911-B427-3DCADC733EE1}" type="datetimeFigureOut">
              <a:rPr lang="en-US" smtClean="0"/>
              <a:t>5/11/2022</a:t>
            </a:fld>
            <a:endParaRPr lang="en-US"/>
          </a:p>
        </p:txBody>
      </p:sp>
      <p:sp>
        <p:nvSpPr>
          <p:cNvPr id="6" name="Footer Placeholder 5">
            <a:extLst>
              <a:ext uri="{FF2B5EF4-FFF2-40B4-BE49-F238E27FC236}">
                <a16:creationId xmlns:a16="http://schemas.microsoft.com/office/drawing/2014/main" id="{FE4287C3-D572-4750-8A13-D7FBB12FF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A4073-BA69-4850-A765-05E029A84905}"/>
              </a:ext>
            </a:extLst>
          </p:cNvPr>
          <p:cNvSpPr>
            <a:spLocks noGrp="1"/>
          </p:cNvSpPr>
          <p:nvPr>
            <p:ph type="sldNum" sz="quarter" idx="12"/>
          </p:nvPr>
        </p:nvSpPr>
        <p:spPr/>
        <p:txBody>
          <a:bodyPr/>
          <a:lstStyle/>
          <a:p>
            <a:fld id="{8AC0D9E2-B55B-49E8-A275-780816C9CD56}" type="slidenum">
              <a:rPr lang="en-US" smtClean="0"/>
              <a:t>‹#›</a:t>
            </a:fld>
            <a:endParaRPr lang="en-US"/>
          </a:p>
        </p:txBody>
      </p:sp>
    </p:spTree>
    <p:extLst>
      <p:ext uri="{BB962C8B-B14F-4D97-AF65-F5344CB8AC3E}">
        <p14:creationId xmlns:p14="http://schemas.microsoft.com/office/powerpoint/2010/main" val="258065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115AD-65B9-459A-A210-BBF8EBFFF2D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FA426-38B8-4815-A580-218B4501FEF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EA860-3008-49AE-8F0C-CABC390E1B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B1EC2B4-ABB1-4911-B427-3DCADC733EE1}" type="datetimeFigureOut">
              <a:rPr lang="en-US" smtClean="0"/>
              <a:t>5/11/2022</a:t>
            </a:fld>
            <a:endParaRPr lang="en-US"/>
          </a:p>
        </p:txBody>
      </p:sp>
      <p:sp>
        <p:nvSpPr>
          <p:cNvPr id="5" name="Footer Placeholder 4">
            <a:extLst>
              <a:ext uri="{FF2B5EF4-FFF2-40B4-BE49-F238E27FC236}">
                <a16:creationId xmlns:a16="http://schemas.microsoft.com/office/drawing/2014/main" id="{9DBE220E-04E2-4E13-8DD6-B49F607AD99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E1667-561A-4BED-A3A3-D34A4E8AF89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C0D9E2-B55B-49E8-A275-780816C9CD56}" type="slidenum">
              <a:rPr lang="en-US" smtClean="0"/>
              <a:t>‹#›</a:t>
            </a:fld>
            <a:endParaRPr lang="en-US"/>
          </a:p>
        </p:txBody>
      </p:sp>
    </p:spTree>
    <p:extLst>
      <p:ext uri="{BB962C8B-B14F-4D97-AF65-F5344CB8AC3E}">
        <p14:creationId xmlns:p14="http://schemas.microsoft.com/office/powerpoint/2010/main" val="22280042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dirty="0" err="1"/>
              <a:t>Clikcvcvcv</a:t>
            </a:r>
            <a:endParaRPr dirty="0"/>
          </a:p>
        </p:txBody>
      </p:sp>
      <p:sp>
        <p:nvSpPr>
          <p:cNvPr id="3" name="Date Placeholder 2"/>
          <p:cNvSpPr>
            <a:spLocks noGrp="1"/>
          </p:cNvSpPr>
          <p:nvPr>
            <p:ph type="dt" sz="half" idx="2"/>
          </p:nvPr>
        </p:nvSpPr>
        <p:spPr>
          <a:xfrm>
            <a:off x="632377" y="4869436"/>
            <a:ext cx="579284" cy="274637"/>
          </a:xfrm>
          <a:prstGeom prst="rect">
            <a:avLst/>
          </a:prstGeom>
        </p:spPr>
        <p:txBody>
          <a:bodyPr vert="horz" lIns="91440" tIns="45720" rIns="91440" bIns="45720" rtlCol="0" anchor="ctr"/>
          <a:lstStyle>
            <a:lvl1pPr algn="l">
              <a:defRPr sz="800">
                <a:solidFill>
                  <a:schemeClr val="tx1">
                    <a:tint val="75000"/>
                  </a:schemeClr>
                </a:solidFill>
              </a:defRPr>
            </a:lvl1pPr>
          </a:lstStyle>
          <a:p>
            <a:fld id="{D5C6F753-9B2C-1542-93B7-CA0AB72E7965}" type="datetime1">
              <a:rPr lang="en-US" smtClean="0"/>
              <a:t>5/11/2022</a:t>
            </a:fld>
            <a:endParaRPr lang="en-US" dirty="0"/>
          </a:p>
        </p:txBody>
      </p:sp>
      <p:sp>
        <p:nvSpPr>
          <p:cNvPr id="4" name="Footer Placeholder 3"/>
          <p:cNvSpPr>
            <a:spLocks noGrp="1"/>
          </p:cNvSpPr>
          <p:nvPr>
            <p:ph type="ftr" sz="quarter" idx="3"/>
          </p:nvPr>
        </p:nvSpPr>
        <p:spPr>
          <a:xfrm>
            <a:off x="1233559" y="4869436"/>
            <a:ext cx="2802863"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Presentation Name</a:t>
            </a:r>
            <a:endParaRPr lang="en-US" dirty="0"/>
          </a:p>
        </p:txBody>
      </p:sp>
      <p:sp>
        <p:nvSpPr>
          <p:cNvPr id="5" name="Slide Number Placeholder 4"/>
          <p:cNvSpPr>
            <a:spLocks noGrp="1"/>
          </p:cNvSpPr>
          <p:nvPr>
            <p:ph type="sldNum" sz="quarter" idx="4"/>
          </p:nvPr>
        </p:nvSpPr>
        <p:spPr>
          <a:xfrm>
            <a:off x="197080" y="4868864"/>
            <a:ext cx="380376" cy="274637"/>
          </a:xfrm>
          <a:prstGeom prst="rect">
            <a:avLst/>
          </a:prstGeom>
        </p:spPr>
        <p:txBody>
          <a:bodyPr vert="horz" lIns="91440" tIns="45720" rIns="91440" bIns="45720" rtlCol="0" anchor="ctr"/>
          <a:lstStyle>
            <a:lvl1pPr algn="r">
              <a:defRPr sz="800">
                <a:solidFill>
                  <a:schemeClr val="tx1">
                    <a:tint val="75000"/>
                  </a:schemeClr>
                </a:solidFill>
              </a:defRPr>
            </a:lvl1pPr>
          </a:lstStyle>
          <a:p>
            <a:fld id="{F7A4FE75-E25D-7A41-8670-1437E3354277}" type="slidenum">
              <a:rPr lang="en-US" smtClean="0"/>
              <a:pPr/>
              <a:t>‹#›</a:t>
            </a:fld>
            <a:endParaRPr lang="en-US" dirty="0"/>
          </a:p>
        </p:txBody>
      </p:sp>
    </p:spTree>
    <p:extLst>
      <p:ext uri="{BB962C8B-B14F-4D97-AF65-F5344CB8AC3E}">
        <p14:creationId xmlns:p14="http://schemas.microsoft.com/office/powerpoint/2010/main" val="1871045363"/>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lang="en-US" sz="1400" b="0" i="0" u="none" strike="noStrike" cap="none" dirty="0" smtClean="0">
          <a:solidFill>
            <a:srgbClr val="000000"/>
          </a:solidFill>
          <a:latin typeface="Raleway"/>
          <a:ea typeface="Raleway"/>
          <a:cs typeface="Raleway"/>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59647A"/>
        </a:buClr>
        <a:buNone/>
        <a:defRPr sz="1400" b="0" i="0" u="none" strike="noStrike" cap="none">
          <a:solidFill>
            <a:srgbClr val="000000"/>
          </a:solidFill>
          <a:latin typeface="Raleway"/>
          <a:ea typeface="Raleway"/>
          <a:cs typeface="Raleway"/>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DB805-F6C6-4CC7-8944-14A08BD5819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9A8161-3E57-48F7-90E7-81F953864A2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7EFD9-2907-4E40-8377-C50202C72DB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E601C1-DFA7-4ADA-B1F0-5EC69300CF0F}" type="datetime1">
              <a:rPr lang="en-US" smtClean="0"/>
              <a:t>5/11/2022</a:t>
            </a:fld>
            <a:endParaRPr lang="en-US" dirty="0"/>
          </a:p>
        </p:txBody>
      </p:sp>
      <p:sp>
        <p:nvSpPr>
          <p:cNvPr id="5" name="Footer Placeholder 4">
            <a:extLst>
              <a:ext uri="{FF2B5EF4-FFF2-40B4-BE49-F238E27FC236}">
                <a16:creationId xmlns:a16="http://schemas.microsoft.com/office/drawing/2014/main" id="{F37C82EB-BA94-4338-B4F8-C50C4BCFE86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Name</a:t>
            </a:r>
          </a:p>
        </p:txBody>
      </p:sp>
      <p:sp>
        <p:nvSpPr>
          <p:cNvPr id="6" name="Slide Number Placeholder 5">
            <a:extLst>
              <a:ext uri="{FF2B5EF4-FFF2-40B4-BE49-F238E27FC236}">
                <a16:creationId xmlns:a16="http://schemas.microsoft.com/office/drawing/2014/main" id="{7E31D511-8AC9-4B20-855C-576BEA5C7A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EACC98-7364-4ED2-BC93-397136512322}" type="slidenum">
              <a:rPr lang="en-US" smtClean="0"/>
              <a:t>‹#›</a:t>
            </a:fld>
            <a:endParaRPr lang="en-US" dirty="0"/>
          </a:p>
        </p:txBody>
      </p:sp>
    </p:spTree>
    <p:extLst>
      <p:ext uri="{BB962C8B-B14F-4D97-AF65-F5344CB8AC3E}">
        <p14:creationId xmlns:p14="http://schemas.microsoft.com/office/powerpoint/2010/main" val="275802737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ransition spd="med">
    <p:pull/>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denisonconsulting.com/denison-global-forum-resources-2/" TargetMode="External"/><Relationship Id="rId2" Type="http://schemas.openxmlformats.org/officeDocument/2006/relationships/hyperlink" Target="https://www.youtube.com/watch?v=vm1PqwYlPM8" TargetMode="Externa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youtube.com/watch?v=X4ps4UQkyxI"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pic>
        <p:nvPicPr>
          <p:cNvPr id="2" name="Picture 1" descr="A picture containing text, person, electronics, cellphone&#10;&#10;Description automatically generated">
            <a:extLst>
              <a:ext uri="{FF2B5EF4-FFF2-40B4-BE49-F238E27FC236}">
                <a16:creationId xmlns:a16="http://schemas.microsoft.com/office/drawing/2014/main" id="{AC4DA7FA-D724-42BC-B91C-45ACF316CD97}"/>
              </a:ext>
            </a:extLst>
          </p:cNvPr>
          <p:cNvPicPr>
            <a:picLocks noChangeAspect="1"/>
          </p:cNvPicPr>
          <p:nvPr/>
        </p:nvPicPr>
        <p:blipFill rotWithShape="1">
          <a:blip r:embed="rId3">
            <a:extLst>
              <a:ext uri="{28A0092B-C50C-407E-A947-70E740481C1C}">
                <a14:useLocalDpi xmlns:a14="http://schemas.microsoft.com/office/drawing/2010/main" val="0"/>
              </a:ext>
            </a:extLst>
          </a:blip>
          <a:srcRect l="15745" t="1750" r="18614" b="7514"/>
          <a:stretch/>
        </p:blipFill>
        <p:spPr>
          <a:xfrm>
            <a:off x="2173500" y="0"/>
            <a:ext cx="7045586" cy="514350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5"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E7DA0093-7BA8-4AEA-89D5-116E41D92ADF}"/>
              </a:ext>
            </a:extLst>
          </p:cNvPr>
          <p:cNvSpPr txBox="1"/>
          <p:nvPr/>
        </p:nvSpPr>
        <p:spPr>
          <a:xfrm>
            <a:off x="292626" y="1979968"/>
            <a:ext cx="3633915" cy="2252721"/>
          </a:xfrm>
          <a:prstGeom prst="rect">
            <a:avLst/>
          </a:prstGeom>
        </p:spPr>
        <p:txBody>
          <a:bodyPr vert="horz" lIns="68580" tIns="34290" rIns="68580" bIns="34290" rtlCol="0" anchor="b">
            <a:normAutofit fontScale="77500" lnSpcReduction="20000"/>
          </a:bodyPr>
          <a:lstStyle/>
          <a:p>
            <a:pPr defTabSz="685800">
              <a:lnSpc>
                <a:spcPct val="90000"/>
              </a:lnSpc>
              <a:spcBef>
                <a:spcPct val="0"/>
              </a:spcBef>
              <a:spcAft>
                <a:spcPts val="600"/>
              </a:spcAft>
            </a:pPr>
            <a:r>
              <a:rPr kumimoji="0" lang="en-US" sz="3300" b="1" i="0" u="none" strike="noStrike" kern="1200" cap="none" spc="0" normalizeH="0" baseline="0" noProof="0" dirty="0">
                <a:ln>
                  <a:noFill/>
                </a:ln>
                <a:solidFill>
                  <a:srgbClr val="FFFFFF"/>
                </a:solidFill>
                <a:effectLst/>
                <a:uLnTx/>
                <a:uFillTx/>
                <a:latin typeface="Raleway" panose="020B0503030101060003" pitchFamily="34" charset="0"/>
                <a:ea typeface="+mj-ea"/>
                <a:sym typeface="Arial"/>
              </a:rPr>
              <a:t>Survey Design, Feedback, &amp; Performance Linkages</a:t>
            </a:r>
          </a:p>
          <a:p>
            <a:pPr defTabSz="685800">
              <a:lnSpc>
                <a:spcPct val="90000"/>
              </a:lnSpc>
              <a:spcBef>
                <a:spcPct val="0"/>
              </a:spcBef>
              <a:spcAft>
                <a:spcPts val="600"/>
              </a:spcAft>
            </a:pPr>
            <a:br>
              <a:rPr kumimoji="0" lang="en-US" sz="3300" b="0" i="1" u="none" strike="noStrike" kern="1200" cap="none" spc="0" normalizeH="0" baseline="0" noProof="0" dirty="0">
                <a:ln>
                  <a:noFill/>
                </a:ln>
                <a:solidFill>
                  <a:srgbClr val="FFFFFF"/>
                </a:solidFill>
                <a:effectLst/>
                <a:uLnTx/>
                <a:uFillTx/>
                <a:latin typeface="Raleway" panose="020B0503030101060003" pitchFamily="34" charset="0"/>
                <a:ea typeface="+mj-ea"/>
                <a:sym typeface="Arial"/>
              </a:rPr>
            </a:br>
            <a:r>
              <a:rPr kumimoji="0" lang="en-US" sz="1800" b="1" u="none" strike="noStrike" kern="1200" cap="none" spc="0" normalizeH="0" baseline="0" noProof="0" dirty="0">
                <a:ln>
                  <a:noFill/>
                </a:ln>
                <a:solidFill>
                  <a:srgbClr val="FFFFFF"/>
                </a:solidFill>
                <a:effectLst/>
                <a:uLnTx/>
                <a:uFillTx/>
                <a:latin typeface="Raleway" panose="020B0503030101060003" pitchFamily="34" charset="0"/>
                <a:ea typeface="+mj-ea"/>
                <a:sym typeface="Arial"/>
              </a:rPr>
              <a:t>Michael Schwendeman</a:t>
            </a:r>
          </a:p>
          <a:p>
            <a:pPr defTabSz="685800">
              <a:lnSpc>
                <a:spcPct val="90000"/>
              </a:lnSpc>
              <a:spcBef>
                <a:spcPct val="0"/>
              </a:spcBef>
              <a:spcAft>
                <a:spcPts val="600"/>
              </a:spcAft>
            </a:pPr>
            <a:r>
              <a:rPr kumimoji="0" lang="en-US" sz="1800" b="1" u="none" strike="noStrike" kern="1200" cap="none" spc="0" normalizeH="0" baseline="0" noProof="0" dirty="0">
                <a:ln>
                  <a:noFill/>
                </a:ln>
                <a:solidFill>
                  <a:srgbClr val="FFFFFF"/>
                </a:solidFill>
                <a:effectLst/>
                <a:uLnTx/>
                <a:uFillTx/>
                <a:latin typeface="Raleway" panose="020B0503030101060003" pitchFamily="34" charset="0"/>
                <a:ea typeface="+mj-ea"/>
                <a:sym typeface="Arial"/>
              </a:rPr>
              <a:t>Director of R&amp;D</a:t>
            </a:r>
          </a:p>
          <a:p>
            <a:pPr defTabSz="685800">
              <a:lnSpc>
                <a:spcPct val="90000"/>
              </a:lnSpc>
              <a:spcBef>
                <a:spcPct val="0"/>
              </a:spcBef>
              <a:spcAft>
                <a:spcPts val="600"/>
              </a:spcAft>
            </a:pPr>
            <a:r>
              <a:rPr kumimoji="0" lang="en-US" sz="1800" b="0" u="none" strike="noStrike" kern="1200" cap="none" spc="0" normalizeH="0" baseline="0" noProof="0" dirty="0">
                <a:ln>
                  <a:noFill/>
                </a:ln>
                <a:solidFill>
                  <a:srgbClr val="FFFFFF"/>
                </a:solidFill>
                <a:effectLst/>
                <a:uLnTx/>
                <a:uFillTx/>
                <a:latin typeface="Raleway" panose="020B0503030101060003" pitchFamily="34" charset="0"/>
                <a:ea typeface="+mj-ea"/>
                <a:sym typeface="Arial"/>
              </a:rPr>
              <a:t>mschwendeman@denisonculture.com</a:t>
            </a:r>
            <a:endParaRPr lang="en-US" sz="1500" kern="1200" dirty="0">
              <a:solidFill>
                <a:prstClr val="white"/>
              </a:solidFill>
              <a:latin typeface="Raleway" panose="020B0503030101060003" pitchFamily="34" charset="0"/>
              <a:ea typeface="+mn-ea"/>
              <a:cs typeface="+mn-cs"/>
            </a:endParaRPr>
          </a:p>
        </p:txBody>
      </p:sp>
      <p:sp>
        <p:nvSpPr>
          <p:cNvPr id="26" name="Rectangle 25" hidden="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1200">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Calibri" panose="020F0502020204030204"/>
            </a:endParaRPr>
          </a:p>
        </p:txBody>
      </p:sp>
      <p:sp>
        <p:nvSpPr>
          <p:cNvPr id="4" name="AutoShape 2">
            <a:extLst>
              <a:ext uri="{FF2B5EF4-FFF2-40B4-BE49-F238E27FC236}">
                <a16:creationId xmlns:a16="http://schemas.microsoft.com/office/drawing/2014/main" id="{8E5CDF61-0CC2-4409-9791-AB99C3EA49D8}"/>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kern="1200">
              <a:solidFill>
                <a:prstClr val="white"/>
              </a:solidFill>
              <a:latin typeface="Calibri" panose="020F0502020204030204"/>
              <a:ea typeface="+mn-ea"/>
              <a:cs typeface="+mn-cs"/>
            </a:endParaRPr>
          </a:p>
        </p:txBody>
      </p:sp>
      <p:sp>
        <p:nvSpPr>
          <p:cNvPr id="6" name="AutoShape 4">
            <a:extLst>
              <a:ext uri="{FF2B5EF4-FFF2-40B4-BE49-F238E27FC236}">
                <a16:creationId xmlns:a16="http://schemas.microsoft.com/office/drawing/2014/main" id="{307E428A-6D99-4BA4-8477-27434AC8656F}"/>
              </a:ext>
            </a:extLst>
          </p:cNvPr>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kern="1200">
              <a:solidFill>
                <a:prstClr val="white"/>
              </a:solidFill>
              <a:latin typeface="Calibri" panose="020F0502020204030204"/>
              <a:ea typeface="+mn-ea"/>
              <a:cs typeface="+mn-cs"/>
            </a:endParaRPr>
          </a:p>
        </p:txBody>
      </p:sp>
      <p:pic>
        <p:nvPicPr>
          <p:cNvPr id="16" name="Picture 15" descr="Logo, icon&#10;&#10;Description automatically generated">
            <a:extLst>
              <a:ext uri="{FF2B5EF4-FFF2-40B4-BE49-F238E27FC236}">
                <a16:creationId xmlns:a16="http://schemas.microsoft.com/office/drawing/2014/main" id="{DDAA873A-D5A0-A058-478D-ABE90CAAA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00" y="4303992"/>
            <a:ext cx="1811814" cy="586084"/>
          </a:xfrm>
          <a:prstGeom prst="rect">
            <a:avLst/>
          </a:prstGeom>
        </p:spPr>
      </p:pic>
    </p:spTree>
    <p:extLst>
      <p:ext uri="{BB962C8B-B14F-4D97-AF65-F5344CB8AC3E}">
        <p14:creationId xmlns:p14="http://schemas.microsoft.com/office/powerpoint/2010/main" val="27589472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ew shape">
            <a:extLst>
              <a:ext uri="{FF2B5EF4-FFF2-40B4-BE49-F238E27FC236}">
                <a16:creationId xmlns:a16="http://schemas.microsoft.com/office/drawing/2014/main" id="{52809845-2120-4C6C-88E2-A5AF11864B9C}"/>
              </a:ext>
            </a:extLst>
          </p:cNvPr>
          <p:cNvSpPr/>
          <p:nvPr/>
        </p:nvSpPr>
        <p:spPr>
          <a:xfrm>
            <a:off x="119965" y="67236"/>
            <a:ext cx="1439497"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lang="en-US" sz="794" b="1" kern="1200" dirty="0">
                <a:solidFill>
                  <a:srgbClr val="702963"/>
                </a:solidFill>
                <a:latin typeface="Arial"/>
                <a:cs typeface="Arial"/>
              </a:rPr>
              <a:t>Top Cultural Drivers of Safety</a:t>
            </a:r>
            <a:endParaRPr sz="794" b="1" kern="1200" dirty="0">
              <a:solidFill>
                <a:srgbClr val="702963"/>
              </a:solidFill>
              <a:latin typeface="Arial"/>
              <a:cs typeface="Arial"/>
            </a:endParaRPr>
          </a:p>
        </p:txBody>
      </p:sp>
      <p:sp>
        <p:nvSpPr>
          <p:cNvPr id="221" name="New shape">
            <a:extLst>
              <a:ext uri="{FF2B5EF4-FFF2-40B4-BE49-F238E27FC236}">
                <a16:creationId xmlns:a16="http://schemas.microsoft.com/office/drawing/2014/main" id="{E074323E-F45F-4EFC-B00D-155ADCE5DA60}"/>
              </a:ext>
            </a:extLst>
          </p:cNvPr>
          <p:cNvSpPr/>
          <p:nvPr/>
        </p:nvSpPr>
        <p:spPr>
          <a:xfrm>
            <a:off x="119964" y="203332"/>
            <a:ext cx="1444752" cy="840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defRPr/>
            </a:pPr>
            <a:endParaRPr sz="1191" kern="1200">
              <a:solidFill>
                <a:prstClr val="white"/>
              </a:solidFill>
              <a:latin typeface="Arial"/>
              <a:cs typeface="Arial"/>
            </a:endParaRPr>
          </a:p>
        </p:txBody>
      </p:sp>
      <p:sp>
        <p:nvSpPr>
          <p:cNvPr id="68" name="New shape">
            <a:extLst>
              <a:ext uri="{FF2B5EF4-FFF2-40B4-BE49-F238E27FC236}">
                <a16:creationId xmlns:a16="http://schemas.microsoft.com/office/drawing/2014/main" id="{4AD34748-91AE-4553-9D7C-9D923B97632F}"/>
              </a:ext>
            </a:extLst>
          </p:cNvPr>
          <p:cNvSpPr/>
          <p:nvPr/>
        </p:nvSpPr>
        <p:spPr>
          <a:xfrm>
            <a:off x="232567" y="471507"/>
            <a:ext cx="8514391"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605150">
              <a:defRPr/>
            </a:pPr>
            <a:r>
              <a:rPr lang="en-US" sz="900" kern="1200" dirty="0">
                <a:solidFill>
                  <a:srgbClr val="000000"/>
                </a:solidFill>
                <a:latin typeface="Arial" panose="020B0604020202020204" pitchFamily="34" charset="0"/>
                <a:cs typeface="Arial" panose="020B0604020202020204" pitchFamily="34" charset="0"/>
              </a:rPr>
              <a:t>We identified cultural behaviors and values that are positively related to </a:t>
            </a:r>
            <a:r>
              <a:rPr lang="en-US" sz="900" b="1" kern="1200" dirty="0">
                <a:solidFill>
                  <a:srgbClr val="000000"/>
                </a:solidFill>
                <a:latin typeface="Arial" panose="020B0604020202020204" pitchFamily="34" charset="0"/>
                <a:cs typeface="Arial" panose="020B0604020202020204" pitchFamily="34" charset="0"/>
              </a:rPr>
              <a:t>Safety </a:t>
            </a:r>
            <a:r>
              <a:rPr lang="en-US" sz="900" kern="1200" dirty="0">
                <a:solidFill>
                  <a:srgbClr val="000000"/>
                </a:solidFill>
                <a:latin typeface="Arial" panose="020B0604020202020204" pitchFamily="34" charset="0"/>
                <a:cs typeface="Arial" panose="020B0604020202020204" pitchFamily="34" charset="0"/>
              </a:rPr>
              <a:t>that may provide unique points of leverage for improvement. These items were broken out into areas you should </a:t>
            </a:r>
            <a:r>
              <a:rPr lang="en-US" sz="900" b="1" i="1" kern="1200" dirty="0">
                <a:solidFill>
                  <a:srgbClr val="000000"/>
                </a:solidFill>
                <a:latin typeface="Arial" panose="020B0604020202020204" pitchFamily="34" charset="0"/>
                <a:cs typeface="Arial" panose="020B0604020202020204" pitchFamily="34" charset="0"/>
              </a:rPr>
              <a:t>sustain</a:t>
            </a:r>
            <a:r>
              <a:rPr lang="en-US" sz="900" kern="1200" dirty="0">
                <a:solidFill>
                  <a:srgbClr val="000000"/>
                </a:solidFill>
                <a:latin typeface="Arial" panose="020B0604020202020204" pitchFamily="34" charset="0"/>
                <a:cs typeface="Arial" panose="020B0604020202020204" pitchFamily="34" charset="0"/>
              </a:rPr>
              <a:t> positive scores (high relationship strength, relatively high percentile) and areas you have the most room to </a:t>
            </a:r>
            <a:r>
              <a:rPr lang="en-US" sz="900" b="1" i="1" kern="1200" dirty="0">
                <a:solidFill>
                  <a:srgbClr val="000000"/>
                </a:solidFill>
                <a:latin typeface="Arial" panose="020B0604020202020204" pitchFamily="34" charset="0"/>
                <a:cs typeface="Arial" panose="020B0604020202020204" pitchFamily="34" charset="0"/>
              </a:rPr>
              <a:t>improve</a:t>
            </a:r>
            <a:r>
              <a:rPr lang="en-US" sz="900" kern="1200" dirty="0">
                <a:solidFill>
                  <a:srgbClr val="000000"/>
                </a:solidFill>
                <a:latin typeface="Arial" panose="020B0604020202020204" pitchFamily="34" charset="0"/>
                <a:cs typeface="Arial" panose="020B0604020202020204" pitchFamily="34" charset="0"/>
              </a:rPr>
              <a:t> (high relationship strength, relatively low percentile).</a:t>
            </a:r>
            <a:endParaRPr lang="en-US" sz="900" b="1" kern="1200" dirty="0">
              <a:solidFill>
                <a:srgbClr val="000000"/>
              </a:solidFill>
              <a:latin typeface="Arial" panose="020B0604020202020204" pitchFamily="34" charset="0"/>
              <a:cs typeface="Arial" panose="020B0604020202020204" pitchFamily="34" charset="0"/>
            </a:endParaRPr>
          </a:p>
        </p:txBody>
      </p:sp>
      <p:sp>
        <p:nvSpPr>
          <p:cNvPr id="71" name="New shape">
            <a:extLst>
              <a:ext uri="{FF2B5EF4-FFF2-40B4-BE49-F238E27FC236}">
                <a16:creationId xmlns:a16="http://schemas.microsoft.com/office/drawing/2014/main" id="{CB5A74E8-6FCF-4E77-93AC-D95FDA34FE1B}"/>
              </a:ext>
            </a:extLst>
          </p:cNvPr>
          <p:cNvSpPr/>
          <p:nvPr/>
        </p:nvSpPr>
        <p:spPr>
          <a:xfrm>
            <a:off x="119965" y="213594"/>
            <a:ext cx="631583"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sz="794" b="1" kern="1200" dirty="0">
                <a:solidFill>
                  <a:srgbClr val="000000"/>
                </a:solidFill>
                <a:latin typeface="Arial"/>
                <a:cs typeface="Arial"/>
              </a:rPr>
              <a:t>20</a:t>
            </a:r>
            <a:r>
              <a:rPr lang="en-US" sz="794" b="1" kern="1200" dirty="0">
                <a:solidFill>
                  <a:srgbClr val="000000"/>
                </a:solidFill>
                <a:latin typeface="Arial"/>
                <a:cs typeface="Arial"/>
              </a:rPr>
              <a:t>20</a:t>
            </a:r>
            <a:r>
              <a:rPr sz="794" b="1" kern="1200" dirty="0">
                <a:solidFill>
                  <a:srgbClr val="000000"/>
                </a:solidFill>
                <a:latin typeface="Arial"/>
                <a:cs typeface="Arial"/>
              </a:rPr>
              <a:t>: </a:t>
            </a:r>
            <a:r>
              <a:rPr lang="en-US" sz="794" b="1" kern="1200" dirty="0">
                <a:solidFill>
                  <a:srgbClr val="000000"/>
                </a:solidFill>
                <a:latin typeface="Arial"/>
                <a:cs typeface="Arial"/>
              </a:rPr>
              <a:t>Overall</a:t>
            </a:r>
            <a:endParaRPr sz="794" b="1" kern="1200" dirty="0">
              <a:solidFill>
                <a:srgbClr val="000000"/>
              </a:solidFill>
              <a:latin typeface="Arial"/>
              <a:cs typeface="Arial"/>
            </a:endParaRPr>
          </a:p>
        </p:txBody>
      </p:sp>
      <p:graphicFrame>
        <p:nvGraphicFramePr>
          <p:cNvPr id="74" name="Table 73">
            <a:extLst>
              <a:ext uri="{FF2B5EF4-FFF2-40B4-BE49-F238E27FC236}">
                <a16:creationId xmlns:a16="http://schemas.microsoft.com/office/drawing/2014/main" id="{49A620F4-EEF7-4734-80F1-238EEEABAE01}"/>
              </a:ext>
            </a:extLst>
          </p:cNvPr>
          <p:cNvGraphicFramePr>
            <a:graphicFrameLocks noGrp="1"/>
          </p:cNvGraphicFramePr>
          <p:nvPr>
            <p:extLst>
              <p:ext uri="{D42A27DB-BD31-4B8C-83A1-F6EECF244321}">
                <p14:modId xmlns:p14="http://schemas.microsoft.com/office/powerpoint/2010/main" val="1426517437"/>
              </p:ext>
            </p:extLst>
          </p:nvPr>
        </p:nvGraphicFramePr>
        <p:xfrm>
          <a:off x="231056" y="1013240"/>
          <a:ext cx="5961136" cy="1930897"/>
        </p:xfrm>
        <a:graphic>
          <a:graphicData uri="http://schemas.openxmlformats.org/drawingml/2006/table">
            <a:tbl>
              <a:tblPr/>
              <a:tblGrid>
                <a:gridCol w="1029510">
                  <a:extLst>
                    <a:ext uri="{9D8B030D-6E8A-4147-A177-3AD203B41FA5}">
                      <a16:colId xmlns:a16="http://schemas.microsoft.com/office/drawing/2014/main" val="3200014016"/>
                    </a:ext>
                  </a:extLst>
                </a:gridCol>
                <a:gridCol w="522515">
                  <a:extLst>
                    <a:ext uri="{9D8B030D-6E8A-4147-A177-3AD203B41FA5}">
                      <a16:colId xmlns:a16="http://schemas.microsoft.com/office/drawing/2014/main" val="2193281730"/>
                    </a:ext>
                  </a:extLst>
                </a:gridCol>
                <a:gridCol w="3293184">
                  <a:extLst>
                    <a:ext uri="{9D8B030D-6E8A-4147-A177-3AD203B41FA5}">
                      <a16:colId xmlns:a16="http://schemas.microsoft.com/office/drawing/2014/main" val="20001"/>
                    </a:ext>
                  </a:extLst>
                </a:gridCol>
                <a:gridCol w="638737">
                  <a:extLst>
                    <a:ext uri="{9D8B030D-6E8A-4147-A177-3AD203B41FA5}">
                      <a16:colId xmlns:a16="http://schemas.microsoft.com/office/drawing/2014/main" val="20002"/>
                    </a:ext>
                  </a:extLst>
                </a:gridCol>
                <a:gridCol w="477190">
                  <a:extLst>
                    <a:ext uri="{9D8B030D-6E8A-4147-A177-3AD203B41FA5}">
                      <a16:colId xmlns:a16="http://schemas.microsoft.com/office/drawing/2014/main" val="136903176"/>
                    </a:ext>
                  </a:extLst>
                </a:gridCol>
              </a:tblGrid>
              <a:tr h="375488">
                <a:tc>
                  <a:txBody>
                    <a:bodyPr/>
                    <a:lstStyle/>
                    <a:p>
                      <a:pPr algn="ctr" fontAlgn="ctr"/>
                      <a:r>
                        <a:rPr lang="en-US" sz="800" b="1" i="0" u="none" strike="noStrike" dirty="0">
                          <a:solidFill>
                            <a:sysClr val="windowText" lastClr="000000"/>
                          </a:solidFill>
                          <a:effectLst/>
                          <a:latin typeface="Arial" panose="020B0604020202020204" pitchFamily="34" charset="0"/>
                        </a:rPr>
                        <a:t>Index</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00" b="1" i="0" u="none" strike="noStrike" dirty="0">
                          <a:solidFill>
                            <a:sysClr val="windowText" lastClr="000000"/>
                          </a:solidFill>
                          <a:effectLst/>
                          <a:latin typeface="Arial" panose="020B0604020202020204" pitchFamily="34" charset="0"/>
                        </a:rPr>
                        <a:t>Relationship Strength</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1" i="0" u="none" strike="noStrike" dirty="0">
                          <a:solidFill>
                            <a:sysClr val="windowText" lastClr="000000"/>
                          </a:solidFill>
                          <a:effectLst/>
                          <a:latin typeface="Arial" panose="020B0604020202020204" pitchFamily="34" charset="0"/>
                        </a:rPr>
                        <a:t>Unique Cultural Drivers to </a:t>
                      </a:r>
                      <a:r>
                        <a:rPr lang="en-US" sz="900" b="1" i="1" u="none" strike="noStrike" dirty="0">
                          <a:solidFill>
                            <a:sysClr val="windowText" lastClr="000000"/>
                          </a:solidFill>
                          <a:effectLst/>
                          <a:latin typeface="Arial" panose="020B0604020202020204" pitchFamily="34" charset="0"/>
                        </a:rPr>
                        <a:t>Sustain</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ysClr val="windowText" lastClr="000000"/>
                          </a:solidFill>
                          <a:effectLst/>
                          <a:latin typeface="Arial" panose="020B0604020202020204" pitchFamily="34" charset="0"/>
                        </a:rPr>
                        <a:t>Percentile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ysClr val="windowText" lastClr="000000"/>
                          </a:solidFill>
                          <a:effectLst/>
                          <a:latin typeface="Arial" panose="020B0604020202020204" pitchFamily="34" charset="0"/>
                        </a:rPr>
                        <a:t>Impact</a:t>
                      </a:r>
                      <a:endParaRPr lang="en-US" sz="1200" b="1" i="0" u="none" strike="noStrike" dirty="0">
                        <a:solidFill>
                          <a:sysClr val="windowText" lastClr="000000"/>
                        </a:solidFill>
                        <a:effectLst/>
                        <a:latin typeface="Arial" panose="020B0604020202020204" pitchFamily="34" charset="0"/>
                      </a:endParaRP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942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chemeClr val="bg1"/>
                          </a:solidFill>
                          <a:effectLst/>
                          <a:latin typeface="Arial" panose="020B0604020202020204" pitchFamily="34" charset="0"/>
                        </a:rPr>
                        <a:t>Vision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Our vision creates excitement and motivation for our employees.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83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Very 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0632">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We are able to meet short-term demands without compromising our long-term vision.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92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High</a:t>
                      </a:r>
                      <a:endParaRPr lang="en-US" sz="900" b="0" i="0" u="none" strike="noStrike" dirty="0">
                        <a:solidFill>
                          <a:schemeClr val="tx1"/>
                        </a:solidFill>
                        <a:effectLst/>
                        <a:latin typeface="Arial" panose="020B0604020202020204" pitchFamily="34"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29933">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We have a shared vision of what the organization will be like in the future.</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93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High</a:t>
                      </a:r>
                      <a:endParaRPr lang="en-US" sz="900" b="0" i="0" u="none" strike="noStrike" dirty="0">
                        <a:solidFill>
                          <a:schemeClr val="tx1"/>
                        </a:solidFill>
                        <a:effectLst/>
                        <a:latin typeface="Arial" panose="020B0604020202020204" pitchFamily="34"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29933">
                <a:tc>
                  <a:txBody>
                    <a:bodyPr/>
                    <a:lstStyle/>
                    <a:p>
                      <a:pPr algn="ctr" fontAlgn="b"/>
                      <a:r>
                        <a:rPr lang="en-US" sz="800" b="1" i="0" u="none" strike="noStrike" dirty="0">
                          <a:solidFill>
                            <a:schemeClr val="tx1"/>
                          </a:solidFill>
                          <a:effectLst/>
                          <a:latin typeface="Arial" panose="020B0604020202020204" pitchFamily="34" charset="0"/>
                        </a:rPr>
                        <a:t>Coordination &amp; Integration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D73D"/>
                    </a:solidFill>
                  </a:tcPr>
                </a:tc>
                <a:tc>
                  <a:txBody>
                    <a:bodyPr/>
                    <a:lstStyle/>
                    <a:p>
                      <a:pPr algn="ctr" fontAlgn="b"/>
                      <a:r>
                        <a:rPr lang="en-US" sz="1000" b="0" i="0" u="none" strike="noStrike" dirty="0">
                          <a:solidFill>
                            <a:srgbClr val="000000"/>
                          </a:solidFill>
                          <a:effectLst/>
                          <a:latin typeface="Arial" panose="020B0604020202020204" pitchFamily="34" charset="0"/>
                        </a:rPr>
                        <a:t>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good alignment of goals across levels.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90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High</a:t>
                      </a:r>
                      <a:endParaRPr lang="en-US" sz="900" b="0" i="0" u="none" strike="noStrike" dirty="0">
                        <a:solidFill>
                          <a:schemeClr val="tx1"/>
                        </a:solidFill>
                        <a:effectLst/>
                        <a:latin typeface="Arial" panose="020B0604020202020204" pitchFamily="34"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00632">
                <a:tc>
                  <a:txBody>
                    <a:bodyPr/>
                    <a:lstStyle/>
                    <a:p>
                      <a:pPr algn="ctr" fontAlgn="b"/>
                      <a:r>
                        <a:rPr lang="en-US" sz="800" b="1" i="0" u="none" strike="noStrike" dirty="0">
                          <a:solidFill>
                            <a:schemeClr val="bg1"/>
                          </a:solidFill>
                          <a:effectLst/>
                          <a:latin typeface="Arial" panose="020B0604020202020204" pitchFamily="34" charset="0"/>
                        </a:rPr>
                        <a:t>Goals &amp; Objectives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We continuously track our progress against our stated goals.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83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High</a:t>
                      </a:r>
                      <a:endParaRPr lang="en-US" sz="900" b="0" i="0" u="none" strike="noStrike" dirty="0">
                        <a:solidFill>
                          <a:schemeClr val="tx1"/>
                        </a:solidFill>
                        <a:effectLst/>
                        <a:latin typeface="Arial" panose="020B0604020202020204" pitchFamily="34" charset="0"/>
                      </a:endParaRP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75" name="Table 74">
            <a:extLst>
              <a:ext uri="{FF2B5EF4-FFF2-40B4-BE49-F238E27FC236}">
                <a16:creationId xmlns:a16="http://schemas.microsoft.com/office/drawing/2014/main" id="{564E15D0-A7F7-4EDF-AD07-A3ACC674348F}"/>
              </a:ext>
            </a:extLst>
          </p:cNvPr>
          <p:cNvGraphicFramePr>
            <a:graphicFrameLocks noGrp="1"/>
          </p:cNvGraphicFramePr>
          <p:nvPr>
            <p:extLst>
              <p:ext uri="{D42A27DB-BD31-4B8C-83A1-F6EECF244321}">
                <p14:modId xmlns:p14="http://schemas.microsoft.com/office/powerpoint/2010/main" val="3698401558"/>
              </p:ext>
            </p:extLst>
          </p:nvPr>
        </p:nvGraphicFramePr>
        <p:xfrm>
          <a:off x="231056" y="3064108"/>
          <a:ext cx="5961137" cy="1930897"/>
        </p:xfrm>
        <a:graphic>
          <a:graphicData uri="http://schemas.openxmlformats.org/drawingml/2006/table">
            <a:tbl>
              <a:tblPr/>
              <a:tblGrid>
                <a:gridCol w="1036967">
                  <a:extLst>
                    <a:ext uri="{9D8B030D-6E8A-4147-A177-3AD203B41FA5}">
                      <a16:colId xmlns:a16="http://schemas.microsoft.com/office/drawing/2014/main" val="2305382492"/>
                    </a:ext>
                  </a:extLst>
                </a:gridCol>
                <a:gridCol w="513009">
                  <a:extLst>
                    <a:ext uri="{9D8B030D-6E8A-4147-A177-3AD203B41FA5}">
                      <a16:colId xmlns:a16="http://schemas.microsoft.com/office/drawing/2014/main" val="3541671312"/>
                    </a:ext>
                  </a:extLst>
                </a:gridCol>
                <a:gridCol w="3275463">
                  <a:extLst>
                    <a:ext uri="{9D8B030D-6E8A-4147-A177-3AD203B41FA5}">
                      <a16:colId xmlns:a16="http://schemas.microsoft.com/office/drawing/2014/main" val="20001"/>
                    </a:ext>
                  </a:extLst>
                </a:gridCol>
                <a:gridCol w="665329">
                  <a:extLst>
                    <a:ext uri="{9D8B030D-6E8A-4147-A177-3AD203B41FA5}">
                      <a16:colId xmlns:a16="http://schemas.microsoft.com/office/drawing/2014/main" val="20002"/>
                    </a:ext>
                  </a:extLst>
                </a:gridCol>
                <a:gridCol w="470369">
                  <a:extLst>
                    <a:ext uri="{9D8B030D-6E8A-4147-A177-3AD203B41FA5}">
                      <a16:colId xmlns:a16="http://schemas.microsoft.com/office/drawing/2014/main" val="2834239655"/>
                    </a:ext>
                  </a:extLst>
                </a:gridCol>
              </a:tblGrid>
              <a:tr h="370665">
                <a:tc>
                  <a:txBody>
                    <a:bodyPr/>
                    <a:lstStyle/>
                    <a:p>
                      <a:pPr algn="ctr" fontAlgn="ctr"/>
                      <a:r>
                        <a:rPr lang="en-US" sz="800" b="1" i="0" u="none" strike="noStrike" dirty="0">
                          <a:solidFill>
                            <a:schemeClr val="tx1"/>
                          </a:solidFill>
                          <a:effectLst/>
                          <a:latin typeface="Arial" panose="020B0604020202020204" pitchFamily="34" charset="0"/>
                        </a:rPr>
                        <a:t>Index</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00" b="1" i="0" u="none" strike="noStrike" dirty="0">
                          <a:solidFill>
                            <a:sysClr val="windowText" lastClr="000000"/>
                          </a:solidFill>
                          <a:effectLst/>
                          <a:latin typeface="Arial" panose="020B0604020202020204" pitchFamily="34" charset="0"/>
                        </a:rPr>
                        <a:t>Relationship Strength</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Unique Cultural Drivers to </a:t>
                      </a:r>
                      <a:r>
                        <a:rPr lang="en-US" sz="900" b="1" i="1" u="none" strike="noStrike" dirty="0">
                          <a:solidFill>
                            <a:schemeClr val="tx1"/>
                          </a:solidFill>
                          <a:effectLst/>
                          <a:latin typeface="Arial" panose="020B0604020202020204" pitchFamily="34" charset="0"/>
                        </a:rPr>
                        <a:t>Improve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chemeClr val="tx1"/>
                          </a:solidFill>
                          <a:effectLst/>
                          <a:latin typeface="Arial" panose="020B0604020202020204" pitchFamily="34" charset="0"/>
                        </a:rPr>
                        <a:t>Percentile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chemeClr val="tx1"/>
                          </a:solidFill>
                          <a:effectLst/>
                          <a:latin typeface="Arial" panose="020B0604020202020204" pitchFamily="34" charset="0"/>
                        </a:rPr>
                        <a:t>Impact</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00612">
                <a:tc>
                  <a:txBody>
                    <a:bodyPr/>
                    <a:lstStyle/>
                    <a:p>
                      <a:pPr algn="ctr" fontAlgn="b"/>
                      <a:r>
                        <a:rPr lang="en-US" sz="800" b="1" i="0" u="none" strike="noStrike" dirty="0">
                          <a:solidFill>
                            <a:schemeClr val="bg1"/>
                          </a:solidFill>
                          <a:effectLst/>
                          <a:latin typeface="Arial" panose="020B0604020202020204" pitchFamily="34" charset="0"/>
                        </a:rPr>
                        <a:t>Vision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Leaders have a long-term viewpoint.</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Very 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7341">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clear mission that gives meaning and direction to our work.</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Very 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37597">
                <a:tc>
                  <a:txBody>
                    <a:bodyPr/>
                    <a:lstStyle/>
                    <a:p>
                      <a:pPr algn="ctr" fontAlgn="b"/>
                      <a:r>
                        <a:rPr lang="en-US" sz="800" b="1" i="0" u="none" strike="noStrike" dirty="0">
                          <a:solidFill>
                            <a:schemeClr val="bg1"/>
                          </a:solidFill>
                          <a:effectLst/>
                          <a:latin typeface="Arial" panose="020B0604020202020204" pitchFamily="34" charset="0"/>
                        </a:rPr>
                        <a:t>Goals &amp; Objectives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 leadership has clearly stated the objectives we are trying to meet.</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07341">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long-term purpose and direction.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07341">
                <a:tc>
                  <a:txBody>
                    <a:bodyPr/>
                    <a:lstStyle/>
                    <a:p>
                      <a:pPr algn="ctr" fontAlgn="b"/>
                      <a:r>
                        <a:rPr lang="en-US" sz="800" b="1" i="0" u="none" strike="noStrike" dirty="0">
                          <a:solidFill>
                            <a:schemeClr val="tx1"/>
                          </a:solidFill>
                          <a:effectLst/>
                          <a:latin typeface="Arial" panose="020B0604020202020204" pitchFamily="34" charset="0"/>
                        </a:rPr>
                        <a:t>Core Values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D73D"/>
                    </a:solidFill>
                  </a:tcPr>
                </a:tc>
                <a:tc>
                  <a:txBody>
                    <a:bodyPr/>
                    <a:lstStyle/>
                    <a:p>
                      <a:pPr algn="ctr" fontAlgn="b"/>
                      <a:r>
                        <a:rPr lang="en-US" sz="1000" b="0" i="0" u="none" strike="noStrike" dirty="0">
                          <a:solidFill>
                            <a:srgbClr val="000000"/>
                          </a:solidFill>
                          <a:effectLst/>
                          <a:latin typeface="Arial" panose="020B0604020202020204" pitchFamily="34" charset="0"/>
                        </a:rPr>
                        <a:t>10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 leaders and managers “practice what they preach.”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50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46" name="Group 45">
            <a:extLst>
              <a:ext uri="{FF2B5EF4-FFF2-40B4-BE49-F238E27FC236}">
                <a16:creationId xmlns:a16="http://schemas.microsoft.com/office/drawing/2014/main" id="{39B14529-2AB7-4F3B-BFBE-E5EA8AFF875C}"/>
              </a:ext>
            </a:extLst>
          </p:cNvPr>
          <p:cNvGrpSpPr/>
          <p:nvPr/>
        </p:nvGrpSpPr>
        <p:grpSpPr>
          <a:xfrm>
            <a:off x="6682506" y="2366172"/>
            <a:ext cx="2168091" cy="763551"/>
            <a:chOff x="7384638" y="3090987"/>
            <a:chExt cx="2890789" cy="1018068"/>
          </a:xfrm>
        </p:grpSpPr>
        <p:sp>
          <p:nvSpPr>
            <p:cNvPr id="47" name="New shape">
              <a:extLst>
                <a:ext uri="{FF2B5EF4-FFF2-40B4-BE49-F238E27FC236}">
                  <a16:creationId xmlns:a16="http://schemas.microsoft.com/office/drawing/2014/main" id="{82427EC2-92D5-4DFC-BDE3-64F4F3A0652C}"/>
                </a:ext>
              </a:extLst>
            </p:cNvPr>
            <p:cNvSpPr/>
            <p:nvPr/>
          </p:nvSpPr>
          <p:spPr>
            <a:xfrm>
              <a:off x="8276317" y="3090987"/>
              <a:ext cx="1107391" cy="21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05150">
                <a:defRPr/>
              </a:pPr>
              <a:r>
                <a:rPr lang="en-US" sz="1059" b="1" kern="1200" dirty="0">
                  <a:solidFill>
                    <a:srgbClr val="3C1955"/>
                  </a:solidFill>
                  <a:latin typeface="Arial"/>
                  <a:cs typeface="Arial"/>
                </a:rPr>
                <a:t>Safety</a:t>
              </a:r>
              <a:endParaRPr sz="1059" b="1" kern="1200" dirty="0">
                <a:solidFill>
                  <a:srgbClr val="3C1955"/>
                </a:solidFill>
                <a:latin typeface="Arial"/>
                <a:cs typeface="Arial"/>
              </a:endParaRPr>
            </a:p>
          </p:txBody>
        </p:sp>
        <p:grpSp>
          <p:nvGrpSpPr>
            <p:cNvPr id="48" name="Group 47">
              <a:extLst>
                <a:ext uri="{FF2B5EF4-FFF2-40B4-BE49-F238E27FC236}">
                  <a16:creationId xmlns:a16="http://schemas.microsoft.com/office/drawing/2014/main" id="{CB6BB5B7-2D61-445C-8E57-046EC1A311CB}"/>
                </a:ext>
              </a:extLst>
            </p:cNvPr>
            <p:cNvGrpSpPr/>
            <p:nvPr/>
          </p:nvGrpSpPr>
          <p:grpSpPr>
            <a:xfrm>
              <a:off x="7384638" y="3507236"/>
              <a:ext cx="2890789" cy="601819"/>
              <a:chOff x="6588760" y="1765635"/>
              <a:chExt cx="2890789" cy="601819"/>
            </a:xfrm>
          </p:grpSpPr>
          <p:sp>
            <p:nvSpPr>
              <p:cNvPr id="49" name="New shape">
                <a:extLst>
                  <a:ext uri="{FF2B5EF4-FFF2-40B4-BE49-F238E27FC236}">
                    <a16:creationId xmlns:a16="http://schemas.microsoft.com/office/drawing/2014/main" id="{8DB51C49-0F6E-4A79-BC97-84F5177A996A}"/>
                  </a:ext>
                </a:extLst>
              </p:cNvPr>
              <p:cNvSpPr/>
              <p:nvPr/>
            </p:nvSpPr>
            <p:spPr>
              <a:xfrm>
                <a:off x="6626860" y="1765635"/>
                <a:ext cx="483039"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85800">
                  <a:defRPr/>
                </a:pPr>
                <a:r>
                  <a:rPr sz="450" kern="1200">
                    <a:solidFill>
                      <a:srgbClr val="000000"/>
                    </a:solidFill>
                    <a:latin typeface="Arial"/>
                  </a:rPr>
                  <a:t>PERCENTILE</a:t>
                </a:r>
              </a:p>
            </p:txBody>
          </p:sp>
          <p:sp>
            <p:nvSpPr>
              <p:cNvPr id="50" name="New shape">
                <a:extLst>
                  <a:ext uri="{FF2B5EF4-FFF2-40B4-BE49-F238E27FC236}">
                    <a16:creationId xmlns:a16="http://schemas.microsoft.com/office/drawing/2014/main" id="{78C69C36-F2CA-48AD-83FF-9CA91791FAFF}"/>
                  </a:ext>
                </a:extLst>
              </p:cNvPr>
              <p:cNvSpPr/>
              <p:nvPr/>
            </p:nvSpPr>
            <p:spPr>
              <a:xfrm>
                <a:off x="6626860" y="1984167"/>
                <a:ext cx="2756508" cy="25400"/>
              </a:xfrm>
              <a:prstGeom prst="rect">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1" name="New shape">
                <a:extLst>
                  <a:ext uri="{FF2B5EF4-FFF2-40B4-BE49-F238E27FC236}">
                    <a16:creationId xmlns:a16="http://schemas.microsoft.com/office/drawing/2014/main" id="{A8D08D27-B5D6-4973-AC5F-607389081D03}"/>
                  </a:ext>
                </a:extLst>
              </p:cNvPr>
              <p:cNvSpPr/>
              <p:nvPr/>
            </p:nvSpPr>
            <p:spPr>
              <a:xfrm>
                <a:off x="6605487" y="1857167"/>
                <a:ext cx="42747"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0</a:t>
                </a:r>
              </a:p>
            </p:txBody>
          </p:sp>
          <p:sp>
            <p:nvSpPr>
              <p:cNvPr id="52" name="New shape">
                <a:extLst>
                  <a:ext uri="{FF2B5EF4-FFF2-40B4-BE49-F238E27FC236}">
                    <a16:creationId xmlns:a16="http://schemas.microsoft.com/office/drawing/2014/main" id="{9BC00D0D-0A40-4F82-85AD-6D9E12826AE3}"/>
                  </a:ext>
                </a:extLst>
              </p:cNvPr>
              <p:cNvSpPr/>
              <p:nvPr/>
            </p:nvSpPr>
            <p:spPr>
              <a:xfrm>
                <a:off x="6588760"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3" name="New shape">
                <a:extLst>
                  <a:ext uri="{FF2B5EF4-FFF2-40B4-BE49-F238E27FC236}">
                    <a16:creationId xmlns:a16="http://schemas.microsoft.com/office/drawing/2014/main" id="{248B1137-884F-4CFA-8DA8-91C5450A788D}"/>
                  </a:ext>
                </a:extLst>
              </p:cNvPr>
              <p:cNvSpPr/>
              <p:nvPr/>
            </p:nvSpPr>
            <p:spPr>
              <a:xfrm>
                <a:off x="7241180"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25th</a:t>
                </a:r>
              </a:p>
            </p:txBody>
          </p:sp>
          <p:sp>
            <p:nvSpPr>
              <p:cNvPr id="54" name="New shape">
                <a:extLst>
                  <a:ext uri="{FF2B5EF4-FFF2-40B4-BE49-F238E27FC236}">
                    <a16:creationId xmlns:a16="http://schemas.microsoft.com/office/drawing/2014/main" id="{051CCCFB-8EBF-4421-A0F2-5AD33401C942}"/>
                  </a:ext>
                </a:extLst>
              </p:cNvPr>
              <p:cNvSpPr/>
              <p:nvPr/>
            </p:nvSpPr>
            <p:spPr>
              <a:xfrm>
                <a:off x="7277887"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5" name="New shape">
                <a:extLst>
                  <a:ext uri="{FF2B5EF4-FFF2-40B4-BE49-F238E27FC236}">
                    <a16:creationId xmlns:a16="http://schemas.microsoft.com/office/drawing/2014/main" id="{FD399537-6853-4F93-8AA9-09E103F45BE6}"/>
                  </a:ext>
                </a:extLst>
              </p:cNvPr>
              <p:cNvSpPr/>
              <p:nvPr/>
            </p:nvSpPr>
            <p:spPr>
              <a:xfrm>
                <a:off x="7930308"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50th</a:t>
                </a:r>
              </a:p>
            </p:txBody>
          </p:sp>
          <p:sp>
            <p:nvSpPr>
              <p:cNvPr id="56" name="New shape">
                <a:extLst>
                  <a:ext uri="{FF2B5EF4-FFF2-40B4-BE49-F238E27FC236}">
                    <a16:creationId xmlns:a16="http://schemas.microsoft.com/office/drawing/2014/main" id="{313F32BF-B891-495C-A6A9-F67C7853919F}"/>
                  </a:ext>
                </a:extLst>
              </p:cNvPr>
              <p:cNvSpPr/>
              <p:nvPr/>
            </p:nvSpPr>
            <p:spPr>
              <a:xfrm>
                <a:off x="7967014"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7" name="New shape">
                <a:extLst>
                  <a:ext uri="{FF2B5EF4-FFF2-40B4-BE49-F238E27FC236}">
                    <a16:creationId xmlns:a16="http://schemas.microsoft.com/office/drawing/2014/main" id="{614BB953-453D-4091-9707-697C4C7EC4AE}"/>
                  </a:ext>
                </a:extLst>
              </p:cNvPr>
              <p:cNvSpPr/>
              <p:nvPr/>
            </p:nvSpPr>
            <p:spPr>
              <a:xfrm>
                <a:off x="8619435"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75th</a:t>
                </a:r>
              </a:p>
            </p:txBody>
          </p:sp>
          <p:sp>
            <p:nvSpPr>
              <p:cNvPr id="58" name="New shape">
                <a:extLst>
                  <a:ext uri="{FF2B5EF4-FFF2-40B4-BE49-F238E27FC236}">
                    <a16:creationId xmlns:a16="http://schemas.microsoft.com/office/drawing/2014/main" id="{EBF09479-3136-4C21-A4A5-611304454D3B}"/>
                  </a:ext>
                </a:extLst>
              </p:cNvPr>
              <p:cNvSpPr/>
              <p:nvPr/>
            </p:nvSpPr>
            <p:spPr>
              <a:xfrm>
                <a:off x="8656141"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9" name="New shape">
                <a:extLst>
                  <a:ext uri="{FF2B5EF4-FFF2-40B4-BE49-F238E27FC236}">
                    <a16:creationId xmlns:a16="http://schemas.microsoft.com/office/drawing/2014/main" id="{F367A736-47BC-4EB5-BA1A-520416599FEA}"/>
                  </a:ext>
                </a:extLst>
              </p:cNvPr>
              <p:cNvSpPr/>
              <p:nvPr/>
            </p:nvSpPr>
            <p:spPr>
              <a:xfrm>
                <a:off x="9287188" y="1857167"/>
                <a:ext cx="19236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100th</a:t>
                </a:r>
              </a:p>
            </p:txBody>
          </p:sp>
          <p:sp>
            <p:nvSpPr>
              <p:cNvPr id="60" name="New shape">
                <a:extLst>
                  <a:ext uri="{FF2B5EF4-FFF2-40B4-BE49-F238E27FC236}">
                    <a16:creationId xmlns:a16="http://schemas.microsoft.com/office/drawing/2014/main" id="{869C9341-E886-4EFD-A571-51EE7F08133E}"/>
                  </a:ext>
                </a:extLst>
              </p:cNvPr>
              <p:cNvSpPr/>
              <p:nvPr/>
            </p:nvSpPr>
            <p:spPr>
              <a:xfrm>
                <a:off x="9345268"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61" name="New shape">
                <a:extLst>
                  <a:ext uri="{FF2B5EF4-FFF2-40B4-BE49-F238E27FC236}">
                    <a16:creationId xmlns:a16="http://schemas.microsoft.com/office/drawing/2014/main" id="{91368FE3-B2B5-4E4A-96C3-E304FDC75A28}"/>
                  </a:ext>
                </a:extLst>
              </p:cNvPr>
              <p:cNvSpPr/>
              <p:nvPr/>
            </p:nvSpPr>
            <p:spPr>
              <a:xfrm>
                <a:off x="8574386" y="2141766"/>
                <a:ext cx="200911"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lang="en-US" sz="1050" b="1" kern="1200" dirty="0">
                    <a:solidFill>
                      <a:srgbClr val="000000"/>
                    </a:solidFill>
                    <a:latin typeface="Arial"/>
                  </a:rPr>
                  <a:t>67</a:t>
                </a:r>
                <a:endParaRPr sz="1050" b="1" kern="1200" dirty="0">
                  <a:solidFill>
                    <a:srgbClr val="000000"/>
                  </a:solidFill>
                  <a:latin typeface="Arial"/>
                </a:endParaRPr>
              </a:p>
            </p:txBody>
          </p:sp>
          <p:sp>
            <p:nvSpPr>
              <p:cNvPr id="62" name="New shape">
                <a:extLst>
                  <a:ext uri="{FF2B5EF4-FFF2-40B4-BE49-F238E27FC236}">
                    <a16:creationId xmlns:a16="http://schemas.microsoft.com/office/drawing/2014/main" id="{2892731A-B2AF-4264-9D25-939EC995733E}"/>
                  </a:ext>
                </a:extLst>
              </p:cNvPr>
              <p:cNvSpPr/>
              <p:nvPr/>
            </p:nvSpPr>
            <p:spPr>
              <a:xfrm>
                <a:off x="6626860" y="2111166"/>
                <a:ext cx="6764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63" name="New shape">
                <a:extLst>
                  <a:ext uri="{FF2B5EF4-FFF2-40B4-BE49-F238E27FC236}">
                    <a16:creationId xmlns:a16="http://schemas.microsoft.com/office/drawing/2014/main" id="{56644EE5-5C9D-4179-9304-05D4F173FC22}"/>
                  </a:ext>
                </a:extLst>
              </p:cNvPr>
              <p:cNvSpPr/>
              <p:nvPr/>
            </p:nvSpPr>
            <p:spPr>
              <a:xfrm>
                <a:off x="7328688" y="2111166"/>
                <a:ext cx="6764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grpSp>
      </p:grpSp>
      <p:sp>
        <p:nvSpPr>
          <p:cNvPr id="3" name="New shape">
            <a:extLst>
              <a:ext uri="{FF2B5EF4-FFF2-40B4-BE49-F238E27FC236}">
                <a16:creationId xmlns:a16="http://schemas.microsoft.com/office/drawing/2014/main" id="{E14FF7CC-1801-4720-9082-E4FF1AB5C457}"/>
              </a:ext>
            </a:extLst>
          </p:cNvPr>
          <p:cNvSpPr/>
          <p:nvPr/>
        </p:nvSpPr>
        <p:spPr>
          <a:xfrm>
            <a:off x="7763824" y="2936548"/>
            <a:ext cx="365760" cy="192216"/>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27" name="Rectangle 26">
            <a:extLst>
              <a:ext uri="{FF2B5EF4-FFF2-40B4-BE49-F238E27FC236}">
                <a16:creationId xmlns:a16="http://schemas.microsoft.com/office/drawing/2014/main" id="{E0ECECDB-2BCE-1E30-D715-0084ED21F1A0}"/>
              </a:ext>
            </a:extLst>
          </p:cNvPr>
          <p:cNvSpPr/>
          <p:nvPr/>
        </p:nvSpPr>
        <p:spPr>
          <a:xfrm>
            <a:off x="6446838" y="1354013"/>
            <a:ext cx="2483658" cy="646331"/>
          </a:xfrm>
          <a:prstGeom prst="rect">
            <a:avLst/>
          </a:prstGeom>
        </p:spPr>
        <p:txBody>
          <a:bodyPr wrap="square">
            <a:spAutoFit/>
          </a:bodyPr>
          <a:lstStyle/>
          <a:p>
            <a:r>
              <a:rPr lang="en-US" sz="1200" dirty="0"/>
              <a:t> “</a:t>
            </a:r>
            <a:r>
              <a:rPr lang="en-US" sz="1200" b="1" i="1" dirty="0"/>
              <a:t>Safety is an important attitude </a:t>
            </a:r>
            <a:r>
              <a:rPr lang="en-US" sz="1200" i="1" dirty="0"/>
              <a:t>that should &amp; needs to be a priority focus of every teammate!” </a:t>
            </a:r>
          </a:p>
        </p:txBody>
      </p:sp>
      <p:sp>
        <p:nvSpPr>
          <p:cNvPr id="28" name="Rectangle 27">
            <a:extLst>
              <a:ext uri="{FF2B5EF4-FFF2-40B4-BE49-F238E27FC236}">
                <a16:creationId xmlns:a16="http://schemas.microsoft.com/office/drawing/2014/main" id="{350C1331-FD11-EC47-A64A-E3BAA43277C3}"/>
              </a:ext>
            </a:extLst>
          </p:cNvPr>
          <p:cNvSpPr/>
          <p:nvPr/>
        </p:nvSpPr>
        <p:spPr>
          <a:xfrm>
            <a:off x="6446838" y="3539323"/>
            <a:ext cx="2466106" cy="1200329"/>
          </a:xfrm>
          <a:prstGeom prst="rect">
            <a:avLst/>
          </a:prstGeom>
        </p:spPr>
        <p:txBody>
          <a:bodyPr wrap="square">
            <a:spAutoFit/>
          </a:bodyPr>
          <a:lstStyle/>
          <a:p>
            <a:r>
              <a:rPr lang="en-US" sz="1200" i="1" dirty="0"/>
              <a:t>“Convincing everyone but especially our field personnel in </a:t>
            </a:r>
            <a:r>
              <a:rPr lang="en-US" sz="1200" b="1" i="1" dirty="0"/>
              <a:t>taking more ownership of our core values, especially safety</a:t>
            </a:r>
            <a:r>
              <a:rPr lang="en-US" sz="1200" i="1" dirty="0"/>
              <a:t>… Complacency seems to be our biggest enemy.”</a:t>
            </a:r>
          </a:p>
        </p:txBody>
      </p:sp>
      <p:sp>
        <p:nvSpPr>
          <p:cNvPr id="29" name="Slide Number Placeholder 665">
            <a:extLst>
              <a:ext uri="{FF2B5EF4-FFF2-40B4-BE49-F238E27FC236}">
                <a16:creationId xmlns:a16="http://schemas.microsoft.com/office/drawing/2014/main" id="{9E83D75D-564E-B5C5-E57C-E94B33C08A2B}"/>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10</a:t>
            </a:fld>
            <a:endParaRPr lang="en-US" sz="662" spc="3" dirty="0"/>
          </a:p>
        </p:txBody>
      </p:sp>
    </p:spTree>
    <p:extLst>
      <p:ext uri="{BB962C8B-B14F-4D97-AF65-F5344CB8AC3E}">
        <p14:creationId xmlns:p14="http://schemas.microsoft.com/office/powerpoint/2010/main" val="58267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a:extLst>
              <a:ext uri="{FF2B5EF4-FFF2-40B4-BE49-F238E27FC236}">
                <a16:creationId xmlns:a16="http://schemas.microsoft.com/office/drawing/2014/main" id="{A9C22E8E-E17C-4D54-ACC8-657A40F3E93A}"/>
              </a:ext>
            </a:extLst>
          </p:cNvPr>
          <p:cNvSpPr/>
          <p:nvPr/>
        </p:nvSpPr>
        <p:spPr>
          <a:xfrm rot="16200000">
            <a:off x="3757607" y="357453"/>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sz="660" kern="1200" dirty="0">
                <a:solidFill>
                  <a:srgbClr val="000000"/>
                </a:solidFill>
                <a:latin typeface="Arial"/>
              </a:rPr>
              <a:t>2018: </a:t>
            </a:r>
            <a:r>
              <a:rPr lang="en-US" sz="660" kern="1200" dirty="0">
                <a:solidFill>
                  <a:srgbClr val="000000"/>
                </a:solidFill>
                <a:latin typeface="Arial"/>
              </a:rPr>
              <a:t>ENGINEER</a:t>
            </a:r>
            <a:endParaRPr sz="660" kern="1200" dirty="0">
              <a:solidFill>
                <a:srgbClr val="000000"/>
              </a:solidFill>
              <a:latin typeface="Arial"/>
            </a:endParaRPr>
          </a:p>
        </p:txBody>
      </p:sp>
      <p:sp>
        <p:nvSpPr>
          <p:cNvPr id="4" name="New shape">
            <a:extLst>
              <a:ext uri="{FF2B5EF4-FFF2-40B4-BE49-F238E27FC236}">
                <a16:creationId xmlns:a16="http://schemas.microsoft.com/office/drawing/2014/main" id="{5BE6ED61-A7BB-4666-9D1B-1CD94961F6F4}"/>
              </a:ext>
            </a:extLst>
          </p:cNvPr>
          <p:cNvSpPr/>
          <p:nvPr/>
        </p:nvSpPr>
        <p:spPr>
          <a:xfrm rot="16200000">
            <a:off x="4110032" y="357453"/>
            <a:ext cx="80962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sz="660" kern="1200" dirty="0">
                <a:solidFill>
                  <a:srgbClr val="000000"/>
                </a:solidFill>
                <a:latin typeface="Arial"/>
              </a:rPr>
              <a:t>2020: </a:t>
            </a:r>
            <a:r>
              <a:rPr lang="en-US" sz="660" kern="1200" dirty="0">
                <a:solidFill>
                  <a:srgbClr val="000000"/>
                </a:solidFill>
                <a:latin typeface="Arial"/>
              </a:rPr>
              <a:t>ENGINEER</a:t>
            </a:r>
            <a:endParaRPr sz="660" kern="1200" dirty="0">
              <a:solidFill>
                <a:srgbClr val="000000"/>
              </a:solidFill>
              <a:latin typeface="Arial"/>
            </a:endParaRPr>
          </a:p>
        </p:txBody>
      </p:sp>
      <p:sp>
        <p:nvSpPr>
          <p:cNvPr id="5" name="New shape">
            <a:extLst>
              <a:ext uri="{FF2B5EF4-FFF2-40B4-BE49-F238E27FC236}">
                <a16:creationId xmlns:a16="http://schemas.microsoft.com/office/drawing/2014/main" id="{78992E84-FCF6-4ACF-AD26-62174927DB3A}"/>
              </a:ext>
            </a:extLst>
          </p:cNvPr>
          <p:cNvSpPr/>
          <p:nvPr/>
        </p:nvSpPr>
        <p:spPr>
          <a:xfrm rot="16200000">
            <a:off x="4462456" y="357453"/>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lang="en-US" sz="660" kern="1200" dirty="0">
                <a:solidFill>
                  <a:srgbClr val="000000"/>
                </a:solidFill>
                <a:latin typeface="Arial"/>
              </a:rPr>
              <a:t>YOY Change</a:t>
            </a:r>
            <a:endParaRPr sz="660" kern="1200" dirty="0">
              <a:solidFill>
                <a:srgbClr val="000000"/>
              </a:solidFill>
              <a:latin typeface="Arial"/>
            </a:endParaRPr>
          </a:p>
        </p:txBody>
      </p:sp>
      <p:sp>
        <p:nvSpPr>
          <p:cNvPr id="9" name="New shape">
            <a:extLst>
              <a:ext uri="{FF2B5EF4-FFF2-40B4-BE49-F238E27FC236}">
                <a16:creationId xmlns:a16="http://schemas.microsoft.com/office/drawing/2014/main" id="{21BD9B6E-8C50-4C57-BD6E-D7F65AAF2D73}"/>
              </a:ext>
            </a:extLst>
          </p:cNvPr>
          <p:cNvSpPr/>
          <p:nvPr/>
        </p:nvSpPr>
        <p:spPr>
          <a:xfrm>
            <a:off x="4714564" y="1060342"/>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+34</a:t>
            </a:r>
            <a:endParaRPr sz="1059" kern="1200" dirty="0">
              <a:solidFill>
                <a:prstClr val="black"/>
              </a:solidFill>
              <a:latin typeface="Arial"/>
            </a:endParaRPr>
          </a:p>
        </p:txBody>
      </p:sp>
      <p:sp>
        <p:nvSpPr>
          <p:cNvPr id="12" name="New shape">
            <a:extLst>
              <a:ext uri="{FF2B5EF4-FFF2-40B4-BE49-F238E27FC236}">
                <a16:creationId xmlns:a16="http://schemas.microsoft.com/office/drawing/2014/main" id="{3F90EA6C-3418-4054-912D-F29EC1352E83}"/>
              </a:ext>
            </a:extLst>
          </p:cNvPr>
          <p:cNvSpPr/>
          <p:nvPr/>
        </p:nvSpPr>
        <p:spPr>
          <a:xfrm>
            <a:off x="4714564" y="1244280"/>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+21</a:t>
            </a:r>
            <a:endParaRPr sz="1059" kern="1200" dirty="0">
              <a:solidFill>
                <a:prstClr val="black"/>
              </a:solidFill>
              <a:latin typeface="Arial"/>
            </a:endParaRPr>
          </a:p>
        </p:txBody>
      </p:sp>
      <p:sp>
        <p:nvSpPr>
          <p:cNvPr id="15" name="New shape">
            <a:extLst>
              <a:ext uri="{FF2B5EF4-FFF2-40B4-BE49-F238E27FC236}">
                <a16:creationId xmlns:a16="http://schemas.microsoft.com/office/drawing/2014/main" id="{9ED666BB-4A17-4A09-A80F-7F50361D9B74}"/>
              </a:ext>
            </a:extLst>
          </p:cNvPr>
          <p:cNvSpPr/>
          <p:nvPr/>
        </p:nvSpPr>
        <p:spPr>
          <a:xfrm>
            <a:off x="4714564" y="1428219"/>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+10</a:t>
            </a:r>
            <a:endParaRPr sz="1059" kern="1200" dirty="0">
              <a:solidFill>
                <a:prstClr val="black"/>
              </a:solidFill>
              <a:latin typeface="Arial"/>
            </a:endParaRPr>
          </a:p>
        </p:txBody>
      </p:sp>
      <p:sp>
        <p:nvSpPr>
          <p:cNvPr id="18" name="New shape">
            <a:extLst>
              <a:ext uri="{FF2B5EF4-FFF2-40B4-BE49-F238E27FC236}">
                <a16:creationId xmlns:a16="http://schemas.microsoft.com/office/drawing/2014/main" id="{06962105-67B3-45F6-A30E-078000A508D5}"/>
              </a:ext>
            </a:extLst>
          </p:cNvPr>
          <p:cNvSpPr/>
          <p:nvPr/>
        </p:nvSpPr>
        <p:spPr>
          <a:xfrm>
            <a:off x="4714564" y="1612156"/>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+22</a:t>
            </a:r>
            <a:endParaRPr sz="1059" kern="1200" dirty="0">
              <a:solidFill>
                <a:prstClr val="black"/>
              </a:solidFill>
              <a:latin typeface="Arial"/>
            </a:endParaRPr>
          </a:p>
        </p:txBody>
      </p:sp>
      <p:sp>
        <p:nvSpPr>
          <p:cNvPr id="21" name="New shape">
            <a:extLst>
              <a:ext uri="{FF2B5EF4-FFF2-40B4-BE49-F238E27FC236}">
                <a16:creationId xmlns:a16="http://schemas.microsoft.com/office/drawing/2014/main" id="{C484C17A-6A85-46E5-B13B-91AA437BABFB}"/>
              </a:ext>
            </a:extLst>
          </p:cNvPr>
          <p:cNvSpPr/>
          <p:nvPr/>
        </p:nvSpPr>
        <p:spPr>
          <a:xfrm>
            <a:off x="4714564" y="2014609"/>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+23</a:t>
            </a:r>
            <a:endParaRPr sz="1059" kern="1200" dirty="0">
              <a:solidFill>
                <a:prstClr val="black"/>
              </a:solidFill>
              <a:latin typeface="Arial"/>
            </a:endParaRPr>
          </a:p>
        </p:txBody>
      </p:sp>
      <p:sp>
        <p:nvSpPr>
          <p:cNvPr id="24" name="New shape">
            <a:extLst>
              <a:ext uri="{FF2B5EF4-FFF2-40B4-BE49-F238E27FC236}">
                <a16:creationId xmlns:a16="http://schemas.microsoft.com/office/drawing/2014/main" id="{D742DE5B-B282-45D3-86C6-80492DDD28B1}"/>
              </a:ext>
            </a:extLst>
          </p:cNvPr>
          <p:cNvSpPr/>
          <p:nvPr/>
        </p:nvSpPr>
        <p:spPr>
          <a:xfrm>
            <a:off x="4714564" y="2198547"/>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+18</a:t>
            </a:r>
            <a:endParaRPr sz="1059" kern="1200" dirty="0">
              <a:solidFill>
                <a:prstClr val="black"/>
              </a:solidFill>
              <a:latin typeface="Arial"/>
            </a:endParaRPr>
          </a:p>
        </p:txBody>
      </p:sp>
      <p:sp>
        <p:nvSpPr>
          <p:cNvPr id="27" name="New shape">
            <a:extLst>
              <a:ext uri="{FF2B5EF4-FFF2-40B4-BE49-F238E27FC236}">
                <a16:creationId xmlns:a16="http://schemas.microsoft.com/office/drawing/2014/main" id="{605825B9-BE8B-4077-AB6F-1EC2B2FFA897}"/>
              </a:ext>
            </a:extLst>
          </p:cNvPr>
          <p:cNvSpPr/>
          <p:nvPr/>
        </p:nvSpPr>
        <p:spPr>
          <a:xfrm>
            <a:off x="4714564" y="2382484"/>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+7</a:t>
            </a:r>
            <a:endParaRPr sz="1059" kern="1200" dirty="0">
              <a:solidFill>
                <a:prstClr val="black"/>
              </a:solidFill>
              <a:latin typeface="Arial"/>
            </a:endParaRPr>
          </a:p>
        </p:txBody>
      </p:sp>
      <p:sp>
        <p:nvSpPr>
          <p:cNvPr id="30" name="New shape">
            <a:extLst>
              <a:ext uri="{FF2B5EF4-FFF2-40B4-BE49-F238E27FC236}">
                <a16:creationId xmlns:a16="http://schemas.microsoft.com/office/drawing/2014/main" id="{8F893FC1-5B69-40EA-AE68-8D98FC1C1EF3}"/>
              </a:ext>
            </a:extLst>
          </p:cNvPr>
          <p:cNvSpPr/>
          <p:nvPr/>
        </p:nvSpPr>
        <p:spPr>
          <a:xfrm>
            <a:off x="4714564" y="2566422"/>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+7</a:t>
            </a:r>
            <a:endParaRPr sz="1059" kern="1200" dirty="0">
              <a:solidFill>
                <a:prstClr val="black"/>
              </a:solidFill>
              <a:latin typeface="Arial"/>
            </a:endParaRPr>
          </a:p>
        </p:txBody>
      </p:sp>
      <p:sp>
        <p:nvSpPr>
          <p:cNvPr id="33" name="New shape">
            <a:extLst>
              <a:ext uri="{FF2B5EF4-FFF2-40B4-BE49-F238E27FC236}">
                <a16:creationId xmlns:a16="http://schemas.microsoft.com/office/drawing/2014/main" id="{63BDE38A-1A88-4980-A655-7B6EF23CDEBF}"/>
              </a:ext>
            </a:extLst>
          </p:cNvPr>
          <p:cNvSpPr/>
          <p:nvPr/>
        </p:nvSpPr>
        <p:spPr>
          <a:xfrm>
            <a:off x="4714564" y="2968875"/>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+17</a:t>
            </a:r>
            <a:endParaRPr sz="1059" kern="1200" dirty="0">
              <a:solidFill>
                <a:prstClr val="black"/>
              </a:solidFill>
              <a:latin typeface="Arial"/>
            </a:endParaRPr>
          </a:p>
        </p:txBody>
      </p:sp>
      <p:sp>
        <p:nvSpPr>
          <p:cNvPr id="36" name="New shape">
            <a:extLst>
              <a:ext uri="{FF2B5EF4-FFF2-40B4-BE49-F238E27FC236}">
                <a16:creationId xmlns:a16="http://schemas.microsoft.com/office/drawing/2014/main" id="{0A2D9F75-C139-4945-8796-F3BE63F71D25}"/>
              </a:ext>
            </a:extLst>
          </p:cNvPr>
          <p:cNvSpPr/>
          <p:nvPr/>
        </p:nvSpPr>
        <p:spPr>
          <a:xfrm>
            <a:off x="4714564" y="3152812"/>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+31</a:t>
            </a:r>
            <a:endParaRPr sz="1059" kern="1200" dirty="0">
              <a:solidFill>
                <a:prstClr val="black"/>
              </a:solidFill>
              <a:latin typeface="Arial"/>
            </a:endParaRPr>
          </a:p>
        </p:txBody>
      </p:sp>
      <p:sp>
        <p:nvSpPr>
          <p:cNvPr id="39" name="New shape">
            <a:extLst>
              <a:ext uri="{FF2B5EF4-FFF2-40B4-BE49-F238E27FC236}">
                <a16:creationId xmlns:a16="http://schemas.microsoft.com/office/drawing/2014/main" id="{464E0E08-EF16-4985-A9D2-3CC13CDB05DB}"/>
              </a:ext>
            </a:extLst>
          </p:cNvPr>
          <p:cNvSpPr/>
          <p:nvPr/>
        </p:nvSpPr>
        <p:spPr>
          <a:xfrm>
            <a:off x="4714564" y="3336751"/>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+26</a:t>
            </a:r>
            <a:endParaRPr sz="1059" kern="1200" dirty="0">
              <a:solidFill>
                <a:prstClr val="black"/>
              </a:solidFill>
              <a:latin typeface="Arial"/>
            </a:endParaRPr>
          </a:p>
        </p:txBody>
      </p:sp>
      <p:sp>
        <p:nvSpPr>
          <p:cNvPr id="42" name="New shape">
            <a:extLst>
              <a:ext uri="{FF2B5EF4-FFF2-40B4-BE49-F238E27FC236}">
                <a16:creationId xmlns:a16="http://schemas.microsoft.com/office/drawing/2014/main" id="{398177E6-8BBE-453E-B11A-FBF460021B63}"/>
              </a:ext>
            </a:extLst>
          </p:cNvPr>
          <p:cNvSpPr/>
          <p:nvPr/>
        </p:nvSpPr>
        <p:spPr>
          <a:xfrm>
            <a:off x="4714564" y="3520689"/>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prstClr val="black"/>
                </a:solidFill>
                <a:latin typeface="Arial"/>
              </a:rPr>
              <a:t>+9</a:t>
            </a:r>
            <a:endParaRPr sz="1059" kern="1200" dirty="0">
              <a:solidFill>
                <a:prstClr val="black"/>
              </a:solidFill>
              <a:latin typeface="Arial"/>
            </a:endParaRPr>
          </a:p>
        </p:txBody>
      </p:sp>
      <p:sp>
        <p:nvSpPr>
          <p:cNvPr id="45" name="New shape">
            <a:extLst>
              <a:ext uri="{FF2B5EF4-FFF2-40B4-BE49-F238E27FC236}">
                <a16:creationId xmlns:a16="http://schemas.microsoft.com/office/drawing/2014/main" id="{1B56190B-C179-46F8-BA15-FF3761CA27A4}"/>
              </a:ext>
            </a:extLst>
          </p:cNvPr>
          <p:cNvSpPr/>
          <p:nvPr/>
        </p:nvSpPr>
        <p:spPr>
          <a:xfrm>
            <a:off x="2167768" y="913933"/>
            <a:ext cx="1740861"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r>
              <a:rPr sz="1147" kern="1200" dirty="0">
                <a:solidFill>
                  <a:srgbClr val="CE3E2B"/>
                </a:solidFill>
                <a:latin typeface="Arial"/>
              </a:rPr>
              <a:t>Strategic Direction &amp; Intent</a:t>
            </a:r>
          </a:p>
        </p:txBody>
      </p:sp>
      <p:sp>
        <p:nvSpPr>
          <p:cNvPr id="46" name="New shape">
            <a:extLst>
              <a:ext uri="{FF2B5EF4-FFF2-40B4-BE49-F238E27FC236}">
                <a16:creationId xmlns:a16="http://schemas.microsoft.com/office/drawing/2014/main" id="{AF60D3B1-E780-4345-BF0D-3CE87A4BE18C}"/>
              </a:ext>
            </a:extLst>
          </p:cNvPr>
          <p:cNvSpPr/>
          <p:nvPr/>
        </p:nvSpPr>
        <p:spPr>
          <a:xfrm>
            <a:off x="7736" y="1109109"/>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There is a long-term purpose and direction.</a:t>
            </a:r>
          </a:p>
        </p:txBody>
      </p:sp>
      <p:sp>
        <p:nvSpPr>
          <p:cNvPr id="47" name="New shape">
            <a:extLst>
              <a:ext uri="{FF2B5EF4-FFF2-40B4-BE49-F238E27FC236}">
                <a16:creationId xmlns:a16="http://schemas.microsoft.com/office/drawing/2014/main" id="{133DD641-BEE4-4FF4-B09C-6527B54FFC72}"/>
              </a:ext>
            </a:extLst>
          </p:cNvPr>
          <p:cNvSpPr/>
          <p:nvPr/>
        </p:nvSpPr>
        <p:spPr>
          <a:xfrm>
            <a:off x="7736" y="1293047"/>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Our strategy leads other organizations to change the way they compete in the industry.</a:t>
            </a:r>
          </a:p>
        </p:txBody>
      </p:sp>
      <p:sp>
        <p:nvSpPr>
          <p:cNvPr id="48" name="New shape">
            <a:extLst>
              <a:ext uri="{FF2B5EF4-FFF2-40B4-BE49-F238E27FC236}">
                <a16:creationId xmlns:a16="http://schemas.microsoft.com/office/drawing/2014/main" id="{E20CBD4D-9E1C-4801-B916-F4250379751C}"/>
              </a:ext>
            </a:extLst>
          </p:cNvPr>
          <p:cNvSpPr/>
          <p:nvPr/>
        </p:nvSpPr>
        <p:spPr>
          <a:xfrm>
            <a:off x="7736" y="1476985"/>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There is a clear mission that gives meaning and direction to our work.</a:t>
            </a:r>
          </a:p>
        </p:txBody>
      </p:sp>
      <p:sp>
        <p:nvSpPr>
          <p:cNvPr id="49" name="New shape">
            <a:extLst>
              <a:ext uri="{FF2B5EF4-FFF2-40B4-BE49-F238E27FC236}">
                <a16:creationId xmlns:a16="http://schemas.microsoft.com/office/drawing/2014/main" id="{4EB74F99-F20F-4ADD-89DA-4540056C0B52}"/>
              </a:ext>
            </a:extLst>
          </p:cNvPr>
          <p:cNvSpPr/>
          <p:nvPr/>
        </p:nvSpPr>
        <p:spPr>
          <a:xfrm>
            <a:off x="7736" y="1660922"/>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There is a clear strategy for the future.</a:t>
            </a:r>
          </a:p>
        </p:txBody>
      </p:sp>
      <p:sp>
        <p:nvSpPr>
          <p:cNvPr id="50" name="New shape">
            <a:extLst>
              <a:ext uri="{FF2B5EF4-FFF2-40B4-BE49-F238E27FC236}">
                <a16:creationId xmlns:a16="http://schemas.microsoft.com/office/drawing/2014/main" id="{554F056A-A508-4BAF-B192-1B10F4645902}"/>
              </a:ext>
            </a:extLst>
          </p:cNvPr>
          <p:cNvSpPr/>
          <p:nvPr/>
        </p:nvSpPr>
        <p:spPr>
          <a:xfrm>
            <a:off x="2663329" y="1868198"/>
            <a:ext cx="1245534"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r>
              <a:rPr sz="1147" kern="1200" dirty="0">
                <a:solidFill>
                  <a:srgbClr val="CE3E2B"/>
                </a:solidFill>
                <a:latin typeface="Arial"/>
              </a:rPr>
              <a:t>Goals &amp; Objectives</a:t>
            </a:r>
          </a:p>
        </p:txBody>
      </p:sp>
      <p:sp>
        <p:nvSpPr>
          <p:cNvPr id="51" name="New shape">
            <a:extLst>
              <a:ext uri="{FF2B5EF4-FFF2-40B4-BE49-F238E27FC236}">
                <a16:creationId xmlns:a16="http://schemas.microsoft.com/office/drawing/2014/main" id="{1EB213A4-07B5-4E04-943F-D8B9D96B0188}"/>
              </a:ext>
            </a:extLst>
          </p:cNvPr>
          <p:cNvSpPr/>
          <p:nvPr/>
        </p:nvSpPr>
        <p:spPr>
          <a:xfrm>
            <a:off x="7736" y="2063375"/>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There is widespread agreement about goals.</a:t>
            </a:r>
          </a:p>
        </p:txBody>
      </p:sp>
      <p:sp>
        <p:nvSpPr>
          <p:cNvPr id="52" name="New shape">
            <a:extLst>
              <a:ext uri="{FF2B5EF4-FFF2-40B4-BE49-F238E27FC236}">
                <a16:creationId xmlns:a16="http://schemas.microsoft.com/office/drawing/2014/main" id="{17A19554-001E-43AD-8FAA-96BA057E8C3F}"/>
              </a:ext>
            </a:extLst>
          </p:cNvPr>
          <p:cNvSpPr/>
          <p:nvPr/>
        </p:nvSpPr>
        <p:spPr>
          <a:xfrm>
            <a:off x="7736" y="2247313"/>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Leaders set goals that are ambitious, but realistic.</a:t>
            </a:r>
          </a:p>
        </p:txBody>
      </p:sp>
      <p:sp>
        <p:nvSpPr>
          <p:cNvPr id="53" name="New shape">
            <a:extLst>
              <a:ext uri="{FF2B5EF4-FFF2-40B4-BE49-F238E27FC236}">
                <a16:creationId xmlns:a16="http://schemas.microsoft.com/office/drawing/2014/main" id="{79CD90EC-07E5-4239-8DFC-16555B35F482}"/>
              </a:ext>
            </a:extLst>
          </p:cNvPr>
          <p:cNvSpPr/>
          <p:nvPr/>
        </p:nvSpPr>
        <p:spPr>
          <a:xfrm>
            <a:off x="7736" y="2431251"/>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The leadership has clearly stated the objectives we are trying to meet.</a:t>
            </a:r>
          </a:p>
        </p:txBody>
      </p:sp>
      <p:sp>
        <p:nvSpPr>
          <p:cNvPr id="54" name="New shape">
            <a:extLst>
              <a:ext uri="{FF2B5EF4-FFF2-40B4-BE49-F238E27FC236}">
                <a16:creationId xmlns:a16="http://schemas.microsoft.com/office/drawing/2014/main" id="{B865BA8D-C124-40B3-A9D7-A66835E996BB}"/>
              </a:ext>
            </a:extLst>
          </p:cNvPr>
          <p:cNvSpPr/>
          <p:nvPr/>
        </p:nvSpPr>
        <p:spPr>
          <a:xfrm>
            <a:off x="7736" y="2615189"/>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continuously track our progress against our stated goals.</a:t>
            </a:r>
          </a:p>
        </p:txBody>
      </p:sp>
      <p:sp>
        <p:nvSpPr>
          <p:cNvPr id="55" name="New shape">
            <a:extLst>
              <a:ext uri="{FF2B5EF4-FFF2-40B4-BE49-F238E27FC236}">
                <a16:creationId xmlns:a16="http://schemas.microsoft.com/office/drawing/2014/main" id="{0391F591-6683-455D-ACCF-A270E5A8F75B}"/>
              </a:ext>
            </a:extLst>
          </p:cNvPr>
          <p:cNvSpPr/>
          <p:nvPr/>
        </p:nvSpPr>
        <p:spPr>
          <a:xfrm>
            <a:off x="3507231" y="2822464"/>
            <a:ext cx="399148"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r>
              <a:rPr sz="1147" kern="1200" dirty="0">
                <a:solidFill>
                  <a:srgbClr val="CE3E2B"/>
                </a:solidFill>
                <a:latin typeface="Arial"/>
              </a:rPr>
              <a:t>Vision</a:t>
            </a:r>
          </a:p>
        </p:txBody>
      </p:sp>
      <p:sp>
        <p:nvSpPr>
          <p:cNvPr id="56" name="New shape">
            <a:extLst>
              <a:ext uri="{FF2B5EF4-FFF2-40B4-BE49-F238E27FC236}">
                <a16:creationId xmlns:a16="http://schemas.microsoft.com/office/drawing/2014/main" id="{0565CCE3-319E-4385-8A69-19F4572C1EAE}"/>
              </a:ext>
            </a:extLst>
          </p:cNvPr>
          <p:cNvSpPr/>
          <p:nvPr/>
        </p:nvSpPr>
        <p:spPr>
          <a:xfrm>
            <a:off x="7736" y="3017641"/>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have a shared vision of what the organization will be like in the future.</a:t>
            </a:r>
          </a:p>
        </p:txBody>
      </p:sp>
      <p:sp>
        <p:nvSpPr>
          <p:cNvPr id="57" name="New shape">
            <a:extLst>
              <a:ext uri="{FF2B5EF4-FFF2-40B4-BE49-F238E27FC236}">
                <a16:creationId xmlns:a16="http://schemas.microsoft.com/office/drawing/2014/main" id="{6ACAAE45-67FF-4FC8-AFCC-619A552DF5B4}"/>
              </a:ext>
            </a:extLst>
          </p:cNvPr>
          <p:cNvSpPr/>
          <p:nvPr/>
        </p:nvSpPr>
        <p:spPr>
          <a:xfrm>
            <a:off x="7736" y="3201579"/>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Leaders have a long-term viewpoint.</a:t>
            </a:r>
          </a:p>
        </p:txBody>
      </p:sp>
      <p:sp>
        <p:nvSpPr>
          <p:cNvPr id="58" name="New shape">
            <a:extLst>
              <a:ext uri="{FF2B5EF4-FFF2-40B4-BE49-F238E27FC236}">
                <a16:creationId xmlns:a16="http://schemas.microsoft.com/office/drawing/2014/main" id="{B44ABCF5-8D02-4A1D-A3B3-7E0C16EA97B6}"/>
              </a:ext>
            </a:extLst>
          </p:cNvPr>
          <p:cNvSpPr/>
          <p:nvPr/>
        </p:nvSpPr>
        <p:spPr>
          <a:xfrm>
            <a:off x="7736" y="3385517"/>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Our vision creates excitement and motivation for our teammates.</a:t>
            </a:r>
          </a:p>
        </p:txBody>
      </p:sp>
      <p:sp>
        <p:nvSpPr>
          <p:cNvPr id="59" name="New shape">
            <a:extLst>
              <a:ext uri="{FF2B5EF4-FFF2-40B4-BE49-F238E27FC236}">
                <a16:creationId xmlns:a16="http://schemas.microsoft.com/office/drawing/2014/main" id="{FAE10FE0-C541-4549-8330-226943FCE620}"/>
              </a:ext>
            </a:extLst>
          </p:cNvPr>
          <p:cNvSpPr/>
          <p:nvPr/>
        </p:nvSpPr>
        <p:spPr>
          <a:xfrm>
            <a:off x="7736" y="3569455"/>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are able to meet short-term demands without compromising our long-term vision.</a:t>
            </a:r>
          </a:p>
        </p:txBody>
      </p:sp>
      <p:sp>
        <p:nvSpPr>
          <p:cNvPr id="65" name="New shape">
            <a:extLst>
              <a:ext uri="{FF2B5EF4-FFF2-40B4-BE49-F238E27FC236}">
                <a16:creationId xmlns:a16="http://schemas.microsoft.com/office/drawing/2014/main" id="{4F481985-60EF-4A0D-AABF-004078322C52}"/>
              </a:ext>
            </a:extLst>
          </p:cNvPr>
          <p:cNvSpPr/>
          <p:nvPr/>
        </p:nvSpPr>
        <p:spPr>
          <a:xfrm>
            <a:off x="3098466" y="3724960"/>
            <a:ext cx="807914"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r>
              <a:rPr sz="1147" kern="1200" dirty="0">
                <a:solidFill>
                  <a:srgbClr val="FFBF00"/>
                </a:solidFill>
                <a:latin typeface="Arial"/>
              </a:rPr>
              <a:t>Core Values</a:t>
            </a:r>
          </a:p>
        </p:txBody>
      </p:sp>
      <p:sp>
        <p:nvSpPr>
          <p:cNvPr id="66" name="New shape">
            <a:extLst>
              <a:ext uri="{FF2B5EF4-FFF2-40B4-BE49-F238E27FC236}">
                <a16:creationId xmlns:a16="http://schemas.microsoft.com/office/drawing/2014/main" id="{2BD1A0D6-62DB-4281-9A5D-70C4EBC8089E}"/>
              </a:ext>
            </a:extLst>
          </p:cNvPr>
          <p:cNvSpPr/>
          <p:nvPr/>
        </p:nvSpPr>
        <p:spPr>
          <a:xfrm>
            <a:off x="4713955" y="3899835"/>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+43</a:t>
            </a:r>
            <a:endParaRPr sz="1059" kern="1200" dirty="0">
              <a:solidFill>
                <a:srgbClr val="000000"/>
              </a:solidFill>
              <a:latin typeface="Arial"/>
            </a:endParaRPr>
          </a:p>
        </p:txBody>
      </p:sp>
      <p:sp>
        <p:nvSpPr>
          <p:cNvPr id="75" name="New shape">
            <a:extLst>
              <a:ext uri="{FF2B5EF4-FFF2-40B4-BE49-F238E27FC236}">
                <a16:creationId xmlns:a16="http://schemas.microsoft.com/office/drawing/2014/main" id="{3159AE43-0E99-4E4E-A3FB-2526FFE4859B}"/>
              </a:ext>
            </a:extLst>
          </p:cNvPr>
          <p:cNvSpPr/>
          <p:nvPr/>
        </p:nvSpPr>
        <p:spPr>
          <a:xfrm>
            <a:off x="2226408" y="4158505"/>
            <a:ext cx="1702390"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r>
              <a:rPr sz="1147" kern="1200" dirty="0">
                <a:solidFill>
                  <a:srgbClr val="FFBF00"/>
                </a:solidFill>
                <a:latin typeface="Arial"/>
              </a:rPr>
              <a:t>Co</a:t>
            </a:r>
            <a:r>
              <a:rPr lang="en-US" sz="1147" kern="1200" dirty="0">
                <a:solidFill>
                  <a:srgbClr val="FFBF00"/>
                </a:solidFill>
                <a:latin typeface="Arial"/>
              </a:rPr>
              <a:t>ordination &amp; Integration</a:t>
            </a:r>
            <a:endParaRPr sz="1147" kern="1200" dirty="0">
              <a:solidFill>
                <a:srgbClr val="FFBF00"/>
              </a:solidFill>
              <a:latin typeface="Arial"/>
            </a:endParaRPr>
          </a:p>
        </p:txBody>
      </p:sp>
      <p:sp>
        <p:nvSpPr>
          <p:cNvPr id="76" name="New shape">
            <a:extLst>
              <a:ext uri="{FF2B5EF4-FFF2-40B4-BE49-F238E27FC236}">
                <a16:creationId xmlns:a16="http://schemas.microsoft.com/office/drawing/2014/main" id="{21A6B9D6-D3F3-4EF1-9525-0445C8F3C88A}"/>
              </a:ext>
            </a:extLst>
          </p:cNvPr>
          <p:cNvSpPr/>
          <p:nvPr/>
        </p:nvSpPr>
        <p:spPr>
          <a:xfrm>
            <a:off x="4713956" y="4404616"/>
            <a:ext cx="305715" cy="162993"/>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+13</a:t>
            </a:r>
            <a:endParaRPr sz="1059" kern="1200" dirty="0">
              <a:solidFill>
                <a:srgbClr val="000000"/>
              </a:solidFill>
              <a:latin typeface="Arial"/>
            </a:endParaRPr>
          </a:p>
        </p:txBody>
      </p:sp>
      <p:sp>
        <p:nvSpPr>
          <p:cNvPr id="112" name="New shape">
            <a:extLst>
              <a:ext uri="{FF2B5EF4-FFF2-40B4-BE49-F238E27FC236}">
                <a16:creationId xmlns:a16="http://schemas.microsoft.com/office/drawing/2014/main" id="{7EDB08FE-B99F-488A-825A-E33813F17B23}"/>
              </a:ext>
            </a:extLst>
          </p:cNvPr>
          <p:cNvSpPr/>
          <p:nvPr/>
        </p:nvSpPr>
        <p:spPr>
          <a:xfrm>
            <a:off x="39815" y="3938431"/>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lang="en-US" sz="794" kern="1200" dirty="0">
                <a:solidFill>
                  <a:srgbClr val="000000"/>
                </a:solidFill>
                <a:latin typeface="Arial"/>
              </a:rPr>
              <a:t>The leaders and managers “practice what they preach”</a:t>
            </a:r>
            <a:r>
              <a:rPr sz="794" kern="1200" dirty="0">
                <a:solidFill>
                  <a:srgbClr val="000000"/>
                </a:solidFill>
                <a:latin typeface="Arial"/>
              </a:rPr>
              <a:t>.</a:t>
            </a:r>
          </a:p>
        </p:txBody>
      </p:sp>
      <p:sp>
        <p:nvSpPr>
          <p:cNvPr id="113" name="New shape">
            <a:extLst>
              <a:ext uri="{FF2B5EF4-FFF2-40B4-BE49-F238E27FC236}">
                <a16:creationId xmlns:a16="http://schemas.microsoft.com/office/drawing/2014/main" id="{F9F8178F-1867-4107-AF07-86AF0551AB8A}"/>
              </a:ext>
            </a:extLst>
          </p:cNvPr>
          <p:cNvSpPr/>
          <p:nvPr/>
        </p:nvSpPr>
        <p:spPr>
          <a:xfrm>
            <a:off x="35800" y="4427719"/>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lang="en-US" sz="794" kern="1200" dirty="0">
                <a:solidFill>
                  <a:srgbClr val="000000"/>
                </a:solidFill>
                <a:latin typeface="Arial"/>
              </a:rPr>
              <a:t>There is good alignment of goals across levels.</a:t>
            </a:r>
            <a:r>
              <a:rPr sz="794" kern="1200" dirty="0">
                <a:solidFill>
                  <a:srgbClr val="000000"/>
                </a:solidFill>
                <a:latin typeface="Arial"/>
              </a:rPr>
              <a:t>.</a:t>
            </a:r>
          </a:p>
        </p:txBody>
      </p:sp>
      <p:cxnSp>
        <p:nvCxnSpPr>
          <p:cNvPr id="115" name="Straight Connector 114">
            <a:extLst>
              <a:ext uri="{FF2B5EF4-FFF2-40B4-BE49-F238E27FC236}">
                <a16:creationId xmlns:a16="http://schemas.microsoft.com/office/drawing/2014/main" id="{53C0A37E-FA69-4B6D-B82C-EEAE637A880B}"/>
              </a:ext>
            </a:extLst>
          </p:cNvPr>
          <p:cNvCxnSpPr/>
          <p:nvPr/>
        </p:nvCxnSpPr>
        <p:spPr>
          <a:xfrm>
            <a:off x="5128566" y="32849"/>
            <a:ext cx="0" cy="4936067"/>
          </a:xfrm>
          <a:prstGeom prst="line">
            <a:avLst/>
          </a:prstGeom>
        </p:spPr>
        <p:style>
          <a:lnRef idx="1">
            <a:schemeClr val="accent1"/>
          </a:lnRef>
          <a:fillRef idx="0">
            <a:schemeClr val="accent1"/>
          </a:fillRef>
          <a:effectRef idx="0">
            <a:schemeClr val="accent1"/>
          </a:effectRef>
          <a:fontRef idx="minor">
            <a:schemeClr val="tx1"/>
          </a:fontRef>
        </p:style>
      </p:cxnSp>
      <p:sp>
        <p:nvSpPr>
          <p:cNvPr id="116" name="New shape">
            <a:extLst>
              <a:ext uri="{FF2B5EF4-FFF2-40B4-BE49-F238E27FC236}">
                <a16:creationId xmlns:a16="http://schemas.microsoft.com/office/drawing/2014/main" id="{BE220C61-F992-4C23-B16C-608D3147472B}"/>
              </a:ext>
            </a:extLst>
          </p:cNvPr>
          <p:cNvSpPr/>
          <p:nvPr/>
        </p:nvSpPr>
        <p:spPr>
          <a:xfrm>
            <a:off x="518368" y="1415023"/>
            <a:ext cx="7535769" cy="19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1235" b="1" kern="1200" dirty="0">
                <a:solidFill>
                  <a:srgbClr val="702963"/>
                </a:solidFill>
                <a:latin typeface="Arial"/>
              </a:rPr>
              <a:t>Safety</a:t>
            </a:r>
          </a:p>
        </p:txBody>
      </p:sp>
      <p:sp>
        <p:nvSpPr>
          <p:cNvPr id="117" name="New shape">
            <a:extLst>
              <a:ext uri="{FF2B5EF4-FFF2-40B4-BE49-F238E27FC236}">
                <a16:creationId xmlns:a16="http://schemas.microsoft.com/office/drawing/2014/main" id="{BE906A4F-E1EC-48FF-92EE-5C74C689DFEC}"/>
              </a:ext>
            </a:extLst>
          </p:cNvPr>
          <p:cNvSpPr/>
          <p:nvPr/>
        </p:nvSpPr>
        <p:spPr>
          <a:xfrm>
            <a:off x="554478" y="1718071"/>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u="sng" kern="1200" dirty="0">
                <a:solidFill>
                  <a:srgbClr val="000000"/>
                </a:solidFill>
                <a:latin typeface="Arial"/>
              </a:rPr>
              <a:t>All leaders demonstrate strong commitment</a:t>
            </a:r>
            <a:r>
              <a:rPr sz="794" kern="1200" dirty="0">
                <a:solidFill>
                  <a:srgbClr val="000000"/>
                </a:solidFill>
                <a:latin typeface="Arial"/>
              </a:rPr>
              <a:t> to safety.</a:t>
            </a:r>
          </a:p>
        </p:txBody>
      </p:sp>
      <p:sp>
        <p:nvSpPr>
          <p:cNvPr id="118" name="New shape">
            <a:extLst>
              <a:ext uri="{FF2B5EF4-FFF2-40B4-BE49-F238E27FC236}">
                <a16:creationId xmlns:a16="http://schemas.microsoft.com/office/drawing/2014/main" id="{F143A56C-FDC3-4C8D-8BD9-C31011FFAC79}"/>
              </a:ext>
            </a:extLst>
          </p:cNvPr>
          <p:cNvSpPr/>
          <p:nvPr/>
        </p:nvSpPr>
        <p:spPr>
          <a:xfrm>
            <a:off x="554478" y="1902009"/>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Safety is the number one priority in everything we do.</a:t>
            </a:r>
          </a:p>
        </p:txBody>
      </p:sp>
      <p:sp>
        <p:nvSpPr>
          <p:cNvPr id="119" name="New shape">
            <a:extLst>
              <a:ext uri="{FF2B5EF4-FFF2-40B4-BE49-F238E27FC236}">
                <a16:creationId xmlns:a16="http://schemas.microsoft.com/office/drawing/2014/main" id="{6607D339-7535-468C-8DE8-413408F32481}"/>
              </a:ext>
            </a:extLst>
          </p:cNvPr>
          <p:cNvSpPr/>
          <p:nvPr/>
        </p:nvSpPr>
        <p:spPr>
          <a:xfrm>
            <a:off x="554478" y="2085947"/>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have all the tools and resources needed to work safely.</a:t>
            </a:r>
          </a:p>
        </p:txBody>
      </p:sp>
      <p:sp>
        <p:nvSpPr>
          <p:cNvPr id="120" name="New shape">
            <a:extLst>
              <a:ext uri="{FF2B5EF4-FFF2-40B4-BE49-F238E27FC236}">
                <a16:creationId xmlns:a16="http://schemas.microsoft.com/office/drawing/2014/main" id="{B3875EB6-0E6B-4504-AA0E-4C7B8FF9E31D}"/>
              </a:ext>
            </a:extLst>
          </p:cNvPr>
          <p:cNvSpPr/>
          <p:nvPr/>
        </p:nvSpPr>
        <p:spPr>
          <a:xfrm>
            <a:off x="554478" y="2269885"/>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Teammates take personal ownership for each other's safety.</a:t>
            </a:r>
          </a:p>
        </p:txBody>
      </p:sp>
      <p:sp>
        <p:nvSpPr>
          <p:cNvPr id="121" name="New shape">
            <a:extLst>
              <a:ext uri="{FF2B5EF4-FFF2-40B4-BE49-F238E27FC236}">
                <a16:creationId xmlns:a16="http://schemas.microsoft.com/office/drawing/2014/main" id="{84D826B3-3F5B-47AA-B616-770D40A526D1}"/>
              </a:ext>
            </a:extLst>
          </p:cNvPr>
          <p:cNvSpPr/>
          <p:nvPr/>
        </p:nvSpPr>
        <p:spPr>
          <a:xfrm>
            <a:off x="554478" y="2453822"/>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Teammates contribute to the development of our safety practices.</a:t>
            </a:r>
          </a:p>
        </p:txBody>
      </p:sp>
      <p:sp>
        <p:nvSpPr>
          <p:cNvPr id="122" name="New shape">
            <a:extLst>
              <a:ext uri="{FF2B5EF4-FFF2-40B4-BE49-F238E27FC236}">
                <a16:creationId xmlns:a16="http://schemas.microsoft.com/office/drawing/2014/main" id="{F6108098-F299-441D-921E-2D37C6EF64C9}"/>
              </a:ext>
            </a:extLst>
          </p:cNvPr>
          <p:cNvSpPr/>
          <p:nvPr/>
        </p:nvSpPr>
        <p:spPr>
          <a:xfrm>
            <a:off x="554478" y="2649793"/>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always work safely, even under high pressure.</a:t>
            </a:r>
          </a:p>
        </p:txBody>
      </p:sp>
      <p:sp>
        <p:nvSpPr>
          <p:cNvPr id="123" name="New shape">
            <a:extLst>
              <a:ext uri="{FF2B5EF4-FFF2-40B4-BE49-F238E27FC236}">
                <a16:creationId xmlns:a16="http://schemas.microsoft.com/office/drawing/2014/main" id="{11BE3ECC-DC29-4031-BA33-2806DA0EEA6C}"/>
              </a:ext>
            </a:extLst>
          </p:cNvPr>
          <p:cNvSpPr/>
          <p:nvPr/>
        </p:nvSpPr>
        <p:spPr>
          <a:xfrm>
            <a:off x="554478" y="2821699"/>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continually look for new ways to work safely.</a:t>
            </a:r>
          </a:p>
        </p:txBody>
      </p:sp>
      <p:sp>
        <p:nvSpPr>
          <p:cNvPr id="124" name="New shape">
            <a:extLst>
              <a:ext uri="{FF2B5EF4-FFF2-40B4-BE49-F238E27FC236}">
                <a16:creationId xmlns:a16="http://schemas.microsoft.com/office/drawing/2014/main" id="{125FD285-F57F-4E5E-87B4-BA0CE9FF20D3}"/>
              </a:ext>
            </a:extLst>
          </p:cNvPr>
          <p:cNvSpPr/>
          <p:nvPr/>
        </p:nvSpPr>
        <p:spPr>
          <a:xfrm>
            <a:off x="554478" y="2945476"/>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We work to gain a deep understanding of all</a:t>
            </a:r>
            <a:endParaRPr lang="en-US" sz="794" kern="1200" dirty="0">
              <a:solidFill>
                <a:srgbClr val="000000"/>
              </a:solidFill>
              <a:latin typeface="Arial"/>
            </a:endParaRPr>
          </a:p>
          <a:p>
            <a:pPr algn="r" defTabSz="685800"/>
            <a:r>
              <a:rPr sz="794" kern="1200" dirty="0">
                <a:solidFill>
                  <a:srgbClr val="000000"/>
                </a:solidFill>
                <a:latin typeface="Arial"/>
              </a:rPr>
              <a:t> near-misses</a:t>
            </a:r>
            <a:r>
              <a:rPr lang="en-US" sz="794" kern="1200" dirty="0">
                <a:solidFill>
                  <a:srgbClr val="000000"/>
                </a:solidFill>
                <a:latin typeface="Arial"/>
              </a:rPr>
              <a:t>.</a:t>
            </a:r>
            <a:r>
              <a:rPr sz="794" kern="1200" dirty="0">
                <a:solidFill>
                  <a:srgbClr val="000000"/>
                </a:solidFill>
                <a:latin typeface="Arial"/>
              </a:rPr>
              <a:t> (or "close calls"). </a:t>
            </a:r>
          </a:p>
        </p:txBody>
      </p:sp>
      <p:sp>
        <p:nvSpPr>
          <p:cNvPr id="125" name="New shape">
            <a:extLst>
              <a:ext uri="{FF2B5EF4-FFF2-40B4-BE49-F238E27FC236}">
                <a16:creationId xmlns:a16="http://schemas.microsoft.com/office/drawing/2014/main" id="{0973FFB9-ADF3-4612-A8F1-BC7929F237DB}"/>
              </a:ext>
            </a:extLst>
          </p:cNvPr>
          <p:cNvSpPr/>
          <p:nvPr/>
        </p:nvSpPr>
        <p:spPr>
          <a:xfrm>
            <a:off x="554478" y="3165511"/>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People from different parts of the organization work togethe</a:t>
            </a:r>
            <a:r>
              <a:rPr lang="en-US" sz="794" kern="1200" dirty="0">
                <a:solidFill>
                  <a:srgbClr val="000000"/>
                </a:solidFill>
                <a:latin typeface="Arial"/>
              </a:rPr>
              <a:t>r</a:t>
            </a:r>
          </a:p>
          <a:p>
            <a:pPr algn="r" defTabSz="685800"/>
            <a:r>
              <a:rPr sz="794" kern="1200" dirty="0">
                <a:solidFill>
                  <a:srgbClr val="000000"/>
                </a:solidFill>
                <a:latin typeface="Arial"/>
              </a:rPr>
              <a:t> in a way that ensures their safety.</a:t>
            </a:r>
          </a:p>
        </p:txBody>
      </p:sp>
      <p:sp>
        <p:nvSpPr>
          <p:cNvPr id="126" name="New shape">
            <a:extLst>
              <a:ext uri="{FF2B5EF4-FFF2-40B4-BE49-F238E27FC236}">
                <a16:creationId xmlns:a16="http://schemas.microsoft.com/office/drawing/2014/main" id="{AE5A6935-DC71-4371-8822-4F902B5545C3}"/>
              </a:ext>
            </a:extLst>
          </p:cNvPr>
          <p:cNvSpPr/>
          <p:nvPr/>
        </p:nvSpPr>
        <p:spPr>
          <a:xfrm>
            <a:off x="554478" y="3409608"/>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All safety issues are reported quickly to leaders and managers.</a:t>
            </a:r>
          </a:p>
        </p:txBody>
      </p:sp>
      <p:sp>
        <p:nvSpPr>
          <p:cNvPr id="127" name="New shape">
            <a:extLst>
              <a:ext uri="{FF2B5EF4-FFF2-40B4-BE49-F238E27FC236}">
                <a16:creationId xmlns:a16="http://schemas.microsoft.com/office/drawing/2014/main" id="{DAAC74ED-06C1-48C3-8222-246A2E40947D}"/>
              </a:ext>
            </a:extLst>
          </p:cNvPr>
          <p:cNvSpPr/>
          <p:nvPr/>
        </p:nvSpPr>
        <p:spPr>
          <a:xfrm>
            <a:off x="554478" y="3557450"/>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u="sng" kern="1200" dirty="0">
                <a:solidFill>
                  <a:srgbClr val="000000"/>
                </a:solidFill>
                <a:latin typeface="Arial"/>
              </a:rPr>
              <a:t>Leaders and managers act quickly</a:t>
            </a:r>
            <a:r>
              <a:rPr sz="794" kern="1200" dirty="0">
                <a:solidFill>
                  <a:srgbClr val="000000"/>
                </a:solidFill>
                <a:latin typeface="Arial"/>
              </a:rPr>
              <a:t> to resolve all safety issues.</a:t>
            </a:r>
          </a:p>
        </p:txBody>
      </p:sp>
      <p:sp>
        <p:nvSpPr>
          <p:cNvPr id="128" name="New shape">
            <a:extLst>
              <a:ext uri="{FF2B5EF4-FFF2-40B4-BE49-F238E27FC236}">
                <a16:creationId xmlns:a16="http://schemas.microsoft.com/office/drawing/2014/main" id="{8821B56E-486C-4CB1-B330-86DA555D4D65}"/>
              </a:ext>
            </a:extLst>
          </p:cNvPr>
          <p:cNvSpPr/>
          <p:nvPr/>
        </p:nvSpPr>
        <p:spPr>
          <a:xfrm>
            <a:off x="554478" y="3705292"/>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800"/>
            <a:r>
              <a:rPr sz="794" kern="1200" dirty="0">
                <a:solidFill>
                  <a:srgbClr val="000000"/>
                </a:solidFill>
                <a:latin typeface="Arial"/>
              </a:rPr>
              <a:t>Considering everything, this organization</a:t>
            </a:r>
            <a:endParaRPr lang="en-US" sz="794" kern="1200" dirty="0">
              <a:solidFill>
                <a:srgbClr val="000000"/>
              </a:solidFill>
              <a:latin typeface="Arial"/>
            </a:endParaRPr>
          </a:p>
          <a:p>
            <a:pPr algn="r" defTabSz="685800"/>
            <a:r>
              <a:rPr sz="794" kern="1200" dirty="0">
                <a:solidFill>
                  <a:srgbClr val="000000"/>
                </a:solidFill>
                <a:latin typeface="Arial"/>
              </a:rPr>
              <a:t> is a very safe place to work.</a:t>
            </a:r>
          </a:p>
        </p:txBody>
      </p:sp>
      <p:sp>
        <p:nvSpPr>
          <p:cNvPr id="130" name="New shape">
            <a:extLst>
              <a:ext uri="{FF2B5EF4-FFF2-40B4-BE49-F238E27FC236}">
                <a16:creationId xmlns:a16="http://schemas.microsoft.com/office/drawing/2014/main" id="{76ED97E8-A8AD-462F-B0D4-58B757AFF3F7}"/>
              </a:ext>
            </a:extLst>
          </p:cNvPr>
          <p:cNvSpPr/>
          <p:nvPr/>
        </p:nvSpPr>
        <p:spPr>
          <a:xfrm>
            <a:off x="8802295" y="1708074"/>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+58</a:t>
            </a:r>
            <a:endParaRPr sz="1059" kern="1200" dirty="0">
              <a:solidFill>
                <a:srgbClr val="000000"/>
              </a:solidFill>
              <a:latin typeface="Arial"/>
            </a:endParaRPr>
          </a:p>
        </p:txBody>
      </p:sp>
      <p:sp>
        <p:nvSpPr>
          <p:cNvPr id="131" name="New shape">
            <a:extLst>
              <a:ext uri="{FF2B5EF4-FFF2-40B4-BE49-F238E27FC236}">
                <a16:creationId xmlns:a16="http://schemas.microsoft.com/office/drawing/2014/main" id="{F8FA6CD0-6A1F-477C-8EAE-77763836F556}"/>
              </a:ext>
            </a:extLst>
          </p:cNvPr>
          <p:cNvSpPr/>
          <p:nvPr/>
        </p:nvSpPr>
        <p:spPr>
          <a:xfrm>
            <a:off x="8802295" y="1892010"/>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+36</a:t>
            </a:r>
            <a:endParaRPr sz="1059" kern="1200" dirty="0">
              <a:solidFill>
                <a:srgbClr val="000000"/>
              </a:solidFill>
              <a:latin typeface="Arial"/>
            </a:endParaRPr>
          </a:p>
        </p:txBody>
      </p:sp>
      <p:sp>
        <p:nvSpPr>
          <p:cNvPr id="132" name="New shape">
            <a:extLst>
              <a:ext uri="{FF2B5EF4-FFF2-40B4-BE49-F238E27FC236}">
                <a16:creationId xmlns:a16="http://schemas.microsoft.com/office/drawing/2014/main" id="{BBEE9E54-AE95-4BFB-B28A-6B55DCAC8090}"/>
              </a:ext>
            </a:extLst>
          </p:cNvPr>
          <p:cNvSpPr/>
          <p:nvPr/>
        </p:nvSpPr>
        <p:spPr>
          <a:xfrm>
            <a:off x="8802295" y="2075949"/>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+28</a:t>
            </a:r>
            <a:endParaRPr sz="1059" kern="1200" dirty="0">
              <a:solidFill>
                <a:srgbClr val="000000"/>
              </a:solidFill>
              <a:latin typeface="Arial"/>
            </a:endParaRPr>
          </a:p>
        </p:txBody>
      </p:sp>
      <p:sp>
        <p:nvSpPr>
          <p:cNvPr id="133" name="New shape">
            <a:extLst>
              <a:ext uri="{FF2B5EF4-FFF2-40B4-BE49-F238E27FC236}">
                <a16:creationId xmlns:a16="http://schemas.microsoft.com/office/drawing/2014/main" id="{84E04830-1A1C-4609-8DCD-72926449AF1D}"/>
              </a:ext>
            </a:extLst>
          </p:cNvPr>
          <p:cNvSpPr/>
          <p:nvPr/>
        </p:nvSpPr>
        <p:spPr>
          <a:xfrm>
            <a:off x="8802295" y="2259886"/>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+43</a:t>
            </a:r>
            <a:endParaRPr sz="1059" kern="1200" dirty="0">
              <a:solidFill>
                <a:srgbClr val="000000"/>
              </a:solidFill>
              <a:latin typeface="Arial"/>
            </a:endParaRPr>
          </a:p>
        </p:txBody>
      </p:sp>
      <p:sp>
        <p:nvSpPr>
          <p:cNvPr id="134" name="New shape">
            <a:extLst>
              <a:ext uri="{FF2B5EF4-FFF2-40B4-BE49-F238E27FC236}">
                <a16:creationId xmlns:a16="http://schemas.microsoft.com/office/drawing/2014/main" id="{DF9E034F-5FC8-4CB3-96A3-0C547BD73B26}"/>
              </a:ext>
            </a:extLst>
          </p:cNvPr>
          <p:cNvSpPr/>
          <p:nvPr/>
        </p:nvSpPr>
        <p:spPr>
          <a:xfrm>
            <a:off x="8802295" y="2443824"/>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+11</a:t>
            </a:r>
            <a:endParaRPr sz="1059" kern="1200" dirty="0">
              <a:solidFill>
                <a:srgbClr val="000000"/>
              </a:solidFill>
              <a:latin typeface="Arial"/>
            </a:endParaRPr>
          </a:p>
        </p:txBody>
      </p:sp>
      <p:sp>
        <p:nvSpPr>
          <p:cNvPr id="135" name="New shape">
            <a:extLst>
              <a:ext uri="{FF2B5EF4-FFF2-40B4-BE49-F238E27FC236}">
                <a16:creationId xmlns:a16="http://schemas.microsoft.com/office/drawing/2014/main" id="{2804C588-2F34-4185-BCA3-20F50FDE999C}"/>
              </a:ext>
            </a:extLst>
          </p:cNvPr>
          <p:cNvSpPr/>
          <p:nvPr/>
        </p:nvSpPr>
        <p:spPr>
          <a:xfrm>
            <a:off x="8802295" y="2627763"/>
            <a:ext cx="305715" cy="162993"/>
          </a:xfrm>
          <a:prstGeom prst="rect">
            <a:avLst/>
          </a:prstGeom>
          <a:solidFill>
            <a:srgbClr val="BC9BB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+22</a:t>
            </a:r>
            <a:endParaRPr sz="1059" kern="1200" dirty="0">
              <a:solidFill>
                <a:srgbClr val="000000"/>
              </a:solidFill>
              <a:latin typeface="Arial"/>
            </a:endParaRPr>
          </a:p>
        </p:txBody>
      </p:sp>
      <p:sp>
        <p:nvSpPr>
          <p:cNvPr id="136" name="New shape">
            <a:extLst>
              <a:ext uri="{FF2B5EF4-FFF2-40B4-BE49-F238E27FC236}">
                <a16:creationId xmlns:a16="http://schemas.microsoft.com/office/drawing/2014/main" id="{C4D9D4ED-89EC-45EF-954F-9BFEF6B84D54}"/>
              </a:ext>
            </a:extLst>
          </p:cNvPr>
          <p:cNvSpPr/>
          <p:nvPr/>
        </p:nvSpPr>
        <p:spPr>
          <a:xfrm>
            <a:off x="8802295" y="2811700"/>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+20</a:t>
            </a:r>
            <a:endParaRPr sz="1059" kern="1200" dirty="0">
              <a:solidFill>
                <a:srgbClr val="000000"/>
              </a:solidFill>
              <a:latin typeface="Arial"/>
            </a:endParaRPr>
          </a:p>
        </p:txBody>
      </p:sp>
      <p:sp>
        <p:nvSpPr>
          <p:cNvPr id="137" name="New shape">
            <a:extLst>
              <a:ext uri="{FF2B5EF4-FFF2-40B4-BE49-F238E27FC236}">
                <a16:creationId xmlns:a16="http://schemas.microsoft.com/office/drawing/2014/main" id="{E41A7769-6163-4E94-853E-16FFBAE40DA4}"/>
              </a:ext>
            </a:extLst>
          </p:cNvPr>
          <p:cNvSpPr/>
          <p:nvPr/>
        </p:nvSpPr>
        <p:spPr>
          <a:xfrm>
            <a:off x="8802295" y="2995638"/>
            <a:ext cx="305715" cy="162993"/>
          </a:xfrm>
          <a:prstGeom prst="rect">
            <a:avLst/>
          </a:prstGeom>
          <a:solidFill>
            <a:srgbClr val="BC9BB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+41</a:t>
            </a:r>
            <a:endParaRPr sz="1059" kern="1200" dirty="0">
              <a:solidFill>
                <a:srgbClr val="000000"/>
              </a:solidFill>
              <a:latin typeface="Arial"/>
            </a:endParaRPr>
          </a:p>
        </p:txBody>
      </p:sp>
      <p:sp>
        <p:nvSpPr>
          <p:cNvPr id="138" name="New shape">
            <a:extLst>
              <a:ext uri="{FF2B5EF4-FFF2-40B4-BE49-F238E27FC236}">
                <a16:creationId xmlns:a16="http://schemas.microsoft.com/office/drawing/2014/main" id="{A61943DD-79F3-4514-84D0-81DEBF868973}"/>
              </a:ext>
            </a:extLst>
          </p:cNvPr>
          <p:cNvSpPr/>
          <p:nvPr/>
        </p:nvSpPr>
        <p:spPr>
          <a:xfrm>
            <a:off x="8802295" y="3179577"/>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+27</a:t>
            </a:r>
            <a:endParaRPr sz="1059" kern="1200" dirty="0">
              <a:solidFill>
                <a:srgbClr val="000000"/>
              </a:solidFill>
              <a:latin typeface="Arial"/>
            </a:endParaRPr>
          </a:p>
        </p:txBody>
      </p:sp>
      <p:sp>
        <p:nvSpPr>
          <p:cNvPr id="139" name="New shape">
            <a:extLst>
              <a:ext uri="{FF2B5EF4-FFF2-40B4-BE49-F238E27FC236}">
                <a16:creationId xmlns:a16="http://schemas.microsoft.com/office/drawing/2014/main" id="{8890995D-5FB6-4BE9-92A8-1009A4CB8ECB}"/>
              </a:ext>
            </a:extLst>
          </p:cNvPr>
          <p:cNvSpPr/>
          <p:nvPr/>
        </p:nvSpPr>
        <p:spPr>
          <a:xfrm>
            <a:off x="8802295" y="3363513"/>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+57</a:t>
            </a:r>
            <a:endParaRPr sz="1059" kern="1200" dirty="0">
              <a:solidFill>
                <a:srgbClr val="000000"/>
              </a:solidFill>
              <a:latin typeface="Arial"/>
            </a:endParaRPr>
          </a:p>
        </p:txBody>
      </p:sp>
      <p:sp>
        <p:nvSpPr>
          <p:cNvPr id="140" name="New shape">
            <a:extLst>
              <a:ext uri="{FF2B5EF4-FFF2-40B4-BE49-F238E27FC236}">
                <a16:creationId xmlns:a16="http://schemas.microsoft.com/office/drawing/2014/main" id="{2914DAAD-59CC-4CE1-A886-54B9AC59798D}"/>
              </a:ext>
            </a:extLst>
          </p:cNvPr>
          <p:cNvSpPr/>
          <p:nvPr/>
        </p:nvSpPr>
        <p:spPr>
          <a:xfrm>
            <a:off x="8802295" y="3547452"/>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+10</a:t>
            </a:r>
            <a:endParaRPr sz="1059" kern="1200" dirty="0">
              <a:solidFill>
                <a:srgbClr val="000000"/>
              </a:solidFill>
              <a:latin typeface="Arial"/>
            </a:endParaRPr>
          </a:p>
        </p:txBody>
      </p:sp>
      <p:sp>
        <p:nvSpPr>
          <p:cNvPr id="141" name="New shape">
            <a:extLst>
              <a:ext uri="{FF2B5EF4-FFF2-40B4-BE49-F238E27FC236}">
                <a16:creationId xmlns:a16="http://schemas.microsoft.com/office/drawing/2014/main" id="{6EB1E4D3-C010-4F16-ACA0-5BD59091772A}"/>
              </a:ext>
            </a:extLst>
          </p:cNvPr>
          <p:cNvSpPr/>
          <p:nvPr/>
        </p:nvSpPr>
        <p:spPr>
          <a:xfrm>
            <a:off x="8802295" y="3731389"/>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+22</a:t>
            </a:r>
            <a:endParaRPr sz="1059" kern="1200" dirty="0">
              <a:solidFill>
                <a:srgbClr val="000000"/>
              </a:solidFill>
              <a:latin typeface="Arial"/>
            </a:endParaRPr>
          </a:p>
        </p:txBody>
      </p:sp>
      <p:sp>
        <p:nvSpPr>
          <p:cNvPr id="143" name="TextBox 142">
            <a:extLst>
              <a:ext uri="{FF2B5EF4-FFF2-40B4-BE49-F238E27FC236}">
                <a16:creationId xmlns:a16="http://schemas.microsoft.com/office/drawing/2014/main" id="{570CDCFF-E210-465F-9ED0-72E754A626CA}"/>
              </a:ext>
            </a:extLst>
          </p:cNvPr>
          <p:cNvSpPr txBox="1"/>
          <p:nvPr/>
        </p:nvSpPr>
        <p:spPr>
          <a:xfrm>
            <a:off x="518367" y="105041"/>
            <a:ext cx="2989586" cy="369332"/>
          </a:xfrm>
          <a:prstGeom prst="rect">
            <a:avLst/>
          </a:prstGeom>
          <a:solidFill>
            <a:schemeClr val="bg1">
              <a:lumMod val="85000"/>
            </a:schemeClr>
          </a:solidFill>
        </p:spPr>
        <p:txBody>
          <a:bodyPr wrap="square" rtlCol="0">
            <a:spAutoFit/>
          </a:bodyPr>
          <a:lstStyle/>
          <a:p>
            <a:pPr defTabSz="685800"/>
            <a:r>
              <a:rPr lang="en-US" sz="1800" kern="1200" dirty="0">
                <a:solidFill>
                  <a:prstClr val="black"/>
                </a:solidFill>
                <a:latin typeface="Calibri" panose="020F0502020204030204"/>
                <a:ea typeface="+mn-ea"/>
                <a:cs typeface="+mn-cs"/>
              </a:rPr>
              <a:t>Example: Position = Engineer</a:t>
            </a:r>
          </a:p>
        </p:txBody>
      </p:sp>
      <p:sp>
        <p:nvSpPr>
          <p:cNvPr id="144" name="Arrow: Right 143">
            <a:extLst>
              <a:ext uri="{FF2B5EF4-FFF2-40B4-BE49-F238E27FC236}">
                <a16:creationId xmlns:a16="http://schemas.microsoft.com/office/drawing/2014/main" id="{F5B90005-80F1-441E-8B79-A69DF5DDA703}"/>
              </a:ext>
            </a:extLst>
          </p:cNvPr>
          <p:cNvSpPr/>
          <p:nvPr/>
        </p:nvSpPr>
        <p:spPr>
          <a:xfrm rot="19949427">
            <a:off x="5390140" y="4250817"/>
            <a:ext cx="605322" cy="333226"/>
          </a:xfrm>
          <a:prstGeom prst="rightArrow">
            <a:avLst/>
          </a:prstGeom>
          <a:solidFill>
            <a:srgbClr val="42A8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kern="1200" dirty="0">
              <a:solidFill>
                <a:prstClr val="white"/>
              </a:solidFill>
              <a:latin typeface="Calibri" panose="020F0502020204030204"/>
            </a:endParaRPr>
          </a:p>
        </p:txBody>
      </p:sp>
      <p:sp>
        <p:nvSpPr>
          <p:cNvPr id="145" name="Arrow: Right 144">
            <a:extLst>
              <a:ext uri="{FF2B5EF4-FFF2-40B4-BE49-F238E27FC236}">
                <a16:creationId xmlns:a16="http://schemas.microsoft.com/office/drawing/2014/main" id="{8A606F0B-825F-467C-89FE-1DD3B8AD2EE4}"/>
              </a:ext>
            </a:extLst>
          </p:cNvPr>
          <p:cNvSpPr/>
          <p:nvPr/>
        </p:nvSpPr>
        <p:spPr>
          <a:xfrm rot="1778903">
            <a:off x="5301903" y="1142658"/>
            <a:ext cx="605322" cy="333226"/>
          </a:xfrm>
          <a:prstGeom prst="rightArrow">
            <a:avLst/>
          </a:prstGeom>
          <a:solidFill>
            <a:srgbClr val="42A8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kern="1200" dirty="0">
              <a:solidFill>
                <a:prstClr val="white"/>
              </a:solidFill>
              <a:latin typeface="Calibri" panose="020F0502020204030204"/>
            </a:endParaRPr>
          </a:p>
        </p:txBody>
      </p:sp>
      <p:sp>
        <p:nvSpPr>
          <p:cNvPr id="180" name="New shape">
            <a:extLst>
              <a:ext uri="{FF2B5EF4-FFF2-40B4-BE49-F238E27FC236}">
                <a16:creationId xmlns:a16="http://schemas.microsoft.com/office/drawing/2014/main" id="{C4A57ABE-9965-459E-B7A1-B25F03AC0E92}"/>
              </a:ext>
            </a:extLst>
          </p:cNvPr>
          <p:cNvSpPr/>
          <p:nvPr/>
        </p:nvSpPr>
        <p:spPr>
          <a:xfrm>
            <a:off x="8480192" y="1451628"/>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95</a:t>
            </a:r>
          </a:p>
        </p:txBody>
      </p:sp>
      <p:sp>
        <p:nvSpPr>
          <p:cNvPr id="181" name="New shape">
            <a:extLst>
              <a:ext uri="{FF2B5EF4-FFF2-40B4-BE49-F238E27FC236}">
                <a16:creationId xmlns:a16="http://schemas.microsoft.com/office/drawing/2014/main" id="{FB85EAEA-C0D2-4DEB-B738-57972963134F}"/>
              </a:ext>
            </a:extLst>
          </p:cNvPr>
          <p:cNvSpPr/>
          <p:nvPr/>
        </p:nvSpPr>
        <p:spPr>
          <a:xfrm>
            <a:off x="8127767" y="1451628"/>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64</a:t>
            </a:r>
          </a:p>
        </p:txBody>
      </p:sp>
      <p:sp>
        <p:nvSpPr>
          <p:cNvPr id="182" name="New shape">
            <a:extLst>
              <a:ext uri="{FF2B5EF4-FFF2-40B4-BE49-F238E27FC236}">
                <a16:creationId xmlns:a16="http://schemas.microsoft.com/office/drawing/2014/main" id="{16399BE0-CFD3-47BD-92C6-5645D62323FD}"/>
              </a:ext>
            </a:extLst>
          </p:cNvPr>
          <p:cNvSpPr/>
          <p:nvPr/>
        </p:nvSpPr>
        <p:spPr>
          <a:xfrm>
            <a:off x="8480192" y="1710421"/>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99</a:t>
            </a:r>
          </a:p>
        </p:txBody>
      </p:sp>
      <p:sp>
        <p:nvSpPr>
          <p:cNvPr id="183" name="New shape">
            <a:extLst>
              <a:ext uri="{FF2B5EF4-FFF2-40B4-BE49-F238E27FC236}">
                <a16:creationId xmlns:a16="http://schemas.microsoft.com/office/drawing/2014/main" id="{44C97413-DD4F-4D9C-B20C-2C76C8949B4A}"/>
              </a:ext>
            </a:extLst>
          </p:cNvPr>
          <p:cNvSpPr/>
          <p:nvPr/>
        </p:nvSpPr>
        <p:spPr>
          <a:xfrm>
            <a:off x="8127767" y="1710421"/>
            <a:ext cx="305715" cy="162993"/>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000000"/>
                </a:solidFill>
                <a:latin typeface="Arial"/>
              </a:rPr>
              <a:t>41</a:t>
            </a:r>
          </a:p>
        </p:txBody>
      </p:sp>
      <p:sp>
        <p:nvSpPr>
          <p:cNvPr id="184" name="New shape">
            <a:extLst>
              <a:ext uri="{FF2B5EF4-FFF2-40B4-BE49-F238E27FC236}">
                <a16:creationId xmlns:a16="http://schemas.microsoft.com/office/drawing/2014/main" id="{0BF1CC98-BE52-4CF7-890C-84F7C75C4DFD}"/>
              </a:ext>
            </a:extLst>
          </p:cNvPr>
          <p:cNvSpPr/>
          <p:nvPr/>
        </p:nvSpPr>
        <p:spPr>
          <a:xfrm>
            <a:off x="8480192" y="1894359"/>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98</a:t>
            </a:r>
          </a:p>
        </p:txBody>
      </p:sp>
      <p:sp>
        <p:nvSpPr>
          <p:cNvPr id="185" name="New shape">
            <a:extLst>
              <a:ext uri="{FF2B5EF4-FFF2-40B4-BE49-F238E27FC236}">
                <a16:creationId xmlns:a16="http://schemas.microsoft.com/office/drawing/2014/main" id="{0EC0197A-43C4-4A20-A4C2-909AADA728D7}"/>
              </a:ext>
            </a:extLst>
          </p:cNvPr>
          <p:cNvSpPr/>
          <p:nvPr/>
        </p:nvSpPr>
        <p:spPr>
          <a:xfrm>
            <a:off x="8127767" y="1894359"/>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62</a:t>
            </a:r>
          </a:p>
        </p:txBody>
      </p:sp>
      <p:sp>
        <p:nvSpPr>
          <p:cNvPr id="186" name="New shape">
            <a:extLst>
              <a:ext uri="{FF2B5EF4-FFF2-40B4-BE49-F238E27FC236}">
                <a16:creationId xmlns:a16="http://schemas.microsoft.com/office/drawing/2014/main" id="{0F5F3783-1111-4A9E-98C0-18C3FED57E17}"/>
              </a:ext>
            </a:extLst>
          </p:cNvPr>
          <p:cNvSpPr/>
          <p:nvPr/>
        </p:nvSpPr>
        <p:spPr>
          <a:xfrm>
            <a:off x="8480192" y="2078298"/>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96</a:t>
            </a:r>
          </a:p>
        </p:txBody>
      </p:sp>
      <p:sp>
        <p:nvSpPr>
          <p:cNvPr id="187" name="New shape">
            <a:extLst>
              <a:ext uri="{FF2B5EF4-FFF2-40B4-BE49-F238E27FC236}">
                <a16:creationId xmlns:a16="http://schemas.microsoft.com/office/drawing/2014/main" id="{89F77222-0E67-49D4-B2D1-C9A07C8D017D}"/>
              </a:ext>
            </a:extLst>
          </p:cNvPr>
          <p:cNvSpPr/>
          <p:nvPr/>
        </p:nvSpPr>
        <p:spPr>
          <a:xfrm>
            <a:off x="8127767" y="2078298"/>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68</a:t>
            </a:r>
          </a:p>
        </p:txBody>
      </p:sp>
      <p:sp>
        <p:nvSpPr>
          <p:cNvPr id="188" name="New shape">
            <a:extLst>
              <a:ext uri="{FF2B5EF4-FFF2-40B4-BE49-F238E27FC236}">
                <a16:creationId xmlns:a16="http://schemas.microsoft.com/office/drawing/2014/main" id="{14B51D87-B34A-44EC-A0AF-D897CF30CCEE}"/>
              </a:ext>
            </a:extLst>
          </p:cNvPr>
          <p:cNvSpPr/>
          <p:nvPr/>
        </p:nvSpPr>
        <p:spPr>
          <a:xfrm>
            <a:off x="8480192" y="2262234"/>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96</a:t>
            </a:r>
          </a:p>
        </p:txBody>
      </p:sp>
      <p:sp>
        <p:nvSpPr>
          <p:cNvPr id="189" name="New shape">
            <a:extLst>
              <a:ext uri="{FF2B5EF4-FFF2-40B4-BE49-F238E27FC236}">
                <a16:creationId xmlns:a16="http://schemas.microsoft.com/office/drawing/2014/main" id="{82A6EBC1-A8EB-410F-85E3-BDF5D28E13F1}"/>
              </a:ext>
            </a:extLst>
          </p:cNvPr>
          <p:cNvSpPr/>
          <p:nvPr/>
        </p:nvSpPr>
        <p:spPr>
          <a:xfrm>
            <a:off x="8127767" y="2262234"/>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53</a:t>
            </a:r>
          </a:p>
        </p:txBody>
      </p:sp>
      <p:sp>
        <p:nvSpPr>
          <p:cNvPr id="190" name="New shape">
            <a:extLst>
              <a:ext uri="{FF2B5EF4-FFF2-40B4-BE49-F238E27FC236}">
                <a16:creationId xmlns:a16="http://schemas.microsoft.com/office/drawing/2014/main" id="{B0598C97-405F-4AAE-BBD8-F499C4E834FD}"/>
              </a:ext>
            </a:extLst>
          </p:cNvPr>
          <p:cNvSpPr/>
          <p:nvPr/>
        </p:nvSpPr>
        <p:spPr>
          <a:xfrm>
            <a:off x="8480192" y="2446173"/>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95</a:t>
            </a:r>
          </a:p>
        </p:txBody>
      </p:sp>
      <p:sp>
        <p:nvSpPr>
          <p:cNvPr id="191" name="New shape">
            <a:extLst>
              <a:ext uri="{FF2B5EF4-FFF2-40B4-BE49-F238E27FC236}">
                <a16:creationId xmlns:a16="http://schemas.microsoft.com/office/drawing/2014/main" id="{CB446C61-9683-4F54-AAC5-C6246CDB3C0C}"/>
              </a:ext>
            </a:extLst>
          </p:cNvPr>
          <p:cNvSpPr/>
          <p:nvPr/>
        </p:nvSpPr>
        <p:spPr>
          <a:xfrm>
            <a:off x="8127767" y="2446173"/>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84</a:t>
            </a:r>
          </a:p>
        </p:txBody>
      </p:sp>
      <p:sp>
        <p:nvSpPr>
          <p:cNvPr id="192" name="New shape">
            <a:extLst>
              <a:ext uri="{FF2B5EF4-FFF2-40B4-BE49-F238E27FC236}">
                <a16:creationId xmlns:a16="http://schemas.microsoft.com/office/drawing/2014/main" id="{26648B4A-AB6B-43E2-B5CC-09617F579180}"/>
              </a:ext>
            </a:extLst>
          </p:cNvPr>
          <p:cNvSpPr/>
          <p:nvPr/>
        </p:nvSpPr>
        <p:spPr>
          <a:xfrm>
            <a:off x="8480192" y="2630110"/>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79</a:t>
            </a:r>
          </a:p>
        </p:txBody>
      </p:sp>
      <p:sp>
        <p:nvSpPr>
          <p:cNvPr id="193" name="New shape">
            <a:extLst>
              <a:ext uri="{FF2B5EF4-FFF2-40B4-BE49-F238E27FC236}">
                <a16:creationId xmlns:a16="http://schemas.microsoft.com/office/drawing/2014/main" id="{5B570B2B-0F67-4B68-9843-1331525E53B2}"/>
              </a:ext>
            </a:extLst>
          </p:cNvPr>
          <p:cNvSpPr/>
          <p:nvPr/>
        </p:nvSpPr>
        <p:spPr>
          <a:xfrm>
            <a:off x="8127767" y="2630110"/>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57</a:t>
            </a:r>
          </a:p>
        </p:txBody>
      </p:sp>
      <p:sp>
        <p:nvSpPr>
          <p:cNvPr id="194" name="New shape">
            <a:extLst>
              <a:ext uri="{FF2B5EF4-FFF2-40B4-BE49-F238E27FC236}">
                <a16:creationId xmlns:a16="http://schemas.microsoft.com/office/drawing/2014/main" id="{956C7DA1-C8FE-474F-B71C-341DF9427DB8}"/>
              </a:ext>
            </a:extLst>
          </p:cNvPr>
          <p:cNvSpPr/>
          <p:nvPr/>
        </p:nvSpPr>
        <p:spPr>
          <a:xfrm>
            <a:off x="8480192" y="2814048"/>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95</a:t>
            </a:r>
          </a:p>
        </p:txBody>
      </p:sp>
      <p:sp>
        <p:nvSpPr>
          <p:cNvPr id="195" name="New shape">
            <a:extLst>
              <a:ext uri="{FF2B5EF4-FFF2-40B4-BE49-F238E27FC236}">
                <a16:creationId xmlns:a16="http://schemas.microsoft.com/office/drawing/2014/main" id="{A0F011CB-5D27-4D96-A6FF-CF69093B64EB}"/>
              </a:ext>
            </a:extLst>
          </p:cNvPr>
          <p:cNvSpPr/>
          <p:nvPr/>
        </p:nvSpPr>
        <p:spPr>
          <a:xfrm>
            <a:off x="8127767" y="2814048"/>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75</a:t>
            </a:r>
          </a:p>
        </p:txBody>
      </p:sp>
      <p:sp>
        <p:nvSpPr>
          <p:cNvPr id="196" name="New shape">
            <a:extLst>
              <a:ext uri="{FF2B5EF4-FFF2-40B4-BE49-F238E27FC236}">
                <a16:creationId xmlns:a16="http://schemas.microsoft.com/office/drawing/2014/main" id="{8BEAE5F3-CEC6-490B-99E4-A3A9392DE4D5}"/>
              </a:ext>
            </a:extLst>
          </p:cNvPr>
          <p:cNvSpPr/>
          <p:nvPr/>
        </p:nvSpPr>
        <p:spPr>
          <a:xfrm>
            <a:off x="8480192" y="2997987"/>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96</a:t>
            </a:r>
          </a:p>
        </p:txBody>
      </p:sp>
      <p:sp>
        <p:nvSpPr>
          <p:cNvPr id="197" name="New shape">
            <a:extLst>
              <a:ext uri="{FF2B5EF4-FFF2-40B4-BE49-F238E27FC236}">
                <a16:creationId xmlns:a16="http://schemas.microsoft.com/office/drawing/2014/main" id="{2D9071D3-A6B5-4BAC-A74C-939A4AF2FFAE}"/>
              </a:ext>
            </a:extLst>
          </p:cNvPr>
          <p:cNvSpPr/>
          <p:nvPr/>
        </p:nvSpPr>
        <p:spPr>
          <a:xfrm>
            <a:off x="8127767" y="2997987"/>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55</a:t>
            </a:r>
          </a:p>
        </p:txBody>
      </p:sp>
      <p:sp>
        <p:nvSpPr>
          <p:cNvPr id="198" name="New shape">
            <a:extLst>
              <a:ext uri="{FF2B5EF4-FFF2-40B4-BE49-F238E27FC236}">
                <a16:creationId xmlns:a16="http://schemas.microsoft.com/office/drawing/2014/main" id="{CF185527-49EE-4FD5-9D91-C7A41040099B}"/>
              </a:ext>
            </a:extLst>
          </p:cNvPr>
          <p:cNvSpPr/>
          <p:nvPr/>
        </p:nvSpPr>
        <p:spPr>
          <a:xfrm>
            <a:off x="8480192" y="3181924"/>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95</a:t>
            </a:r>
          </a:p>
        </p:txBody>
      </p:sp>
      <p:sp>
        <p:nvSpPr>
          <p:cNvPr id="199" name="New shape">
            <a:extLst>
              <a:ext uri="{FF2B5EF4-FFF2-40B4-BE49-F238E27FC236}">
                <a16:creationId xmlns:a16="http://schemas.microsoft.com/office/drawing/2014/main" id="{C18582C6-0563-46C6-B399-962257C42362}"/>
              </a:ext>
            </a:extLst>
          </p:cNvPr>
          <p:cNvSpPr/>
          <p:nvPr/>
        </p:nvSpPr>
        <p:spPr>
          <a:xfrm>
            <a:off x="8127767" y="3181924"/>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68</a:t>
            </a:r>
          </a:p>
        </p:txBody>
      </p:sp>
      <p:sp>
        <p:nvSpPr>
          <p:cNvPr id="200" name="New shape">
            <a:extLst>
              <a:ext uri="{FF2B5EF4-FFF2-40B4-BE49-F238E27FC236}">
                <a16:creationId xmlns:a16="http://schemas.microsoft.com/office/drawing/2014/main" id="{04D023B1-4B3B-4E38-8164-8C2C179B6D7D}"/>
              </a:ext>
            </a:extLst>
          </p:cNvPr>
          <p:cNvSpPr/>
          <p:nvPr/>
        </p:nvSpPr>
        <p:spPr>
          <a:xfrm>
            <a:off x="8480192" y="3365862"/>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91</a:t>
            </a:r>
          </a:p>
        </p:txBody>
      </p:sp>
      <p:sp>
        <p:nvSpPr>
          <p:cNvPr id="201" name="New shape">
            <a:extLst>
              <a:ext uri="{FF2B5EF4-FFF2-40B4-BE49-F238E27FC236}">
                <a16:creationId xmlns:a16="http://schemas.microsoft.com/office/drawing/2014/main" id="{9F16F96D-87AF-47C7-AB9C-5B88B6074DCA}"/>
              </a:ext>
            </a:extLst>
          </p:cNvPr>
          <p:cNvSpPr/>
          <p:nvPr/>
        </p:nvSpPr>
        <p:spPr>
          <a:xfrm>
            <a:off x="8127767" y="3365862"/>
            <a:ext cx="305715" cy="162993"/>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000000"/>
                </a:solidFill>
                <a:latin typeface="Arial"/>
              </a:rPr>
              <a:t>34</a:t>
            </a:r>
          </a:p>
        </p:txBody>
      </p:sp>
      <p:sp>
        <p:nvSpPr>
          <p:cNvPr id="202" name="New shape">
            <a:extLst>
              <a:ext uri="{FF2B5EF4-FFF2-40B4-BE49-F238E27FC236}">
                <a16:creationId xmlns:a16="http://schemas.microsoft.com/office/drawing/2014/main" id="{8D2A36E0-18BA-4DFB-ACCA-F80FA12613D8}"/>
              </a:ext>
            </a:extLst>
          </p:cNvPr>
          <p:cNvSpPr/>
          <p:nvPr/>
        </p:nvSpPr>
        <p:spPr>
          <a:xfrm>
            <a:off x="8480192" y="3549801"/>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96</a:t>
            </a:r>
          </a:p>
        </p:txBody>
      </p:sp>
      <p:sp>
        <p:nvSpPr>
          <p:cNvPr id="203" name="New shape">
            <a:extLst>
              <a:ext uri="{FF2B5EF4-FFF2-40B4-BE49-F238E27FC236}">
                <a16:creationId xmlns:a16="http://schemas.microsoft.com/office/drawing/2014/main" id="{3ECEAAB7-7C15-4051-8299-D3CF5CAB4895}"/>
              </a:ext>
            </a:extLst>
          </p:cNvPr>
          <p:cNvSpPr/>
          <p:nvPr/>
        </p:nvSpPr>
        <p:spPr>
          <a:xfrm>
            <a:off x="8127767" y="3549801"/>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86</a:t>
            </a:r>
          </a:p>
        </p:txBody>
      </p:sp>
      <p:sp>
        <p:nvSpPr>
          <p:cNvPr id="204" name="New shape">
            <a:extLst>
              <a:ext uri="{FF2B5EF4-FFF2-40B4-BE49-F238E27FC236}">
                <a16:creationId xmlns:a16="http://schemas.microsoft.com/office/drawing/2014/main" id="{F8F7DB40-43BF-4AE7-9809-4B5702D7AAC9}"/>
              </a:ext>
            </a:extLst>
          </p:cNvPr>
          <p:cNvSpPr/>
          <p:nvPr/>
        </p:nvSpPr>
        <p:spPr>
          <a:xfrm>
            <a:off x="8480192" y="3733737"/>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96</a:t>
            </a:r>
          </a:p>
        </p:txBody>
      </p:sp>
      <p:sp>
        <p:nvSpPr>
          <p:cNvPr id="205" name="New shape">
            <a:extLst>
              <a:ext uri="{FF2B5EF4-FFF2-40B4-BE49-F238E27FC236}">
                <a16:creationId xmlns:a16="http://schemas.microsoft.com/office/drawing/2014/main" id="{ACF1F24F-6AB0-4523-83D4-9741B133C0FF}"/>
              </a:ext>
            </a:extLst>
          </p:cNvPr>
          <p:cNvSpPr/>
          <p:nvPr/>
        </p:nvSpPr>
        <p:spPr>
          <a:xfrm>
            <a:off x="8127767" y="3733737"/>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74</a:t>
            </a:r>
          </a:p>
        </p:txBody>
      </p:sp>
      <p:sp>
        <p:nvSpPr>
          <p:cNvPr id="206" name="New shape">
            <a:extLst>
              <a:ext uri="{FF2B5EF4-FFF2-40B4-BE49-F238E27FC236}">
                <a16:creationId xmlns:a16="http://schemas.microsoft.com/office/drawing/2014/main" id="{B0274A27-781B-4791-8BDA-EEDEF0F30425}"/>
              </a:ext>
            </a:extLst>
          </p:cNvPr>
          <p:cNvSpPr/>
          <p:nvPr/>
        </p:nvSpPr>
        <p:spPr>
          <a:xfrm>
            <a:off x="3998968" y="951228"/>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525" b="1" kern="1200" dirty="0">
                <a:solidFill>
                  <a:srgbClr val="000000"/>
                </a:solidFill>
                <a:latin typeface="Arial"/>
              </a:rPr>
              <a:t>22</a:t>
            </a:r>
          </a:p>
        </p:txBody>
      </p:sp>
      <p:sp>
        <p:nvSpPr>
          <p:cNvPr id="207" name="New shape">
            <a:extLst>
              <a:ext uri="{FF2B5EF4-FFF2-40B4-BE49-F238E27FC236}">
                <a16:creationId xmlns:a16="http://schemas.microsoft.com/office/drawing/2014/main" id="{368411A1-A540-4CC3-BC84-2B07F175E86E}"/>
              </a:ext>
            </a:extLst>
          </p:cNvPr>
          <p:cNvSpPr/>
          <p:nvPr/>
        </p:nvSpPr>
        <p:spPr>
          <a:xfrm>
            <a:off x="4351393" y="951228"/>
            <a:ext cx="306021" cy="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525" b="1" kern="1200" dirty="0">
                <a:solidFill>
                  <a:srgbClr val="000000"/>
                </a:solidFill>
                <a:latin typeface="Arial"/>
              </a:rPr>
              <a:t>11</a:t>
            </a:r>
          </a:p>
        </p:txBody>
      </p:sp>
      <p:sp>
        <p:nvSpPr>
          <p:cNvPr id="208" name="New shape">
            <a:extLst>
              <a:ext uri="{FF2B5EF4-FFF2-40B4-BE49-F238E27FC236}">
                <a16:creationId xmlns:a16="http://schemas.microsoft.com/office/drawing/2014/main" id="{04DE4DC3-C02F-4737-8738-3388056EE2E1}"/>
              </a:ext>
            </a:extLst>
          </p:cNvPr>
          <p:cNvSpPr/>
          <p:nvPr/>
        </p:nvSpPr>
        <p:spPr>
          <a:xfrm>
            <a:off x="4351394" y="1068328"/>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95</a:t>
            </a:r>
          </a:p>
        </p:txBody>
      </p:sp>
      <p:sp>
        <p:nvSpPr>
          <p:cNvPr id="209" name="New shape">
            <a:extLst>
              <a:ext uri="{FF2B5EF4-FFF2-40B4-BE49-F238E27FC236}">
                <a16:creationId xmlns:a16="http://schemas.microsoft.com/office/drawing/2014/main" id="{78FF3DDA-4262-4AA8-B3BA-1EA144156BEC}"/>
              </a:ext>
            </a:extLst>
          </p:cNvPr>
          <p:cNvSpPr/>
          <p:nvPr/>
        </p:nvSpPr>
        <p:spPr>
          <a:xfrm>
            <a:off x="3998969" y="1068328"/>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61</a:t>
            </a:r>
          </a:p>
        </p:txBody>
      </p:sp>
      <p:sp>
        <p:nvSpPr>
          <p:cNvPr id="210" name="New shape">
            <a:extLst>
              <a:ext uri="{FF2B5EF4-FFF2-40B4-BE49-F238E27FC236}">
                <a16:creationId xmlns:a16="http://schemas.microsoft.com/office/drawing/2014/main" id="{28A1448A-4068-41BE-9A09-DABA827431A3}"/>
              </a:ext>
            </a:extLst>
          </p:cNvPr>
          <p:cNvSpPr/>
          <p:nvPr/>
        </p:nvSpPr>
        <p:spPr>
          <a:xfrm>
            <a:off x="4351394" y="1252266"/>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93</a:t>
            </a:r>
          </a:p>
        </p:txBody>
      </p:sp>
      <p:sp>
        <p:nvSpPr>
          <p:cNvPr id="211" name="New shape">
            <a:extLst>
              <a:ext uri="{FF2B5EF4-FFF2-40B4-BE49-F238E27FC236}">
                <a16:creationId xmlns:a16="http://schemas.microsoft.com/office/drawing/2014/main" id="{D6E8676B-9ABD-41D4-948A-22358E7455A6}"/>
              </a:ext>
            </a:extLst>
          </p:cNvPr>
          <p:cNvSpPr/>
          <p:nvPr/>
        </p:nvSpPr>
        <p:spPr>
          <a:xfrm>
            <a:off x="3998969" y="1252266"/>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72</a:t>
            </a:r>
          </a:p>
        </p:txBody>
      </p:sp>
      <p:sp>
        <p:nvSpPr>
          <p:cNvPr id="212" name="New shape">
            <a:extLst>
              <a:ext uri="{FF2B5EF4-FFF2-40B4-BE49-F238E27FC236}">
                <a16:creationId xmlns:a16="http://schemas.microsoft.com/office/drawing/2014/main" id="{135A9E2D-E371-422B-91F0-D41642067F65}"/>
              </a:ext>
            </a:extLst>
          </p:cNvPr>
          <p:cNvSpPr/>
          <p:nvPr/>
        </p:nvSpPr>
        <p:spPr>
          <a:xfrm>
            <a:off x="4351394" y="143620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91</a:t>
            </a:r>
          </a:p>
        </p:txBody>
      </p:sp>
      <p:sp>
        <p:nvSpPr>
          <p:cNvPr id="213" name="New shape">
            <a:extLst>
              <a:ext uri="{FF2B5EF4-FFF2-40B4-BE49-F238E27FC236}">
                <a16:creationId xmlns:a16="http://schemas.microsoft.com/office/drawing/2014/main" id="{EEF13F1A-6339-4417-B1E7-A6D8E6280980}"/>
              </a:ext>
            </a:extLst>
          </p:cNvPr>
          <p:cNvSpPr/>
          <p:nvPr/>
        </p:nvSpPr>
        <p:spPr>
          <a:xfrm>
            <a:off x="3998969" y="143620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81</a:t>
            </a:r>
          </a:p>
        </p:txBody>
      </p:sp>
      <p:sp>
        <p:nvSpPr>
          <p:cNvPr id="214" name="New shape">
            <a:extLst>
              <a:ext uri="{FF2B5EF4-FFF2-40B4-BE49-F238E27FC236}">
                <a16:creationId xmlns:a16="http://schemas.microsoft.com/office/drawing/2014/main" id="{F19C40F2-33CD-42D0-9C71-191CA0791A4B}"/>
              </a:ext>
            </a:extLst>
          </p:cNvPr>
          <p:cNvSpPr/>
          <p:nvPr/>
        </p:nvSpPr>
        <p:spPr>
          <a:xfrm>
            <a:off x="4351394" y="1620142"/>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91</a:t>
            </a:r>
          </a:p>
        </p:txBody>
      </p:sp>
      <p:sp>
        <p:nvSpPr>
          <p:cNvPr id="215" name="New shape">
            <a:extLst>
              <a:ext uri="{FF2B5EF4-FFF2-40B4-BE49-F238E27FC236}">
                <a16:creationId xmlns:a16="http://schemas.microsoft.com/office/drawing/2014/main" id="{39F7D1DD-FC41-4B5B-83DE-885EBBF2368A}"/>
              </a:ext>
            </a:extLst>
          </p:cNvPr>
          <p:cNvSpPr/>
          <p:nvPr/>
        </p:nvSpPr>
        <p:spPr>
          <a:xfrm>
            <a:off x="3998969" y="1620142"/>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69</a:t>
            </a:r>
          </a:p>
        </p:txBody>
      </p:sp>
      <p:sp>
        <p:nvSpPr>
          <p:cNvPr id="216" name="New shape">
            <a:extLst>
              <a:ext uri="{FF2B5EF4-FFF2-40B4-BE49-F238E27FC236}">
                <a16:creationId xmlns:a16="http://schemas.microsoft.com/office/drawing/2014/main" id="{7E4D35B9-37AB-40E0-910B-77B8C238BBD6}"/>
              </a:ext>
            </a:extLst>
          </p:cNvPr>
          <p:cNvSpPr/>
          <p:nvPr/>
        </p:nvSpPr>
        <p:spPr>
          <a:xfrm>
            <a:off x="4351394" y="202259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97</a:t>
            </a:r>
          </a:p>
        </p:txBody>
      </p:sp>
      <p:sp>
        <p:nvSpPr>
          <p:cNvPr id="217" name="New shape">
            <a:extLst>
              <a:ext uri="{FF2B5EF4-FFF2-40B4-BE49-F238E27FC236}">
                <a16:creationId xmlns:a16="http://schemas.microsoft.com/office/drawing/2014/main" id="{90838A3A-6F0D-4229-94BE-B254682380B0}"/>
              </a:ext>
            </a:extLst>
          </p:cNvPr>
          <p:cNvSpPr/>
          <p:nvPr/>
        </p:nvSpPr>
        <p:spPr>
          <a:xfrm>
            <a:off x="3998969" y="2022595"/>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74</a:t>
            </a:r>
          </a:p>
        </p:txBody>
      </p:sp>
      <p:sp>
        <p:nvSpPr>
          <p:cNvPr id="218" name="New shape">
            <a:extLst>
              <a:ext uri="{FF2B5EF4-FFF2-40B4-BE49-F238E27FC236}">
                <a16:creationId xmlns:a16="http://schemas.microsoft.com/office/drawing/2014/main" id="{7EFBA75B-D0DF-4EB1-BA81-0757ED16893E}"/>
              </a:ext>
            </a:extLst>
          </p:cNvPr>
          <p:cNvSpPr/>
          <p:nvPr/>
        </p:nvSpPr>
        <p:spPr>
          <a:xfrm>
            <a:off x="4351394" y="2206533"/>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97</a:t>
            </a:r>
          </a:p>
        </p:txBody>
      </p:sp>
      <p:sp>
        <p:nvSpPr>
          <p:cNvPr id="219" name="New shape">
            <a:extLst>
              <a:ext uri="{FF2B5EF4-FFF2-40B4-BE49-F238E27FC236}">
                <a16:creationId xmlns:a16="http://schemas.microsoft.com/office/drawing/2014/main" id="{B7C7D595-619D-458B-9480-2513420EF40B}"/>
              </a:ext>
            </a:extLst>
          </p:cNvPr>
          <p:cNvSpPr/>
          <p:nvPr/>
        </p:nvSpPr>
        <p:spPr>
          <a:xfrm>
            <a:off x="3998969" y="2206533"/>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79</a:t>
            </a:r>
          </a:p>
        </p:txBody>
      </p:sp>
      <p:sp>
        <p:nvSpPr>
          <p:cNvPr id="220" name="New shape">
            <a:extLst>
              <a:ext uri="{FF2B5EF4-FFF2-40B4-BE49-F238E27FC236}">
                <a16:creationId xmlns:a16="http://schemas.microsoft.com/office/drawing/2014/main" id="{31FAE116-7D3D-4F2F-B70E-65C6C6D81C7C}"/>
              </a:ext>
            </a:extLst>
          </p:cNvPr>
          <p:cNvSpPr/>
          <p:nvPr/>
        </p:nvSpPr>
        <p:spPr>
          <a:xfrm>
            <a:off x="4351394" y="2390470"/>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77</a:t>
            </a:r>
          </a:p>
        </p:txBody>
      </p:sp>
      <p:sp>
        <p:nvSpPr>
          <p:cNvPr id="221" name="New shape">
            <a:extLst>
              <a:ext uri="{FF2B5EF4-FFF2-40B4-BE49-F238E27FC236}">
                <a16:creationId xmlns:a16="http://schemas.microsoft.com/office/drawing/2014/main" id="{597B8860-5418-43CD-B6D0-C4A7C40849BC}"/>
              </a:ext>
            </a:extLst>
          </p:cNvPr>
          <p:cNvSpPr/>
          <p:nvPr/>
        </p:nvSpPr>
        <p:spPr>
          <a:xfrm>
            <a:off x="3998969" y="2390470"/>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70</a:t>
            </a:r>
          </a:p>
        </p:txBody>
      </p:sp>
      <p:sp>
        <p:nvSpPr>
          <p:cNvPr id="222" name="New shape">
            <a:extLst>
              <a:ext uri="{FF2B5EF4-FFF2-40B4-BE49-F238E27FC236}">
                <a16:creationId xmlns:a16="http://schemas.microsoft.com/office/drawing/2014/main" id="{C81E4789-7DAE-4D39-9BC6-A02080628B2A}"/>
              </a:ext>
            </a:extLst>
          </p:cNvPr>
          <p:cNvSpPr/>
          <p:nvPr/>
        </p:nvSpPr>
        <p:spPr>
          <a:xfrm>
            <a:off x="4351394" y="2574408"/>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86</a:t>
            </a:r>
          </a:p>
        </p:txBody>
      </p:sp>
      <p:sp>
        <p:nvSpPr>
          <p:cNvPr id="223" name="New shape">
            <a:extLst>
              <a:ext uri="{FF2B5EF4-FFF2-40B4-BE49-F238E27FC236}">
                <a16:creationId xmlns:a16="http://schemas.microsoft.com/office/drawing/2014/main" id="{20B1ED7F-0D14-4BC4-81FE-3CF302470D27}"/>
              </a:ext>
            </a:extLst>
          </p:cNvPr>
          <p:cNvSpPr/>
          <p:nvPr/>
        </p:nvSpPr>
        <p:spPr>
          <a:xfrm>
            <a:off x="3998969" y="2574408"/>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79</a:t>
            </a:r>
          </a:p>
        </p:txBody>
      </p:sp>
      <p:sp>
        <p:nvSpPr>
          <p:cNvPr id="224" name="New shape">
            <a:extLst>
              <a:ext uri="{FF2B5EF4-FFF2-40B4-BE49-F238E27FC236}">
                <a16:creationId xmlns:a16="http://schemas.microsoft.com/office/drawing/2014/main" id="{79594D4F-A49B-482A-9260-59676C276414}"/>
              </a:ext>
            </a:extLst>
          </p:cNvPr>
          <p:cNvSpPr/>
          <p:nvPr/>
        </p:nvSpPr>
        <p:spPr>
          <a:xfrm>
            <a:off x="4351394" y="2976861"/>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97</a:t>
            </a:r>
          </a:p>
        </p:txBody>
      </p:sp>
      <p:sp>
        <p:nvSpPr>
          <p:cNvPr id="225" name="New shape">
            <a:extLst>
              <a:ext uri="{FF2B5EF4-FFF2-40B4-BE49-F238E27FC236}">
                <a16:creationId xmlns:a16="http://schemas.microsoft.com/office/drawing/2014/main" id="{218AE741-5FA4-4CFD-99CA-651172845857}"/>
              </a:ext>
            </a:extLst>
          </p:cNvPr>
          <p:cNvSpPr/>
          <p:nvPr/>
        </p:nvSpPr>
        <p:spPr>
          <a:xfrm>
            <a:off x="3998969" y="2976861"/>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80</a:t>
            </a:r>
          </a:p>
        </p:txBody>
      </p:sp>
      <p:sp>
        <p:nvSpPr>
          <p:cNvPr id="226" name="New shape">
            <a:extLst>
              <a:ext uri="{FF2B5EF4-FFF2-40B4-BE49-F238E27FC236}">
                <a16:creationId xmlns:a16="http://schemas.microsoft.com/office/drawing/2014/main" id="{2CD701C6-FD5E-4BFE-95A7-6EC1A8C72986}"/>
              </a:ext>
            </a:extLst>
          </p:cNvPr>
          <p:cNvSpPr/>
          <p:nvPr/>
        </p:nvSpPr>
        <p:spPr>
          <a:xfrm>
            <a:off x="4351394" y="3160798"/>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98</a:t>
            </a:r>
          </a:p>
        </p:txBody>
      </p:sp>
      <p:sp>
        <p:nvSpPr>
          <p:cNvPr id="227" name="New shape">
            <a:extLst>
              <a:ext uri="{FF2B5EF4-FFF2-40B4-BE49-F238E27FC236}">
                <a16:creationId xmlns:a16="http://schemas.microsoft.com/office/drawing/2014/main" id="{237D5F75-572C-40F7-9F58-2CB371F59150}"/>
              </a:ext>
            </a:extLst>
          </p:cNvPr>
          <p:cNvSpPr/>
          <p:nvPr/>
        </p:nvSpPr>
        <p:spPr>
          <a:xfrm>
            <a:off x="3998969" y="3160798"/>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67</a:t>
            </a:r>
          </a:p>
        </p:txBody>
      </p:sp>
      <p:sp>
        <p:nvSpPr>
          <p:cNvPr id="228" name="New shape">
            <a:extLst>
              <a:ext uri="{FF2B5EF4-FFF2-40B4-BE49-F238E27FC236}">
                <a16:creationId xmlns:a16="http://schemas.microsoft.com/office/drawing/2014/main" id="{FAEEE6E3-57A7-4B09-9B5C-A5D42D41DA97}"/>
              </a:ext>
            </a:extLst>
          </p:cNvPr>
          <p:cNvSpPr/>
          <p:nvPr/>
        </p:nvSpPr>
        <p:spPr>
          <a:xfrm>
            <a:off x="4351394" y="3344737"/>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97</a:t>
            </a:r>
          </a:p>
        </p:txBody>
      </p:sp>
      <p:sp>
        <p:nvSpPr>
          <p:cNvPr id="229" name="New shape">
            <a:extLst>
              <a:ext uri="{FF2B5EF4-FFF2-40B4-BE49-F238E27FC236}">
                <a16:creationId xmlns:a16="http://schemas.microsoft.com/office/drawing/2014/main" id="{2DB71E5B-3357-4335-9790-4746E3FA96EF}"/>
              </a:ext>
            </a:extLst>
          </p:cNvPr>
          <p:cNvSpPr/>
          <p:nvPr/>
        </p:nvSpPr>
        <p:spPr>
          <a:xfrm>
            <a:off x="3998969" y="3344737"/>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71</a:t>
            </a:r>
          </a:p>
        </p:txBody>
      </p:sp>
      <p:sp>
        <p:nvSpPr>
          <p:cNvPr id="230" name="New shape">
            <a:extLst>
              <a:ext uri="{FF2B5EF4-FFF2-40B4-BE49-F238E27FC236}">
                <a16:creationId xmlns:a16="http://schemas.microsoft.com/office/drawing/2014/main" id="{FB868759-8567-4127-80A7-7585FFB1BCD5}"/>
              </a:ext>
            </a:extLst>
          </p:cNvPr>
          <p:cNvSpPr/>
          <p:nvPr/>
        </p:nvSpPr>
        <p:spPr>
          <a:xfrm>
            <a:off x="4351394" y="352867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99</a:t>
            </a:r>
          </a:p>
        </p:txBody>
      </p:sp>
      <p:sp>
        <p:nvSpPr>
          <p:cNvPr id="231" name="New shape">
            <a:extLst>
              <a:ext uri="{FF2B5EF4-FFF2-40B4-BE49-F238E27FC236}">
                <a16:creationId xmlns:a16="http://schemas.microsoft.com/office/drawing/2014/main" id="{C27DC87B-DB31-43F1-B013-6FA58B18B9AB}"/>
              </a:ext>
            </a:extLst>
          </p:cNvPr>
          <p:cNvSpPr/>
          <p:nvPr/>
        </p:nvSpPr>
        <p:spPr>
          <a:xfrm>
            <a:off x="3998969" y="352867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90</a:t>
            </a:r>
          </a:p>
        </p:txBody>
      </p:sp>
      <p:sp>
        <p:nvSpPr>
          <p:cNvPr id="232" name="New shape">
            <a:extLst>
              <a:ext uri="{FF2B5EF4-FFF2-40B4-BE49-F238E27FC236}">
                <a16:creationId xmlns:a16="http://schemas.microsoft.com/office/drawing/2014/main" id="{04D690F6-3FE1-48E0-990E-18B41ECFE530}"/>
              </a:ext>
            </a:extLst>
          </p:cNvPr>
          <p:cNvSpPr/>
          <p:nvPr/>
        </p:nvSpPr>
        <p:spPr>
          <a:xfrm>
            <a:off x="4351699" y="3897651"/>
            <a:ext cx="305715" cy="162993"/>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92</a:t>
            </a:r>
          </a:p>
        </p:txBody>
      </p:sp>
      <p:sp>
        <p:nvSpPr>
          <p:cNvPr id="233" name="New shape">
            <a:extLst>
              <a:ext uri="{FF2B5EF4-FFF2-40B4-BE49-F238E27FC236}">
                <a16:creationId xmlns:a16="http://schemas.microsoft.com/office/drawing/2014/main" id="{80D06462-D749-418D-9CA4-7C18F77F1F6B}"/>
              </a:ext>
            </a:extLst>
          </p:cNvPr>
          <p:cNvSpPr/>
          <p:nvPr/>
        </p:nvSpPr>
        <p:spPr>
          <a:xfrm>
            <a:off x="3999274" y="3897651"/>
            <a:ext cx="305715" cy="162993"/>
          </a:xfrm>
          <a:prstGeom prst="rect">
            <a:avLst/>
          </a:prstGeom>
          <a:solidFill>
            <a:srgbClr val="F9E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000000"/>
                </a:solidFill>
                <a:latin typeface="Arial"/>
              </a:rPr>
              <a:t>49</a:t>
            </a:r>
          </a:p>
        </p:txBody>
      </p:sp>
      <p:sp>
        <p:nvSpPr>
          <p:cNvPr id="234" name="New shape">
            <a:extLst>
              <a:ext uri="{FF2B5EF4-FFF2-40B4-BE49-F238E27FC236}">
                <a16:creationId xmlns:a16="http://schemas.microsoft.com/office/drawing/2014/main" id="{39C41ADB-10F2-4801-9DAF-7D31797C0D57}"/>
              </a:ext>
            </a:extLst>
          </p:cNvPr>
          <p:cNvSpPr/>
          <p:nvPr/>
        </p:nvSpPr>
        <p:spPr>
          <a:xfrm>
            <a:off x="4351699" y="4400116"/>
            <a:ext cx="305715" cy="162993"/>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99</a:t>
            </a:r>
          </a:p>
        </p:txBody>
      </p:sp>
      <p:sp>
        <p:nvSpPr>
          <p:cNvPr id="235" name="New shape">
            <a:extLst>
              <a:ext uri="{FF2B5EF4-FFF2-40B4-BE49-F238E27FC236}">
                <a16:creationId xmlns:a16="http://schemas.microsoft.com/office/drawing/2014/main" id="{1CB31A7F-C08F-4925-90B7-FC358FC5D4E4}"/>
              </a:ext>
            </a:extLst>
          </p:cNvPr>
          <p:cNvSpPr/>
          <p:nvPr/>
        </p:nvSpPr>
        <p:spPr>
          <a:xfrm>
            <a:off x="3999274" y="4400116"/>
            <a:ext cx="305715" cy="162993"/>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sz="1059" kern="1200" dirty="0">
                <a:solidFill>
                  <a:srgbClr val="FFFFFF"/>
                </a:solidFill>
                <a:latin typeface="Arial"/>
              </a:rPr>
              <a:t>86</a:t>
            </a:r>
          </a:p>
        </p:txBody>
      </p:sp>
      <p:sp>
        <p:nvSpPr>
          <p:cNvPr id="239" name="New shape">
            <a:extLst>
              <a:ext uri="{FF2B5EF4-FFF2-40B4-BE49-F238E27FC236}">
                <a16:creationId xmlns:a16="http://schemas.microsoft.com/office/drawing/2014/main" id="{8C690794-E730-453C-B943-9CF0F1539DC1}"/>
              </a:ext>
            </a:extLst>
          </p:cNvPr>
          <p:cNvSpPr/>
          <p:nvPr/>
        </p:nvSpPr>
        <p:spPr>
          <a:xfrm>
            <a:off x="8802296" y="1461312"/>
            <a:ext cx="305715" cy="162993"/>
          </a:xfrm>
          <a:prstGeom prst="rect">
            <a:avLst/>
          </a:prstGeom>
          <a:solidFill>
            <a:srgbClr val="D2BDC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800"/>
            <a:r>
              <a:rPr lang="en-US" sz="1059" kern="1200" dirty="0">
                <a:solidFill>
                  <a:srgbClr val="000000"/>
                </a:solidFill>
                <a:latin typeface="Arial"/>
              </a:rPr>
              <a:t>+31</a:t>
            </a:r>
            <a:endParaRPr sz="1059" kern="1200" dirty="0">
              <a:solidFill>
                <a:srgbClr val="000000"/>
              </a:solidFill>
              <a:latin typeface="Arial"/>
            </a:endParaRPr>
          </a:p>
        </p:txBody>
      </p:sp>
      <p:sp>
        <p:nvSpPr>
          <p:cNvPr id="240" name="New shape">
            <a:extLst>
              <a:ext uri="{FF2B5EF4-FFF2-40B4-BE49-F238E27FC236}">
                <a16:creationId xmlns:a16="http://schemas.microsoft.com/office/drawing/2014/main" id="{1C14B0DF-A040-4FAC-8534-65E673BB9338}"/>
              </a:ext>
            </a:extLst>
          </p:cNvPr>
          <p:cNvSpPr/>
          <p:nvPr/>
        </p:nvSpPr>
        <p:spPr>
          <a:xfrm rot="16200000">
            <a:off x="7868411" y="858781"/>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sz="660" kern="1200" dirty="0">
                <a:solidFill>
                  <a:srgbClr val="000000"/>
                </a:solidFill>
                <a:latin typeface="Arial"/>
              </a:rPr>
              <a:t>2018: </a:t>
            </a:r>
            <a:r>
              <a:rPr lang="en-US" sz="660" kern="1200" dirty="0">
                <a:solidFill>
                  <a:srgbClr val="000000"/>
                </a:solidFill>
                <a:latin typeface="Arial"/>
              </a:rPr>
              <a:t>ENGINEER</a:t>
            </a:r>
            <a:endParaRPr sz="660" kern="1200" dirty="0">
              <a:solidFill>
                <a:srgbClr val="000000"/>
              </a:solidFill>
              <a:latin typeface="Arial"/>
            </a:endParaRPr>
          </a:p>
        </p:txBody>
      </p:sp>
      <p:sp>
        <p:nvSpPr>
          <p:cNvPr id="241" name="New shape">
            <a:extLst>
              <a:ext uri="{FF2B5EF4-FFF2-40B4-BE49-F238E27FC236}">
                <a16:creationId xmlns:a16="http://schemas.microsoft.com/office/drawing/2014/main" id="{D6AD26C7-CE27-4C0C-B3BE-F5730A69DCBC}"/>
              </a:ext>
            </a:extLst>
          </p:cNvPr>
          <p:cNvSpPr/>
          <p:nvPr/>
        </p:nvSpPr>
        <p:spPr>
          <a:xfrm rot="16200000">
            <a:off x="8220836" y="858781"/>
            <a:ext cx="80962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sz="660" kern="1200" dirty="0">
                <a:solidFill>
                  <a:srgbClr val="000000"/>
                </a:solidFill>
                <a:latin typeface="Arial"/>
              </a:rPr>
              <a:t>2020: </a:t>
            </a:r>
            <a:r>
              <a:rPr lang="en-US" sz="660" kern="1200" dirty="0">
                <a:solidFill>
                  <a:srgbClr val="000000"/>
                </a:solidFill>
                <a:latin typeface="Arial"/>
              </a:rPr>
              <a:t>ENGINEER</a:t>
            </a:r>
            <a:endParaRPr sz="660" kern="1200" dirty="0">
              <a:solidFill>
                <a:srgbClr val="000000"/>
              </a:solidFill>
              <a:latin typeface="Arial"/>
            </a:endParaRPr>
          </a:p>
        </p:txBody>
      </p:sp>
      <p:sp>
        <p:nvSpPr>
          <p:cNvPr id="242" name="New shape">
            <a:extLst>
              <a:ext uri="{FF2B5EF4-FFF2-40B4-BE49-F238E27FC236}">
                <a16:creationId xmlns:a16="http://schemas.microsoft.com/office/drawing/2014/main" id="{9757CA19-1E57-4556-840C-D7B99300CE88}"/>
              </a:ext>
            </a:extLst>
          </p:cNvPr>
          <p:cNvSpPr/>
          <p:nvPr/>
        </p:nvSpPr>
        <p:spPr>
          <a:xfrm rot="16200000">
            <a:off x="8543444" y="858780"/>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800"/>
            <a:r>
              <a:rPr lang="en-US" sz="660" kern="1200" dirty="0">
                <a:solidFill>
                  <a:srgbClr val="000000"/>
                </a:solidFill>
                <a:latin typeface="Arial"/>
              </a:rPr>
              <a:t>YOY Change</a:t>
            </a:r>
            <a:endParaRPr sz="660" kern="1200" dirty="0">
              <a:solidFill>
                <a:srgbClr val="000000"/>
              </a:solidFill>
              <a:latin typeface="Arial"/>
            </a:endParaRPr>
          </a:p>
        </p:txBody>
      </p:sp>
      <p:sp>
        <p:nvSpPr>
          <p:cNvPr id="129" name="Slide Number Placeholder 665">
            <a:extLst>
              <a:ext uri="{FF2B5EF4-FFF2-40B4-BE49-F238E27FC236}">
                <a16:creationId xmlns:a16="http://schemas.microsoft.com/office/drawing/2014/main" id="{B3EE21EF-6FD0-D545-826E-260E8477C561}"/>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11</a:t>
            </a:fld>
            <a:endParaRPr lang="en-US" sz="662" spc="3" dirty="0"/>
          </a:p>
        </p:txBody>
      </p:sp>
    </p:spTree>
    <p:extLst>
      <p:ext uri="{BB962C8B-B14F-4D97-AF65-F5344CB8AC3E}">
        <p14:creationId xmlns:p14="http://schemas.microsoft.com/office/powerpoint/2010/main" val="30143787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a:extLst>
              <a:ext uri="{FF2B5EF4-FFF2-40B4-BE49-F238E27FC236}">
                <a16:creationId xmlns:a16="http://schemas.microsoft.com/office/drawing/2014/main" id="{A9C22E8E-E17C-4D54-ACC8-657A40F3E93A}"/>
              </a:ext>
            </a:extLst>
          </p:cNvPr>
          <p:cNvSpPr/>
          <p:nvPr/>
        </p:nvSpPr>
        <p:spPr>
          <a:xfrm rot="16200000">
            <a:off x="3757607" y="357453"/>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sz="660" kern="1200" dirty="0">
                <a:solidFill>
                  <a:srgbClr val="000000"/>
                </a:solidFill>
                <a:latin typeface="Arial"/>
              </a:rPr>
              <a:t>2018: </a:t>
            </a:r>
            <a:r>
              <a:rPr lang="en-US" sz="660" kern="1200" dirty="0">
                <a:solidFill>
                  <a:srgbClr val="000000"/>
                </a:solidFill>
                <a:latin typeface="Arial"/>
              </a:rPr>
              <a:t>Operator</a:t>
            </a:r>
            <a:endParaRPr sz="660" kern="1200" dirty="0">
              <a:solidFill>
                <a:srgbClr val="000000"/>
              </a:solidFill>
              <a:latin typeface="Arial"/>
            </a:endParaRPr>
          </a:p>
        </p:txBody>
      </p:sp>
      <p:sp>
        <p:nvSpPr>
          <p:cNvPr id="4" name="New shape">
            <a:extLst>
              <a:ext uri="{FF2B5EF4-FFF2-40B4-BE49-F238E27FC236}">
                <a16:creationId xmlns:a16="http://schemas.microsoft.com/office/drawing/2014/main" id="{5BE6ED61-A7BB-4666-9D1B-1CD94961F6F4}"/>
              </a:ext>
            </a:extLst>
          </p:cNvPr>
          <p:cNvSpPr/>
          <p:nvPr/>
        </p:nvSpPr>
        <p:spPr>
          <a:xfrm rot="16200000">
            <a:off x="4110032" y="357453"/>
            <a:ext cx="80962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sz="660" kern="1200" dirty="0">
                <a:solidFill>
                  <a:srgbClr val="000000"/>
                </a:solidFill>
                <a:latin typeface="Arial"/>
              </a:rPr>
              <a:t>2020: </a:t>
            </a:r>
            <a:r>
              <a:rPr lang="en-US" sz="660" kern="1200" dirty="0">
                <a:solidFill>
                  <a:srgbClr val="000000"/>
                </a:solidFill>
                <a:latin typeface="Arial"/>
              </a:rPr>
              <a:t>Operator</a:t>
            </a:r>
            <a:endParaRPr sz="660" kern="1200" dirty="0">
              <a:solidFill>
                <a:srgbClr val="000000"/>
              </a:solidFill>
              <a:latin typeface="Arial"/>
            </a:endParaRPr>
          </a:p>
        </p:txBody>
      </p:sp>
      <p:sp>
        <p:nvSpPr>
          <p:cNvPr id="5" name="New shape">
            <a:extLst>
              <a:ext uri="{FF2B5EF4-FFF2-40B4-BE49-F238E27FC236}">
                <a16:creationId xmlns:a16="http://schemas.microsoft.com/office/drawing/2014/main" id="{78992E84-FCF6-4ACF-AD26-62174927DB3A}"/>
              </a:ext>
            </a:extLst>
          </p:cNvPr>
          <p:cNvSpPr/>
          <p:nvPr/>
        </p:nvSpPr>
        <p:spPr>
          <a:xfrm rot="16200000">
            <a:off x="4462457" y="357453"/>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lang="en-US" sz="660" kern="1200" dirty="0">
                <a:solidFill>
                  <a:srgbClr val="000000"/>
                </a:solidFill>
                <a:latin typeface="Arial"/>
              </a:rPr>
              <a:t>YOY Change</a:t>
            </a:r>
            <a:endParaRPr sz="660" kern="1200" dirty="0">
              <a:solidFill>
                <a:srgbClr val="000000"/>
              </a:solidFill>
              <a:latin typeface="Arial"/>
            </a:endParaRPr>
          </a:p>
        </p:txBody>
      </p:sp>
      <p:sp>
        <p:nvSpPr>
          <p:cNvPr id="9" name="New shape">
            <a:extLst>
              <a:ext uri="{FF2B5EF4-FFF2-40B4-BE49-F238E27FC236}">
                <a16:creationId xmlns:a16="http://schemas.microsoft.com/office/drawing/2014/main" id="{21BD9B6E-8C50-4C57-BD6E-D7F65AAF2D73}"/>
              </a:ext>
            </a:extLst>
          </p:cNvPr>
          <p:cNvSpPr/>
          <p:nvPr/>
        </p:nvSpPr>
        <p:spPr>
          <a:xfrm>
            <a:off x="4714565" y="1060342"/>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-59</a:t>
            </a:r>
            <a:endParaRPr sz="1059" kern="1200" dirty="0">
              <a:solidFill>
                <a:prstClr val="black"/>
              </a:solidFill>
              <a:latin typeface="Arial"/>
            </a:endParaRPr>
          </a:p>
        </p:txBody>
      </p:sp>
      <p:sp>
        <p:nvSpPr>
          <p:cNvPr id="10" name="New shape">
            <a:extLst>
              <a:ext uri="{FF2B5EF4-FFF2-40B4-BE49-F238E27FC236}">
                <a16:creationId xmlns:a16="http://schemas.microsoft.com/office/drawing/2014/main" id="{CCB3281A-23BF-46DF-874C-E5A4020EDE40}"/>
              </a:ext>
            </a:extLst>
          </p:cNvPr>
          <p:cNvSpPr/>
          <p:nvPr/>
        </p:nvSpPr>
        <p:spPr>
          <a:xfrm>
            <a:off x="4362137" y="1060342"/>
            <a:ext cx="305715" cy="162993"/>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34</a:t>
            </a:r>
          </a:p>
        </p:txBody>
      </p:sp>
      <p:sp>
        <p:nvSpPr>
          <p:cNvPr id="11" name="New shape">
            <a:extLst>
              <a:ext uri="{FF2B5EF4-FFF2-40B4-BE49-F238E27FC236}">
                <a16:creationId xmlns:a16="http://schemas.microsoft.com/office/drawing/2014/main" id="{01C39F42-E0C6-471B-9B3F-84DBE6A1357E}"/>
              </a:ext>
            </a:extLst>
          </p:cNvPr>
          <p:cNvSpPr/>
          <p:nvPr/>
        </p:nvSpPr>
        <p:spPr>
          <a:xfrm>
            <a:off x="4009712" y="1060342"/>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12" name="New shape">
            <a:extLst>
              <a:ext uri="{FF2B5EF4-FFF2-40B4-BE49-F238E27FC236}">
                <a16:creationId xmlns:a16="http://schemas.microsoft.com/office/drawing/2014/main" id="{3F90EA6C-3418-4054-912D-F29EC1352E83}"/>
              </a:ext>
            </a:extLst>
          </p:cNvPr>
          <p:cNvSpPr/>
          <p:nvPr/>
        </p:nvSpPr>
        <p:spPr>
          <a:xfrm>
            <a:off x="4714565" y="1244280"/>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-19</a:t>
            </a:r>
            <a:endParaRPr sz="1059" kern="1200" dirty="0">
              <a:solidFill>
                <a:prstClr val="black"/>
              </a:solidFill>
              <a:latin typeface="Arial"/>
            </a:endParaRPr>
          </a:p>
        </p:txBody>
      </p:sp>
      <p:sp>
        <p:nvSpPr>
          <p:cNvPr id="13" name="New shape">
            <a:extLst>
              <a:ext uri="{FF2B5EF4-FFF2-40B4-BE49-F238E27FC236}">
                <a16:creationId xmlns:a16="http://schemas.microsoft.com/office/drawing/2014/main" id="{2225093B-A704-4F75-B308-F483C0B6FF66}"/>
              </a:ext>
            </a:extLst>
          </p:cNvPr>
          <p:cNvSpPr/>
          <p:nvPr/>
        </p:nvSpPr>
        <p:spPr>
          <a:xfrm>
            <a:off x="4362137" y="1244280"/>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76</a:t>
            </a:r>
          </a:p>
        </p:txBody>
      </p:sp>
      <p:sp>
        <p:nvSpPr>
          <p:cNvPr id="14" name="New shape">
            <a:extLst>
              <a:ext uri="{FF2B5EF4-FFF2-40B4-BE49-F238E27FC236}">
                <a16:creationId xmlns:a16="http://schemas.microsoft.com/office/drawing/2014/main" id="{34E7284C-C30D-4E5C-A30A-D9AB5E56026D}"/>
              </a:ext>
            </a:extLst>
          </p:cNvPr>
          <p:cNvSpPr/>
          <p:nvPr/>
        </p:nvSpPr>
        <p:spPr>
          <a:xfrm>
            <a:off x="4009712" y="1244280"/>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95</a:t>
            </a:r>
          </a:p>
        </p:txBody>
      </p:sp>
      <p:sp>
        <p:nvSpPr>
          <p:cNvPr id="15" name="New shape">
            <a:extLst>
              <a:ext uri="{FF2B5EF4-FFF2-40B4-BE49-F238E27FC236}">
                <a16:creationId xmlns:a16="http://schemas.microsoft.com/office/drawing/2014/main" id="{9ED666BB-4A17-4A09-A80F-7F50361D9B74}"/>
              </a:ext>
            </a:extLst>
          </p:cNvPr>
          <p:cNvSpPr/>
          <p:nvPr/>
        </p:nvSpPr>
        <p:spPr>
          <a:xfrm>
            <a:off x="4714565" y="1428219"/>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-75</a:t>
            </a:r>
            <a:endParaRPr sz="1059" kern="1200" dirty="0">
              <a:solidFill>
                <a:prstClr val="black"/>
              </a:solidFill>
              <a:latin typeface="Arial"/>
            </a:endParaRPr>
          </a:p>
        </p:txBody>
      </p:sp>
      <p:sp>
        <p:nvSpPr>
          <p:cNvPr id="16" name="New shape">
            <a:extLst>
              <a:ext uri="{FF2B5EF4-FFF2-40B4-BE49-F238E27FC236}">
                <a16:creationId xmlns:a16="http://schemas.microsoft.com/office/drawing/2014/main" id="{3CA024ED-97B3-47A5-82C9-FF4C94968CFE}"/>
              </a:ext>
            </a:extLst>
          </p:cNvPr>
          <p:cNvSpPr/>
          <p:nvPr/>
        </p:nvSpPr>
        <p:spPr>
          <a:xfrm>
            <a:off x="4362137" y="1428219"/>
            <a:ext cx="305715" cy="162993"/>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18</a:t>
            </a:r>
          </a:p>
        </p:txBody>
      </p:sp>
      <p:sp>
        <p:nvSpPr>
          <p:cNvPr id="17" name="New shape">
            <a:extLst>
              <a:ext uri="{FF2B5EF4-FFF2-40B4-BE49-F238E27FC236}">
                <a16:creationId xmlns:a16="http://schemas.microsoft.com/office/drawing/2014/main" id="{E6C6C5D5-5FC5-4672-92A2-2A8C8A656E21}"/>
              </a:ext>
            </a:extLst>
          </p:cNvPr>
          <p:cNvSpPr/>
          <p:nvPr/>
        </p:nvSpPr>
        <p:spPr>
          <a:xfrm>
            <a:off x="4009712" y="1428219"/>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18" name="New shape">
            <a:extLst>
              <a:ext uri="{FF2B5EF4-FFF2-40B4-BE49-F238E27FC236}">
                <a16:creationId xmlns:a16="http://schemas.microsoft.com/office/drawing/2014/main" id="{06962105-67B3-45F6-A30E-078000A508D5}"/>
              </a:ext>
            </a:extLst>
          </p:cNvPr>
          <p:cNvSpPr/>
          <p:nvPr/>
        </p:nvSpPr>
        <p:spPr>
          <a:xfrm>
            <a:off x="4714565" y="1612156"/>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-69</a:t>
            </a:r>
            <a:endParaRPr sz="1059" kern="1200" dirty="0">
              <a:solidFill>
                <a:prstClr val="black"/>
              </a:solidFill>
              <a:latin typeface="Arial"/>
            </a:endParaRPr>
          </a:p>
        </p:txBody>
      </p:sp>
      <p:sp>
        <p:nvSpPr>
          <p:cNvPr id="19" name="New shape">
            <a:extLst>
              <a:ext uri="{FF2B5EF4-FFF2-40B4-BE49-F238E27FC236}">
                <a16:creationId xmlns:a16="http://schemas.microsoft.com/office/drawing/2014/main" id="{B0625CCC-9684-48A7-9046-6757C6E92820}"/>
              </a:ext>
            </a:extLst>
          </p:cNvPr>
          <p:cNvSpPr/>
          <p:nvPr/>
        </p:nvSpPr>
        <p:spPr>
          <a:xfrm>
            <a:off x="4362137" y="1612156"/>
            <a:ext cx="305715" cy="162993"/>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28</a:t>
            </a:r>
          </a:p>
        </p:txBody>
      </p:sp>
      <p:sp>
        <p:nvSpPr>
          <p:cNvPr id="20" name="New shape">
            <a:extLst>
              <a:ext uri="{FF2B5EF4-FFF2-40B4-BE49-F238E27FC236}">
                <a16:creationId xmlns:a16="http://schemas.microsoft.com/office/drawing/2014/main" id="{49548140-BE3B-468D-9794-507E1FF66EE8}"/>
              </a:ext>
            </a:extLst>
          </p:cNvPr>
          <p:cNvSpPr/>
          <p:nvPr/>
        </p:nvSpPr>
        <p:spPr>
          <a:xfrm>
            <a:off x="4009712" y="1612156"/>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97</a:t>
            </a:r>
          </a:p>
        </p:txBody>
      </p:sp>
      <p:sp>
        <p:nvSpPr>
          <p:cNvPr id="21" name="New shape">
            <a:extLst>
              <a:ext uri="{FF2B5EF4-FFF2-40B4-BE49-F238E27FC236}">
                <a16:creationId xmlns:a16="http://schemas.microsoft.com/office/drawing/2014/main" id="{C484C17A-6A85-46E5-B13B-91AA437BABFB}"/>
              </a:ext>
            </a:extLst>
          </p:cNvPr>
          <p:cNvSpPr/>
          <p:nvPr/>
        </p:nvSpPr>
        <p:spPr>
          <a:xfrm>
            <a:off x="4714565" y="2014609"/>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-41</a:t>
            </a:r>
            <a:endParaRPr sz="1059" kern="1200" dirty="0">
              <a:solidFill>
                <a:prstClr val="black"/>
              </a:solidFill>
              <a:latin typeface="Arial"/>
            </a:endParaRPr>
          </a:p>
        </p:txBody>
      </p:sp>
      <p:sp>
        <p:nvSpPr>
          <p:cNvPr id="22" name="New shape">
            <a:extLst>
              <a:ext uri="{FF2B5EF4-FFF2-40B4-BE49-F238E27FC236}">
                <a16:creationId xmlns:a16="http://schemas.microsoft.com/office/drawing/2014/main" id="{406E7ECB-8570-4B88-A3BB-7164B1A2D728}"/>
              </a:ext>
            </a:extLst>
          </p:cNvPr>
          <p:cNvSpPr/>
          <p:nvPr/>
        </p:nvSpPr>
        <p:spPr>
          <a:xfrm>
            <a:off x="4362137" y="2014609"/>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56</a:t>
            </a:r>
          </a:p>
        </p:txBody>
      </p:sp>
      <p:sp>
        <p:nvSpPr>
          <p:cNvPr id="23" name="New shape">
            <a:extLst>
              <a:ext uri="{FF2B5EF4-FFF2-40B4-BE49-F238E27FC236}">
                <a16:creationId xmlns:a16="http://schemas.microsoft.com/office/drawing/2014/main" id="{995C5506-90A4-43E0-899F-20CE67743357}"/>
              </a:ext>
            </a:extLst>
          </p:cNvPr>
          <p:cNvSpPr/>
          <p:nvPr/>
        </p:nvSpPr>
        <p:spPr>
          <a:xfrm>
            <a:off x="4009712" y="2014609"/>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97</a:t>
            </a:r>
          </a:p>
        </p:txBody>
      </p:sp>
      <p:sp>
        <p:nvSpPr>
          <p:cNvPr id="24" name="New shape">
            <a:extLst>
              <a:ext uri="{FF2B5EF4-FFF2-40B4-BE49-F238E27FC236}">
                <a16:creationId xmlns:a16="http://schemas.microsoft.com/office/drawing/2014/main" id="{D742DE5B-B282-45D3-86C6-80492DDD28B1}"/>
              </a:ext>
            </a:extLst>
          </p:cNvPr>
          <p:cNvSpPr/>
          <p:nvPr/>
        </p:nvSpPr>
        <p:spPr>
          <a:xfrm>
            <a:off x="4714565" y="2198547"/>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-82</a:t>
            </a:r>
            <a:endParaRPr sz="1059" kern="1200" dirty="0">
              <a:solidFill>
                <a:prstClr val="black"/>
              </a:solidFill>
              <a:latin typeface="Arial"/>
            </a:endParaRPr>
          </a:p>
        </p:txBody>
      </p:sp>
      <p:sp>
        <p:nvSpPr>
          <p:cNvPr id="25" name="New shape">
            <a:extLst>
              <a:ext uri="{FF2B5EF4-FFF2-40B4-BE49-F238E27FC236}">
                <a16:creationId xmlns:a16="http://schemas.microsoft.com/office/drawing/2014/main" id="{8C7E2597-A82D-4E14-A1FC-E170993AC266}"/>
              </a:ext>
            </a:extLst>
          </p:cNvPr>
          <p:cNvSpPr/>
          <p:nvPr/>
        </p:nvSpPr>
        <p:spPr>
          <a:xfrm>
            <a:off x="4362137" y="2198547"/>
            <a:ext cx="305715" cy="162993"/>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15</a:t>
            </a:r>
          </a:p>
        </p:txBody>
      </p:sp>
      <p:sp>
        <p:nvSpPr>
          <p:cNvPr id="26" name="New shape">
            <a:extLst>
              <a:ext uri="{FF2B5EF4-FFF2-40B4-BE49-F238E27FC236}">
                <a16:creationId xmlns:a16="http://schemas.microsoft.com/office/drawing/2014/main" id="{1B16C7E9-2817-4693-B694-9FE688CBD469}"/>
              </a:ext>
            </a:extLst>
          </p:cNvPr>
          <p:cNvSpPr/>
          <p:nvPr/>
        </p:nvSpPr>
        <p:spPr>
          <a:xfrm>
            <a:off x="4009712" y="2198547"/>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97</a:t>
            </a:r>
          </a:p>
        </p:txBody>
      </p:sp>
      <p:sp>
        <p:nvSpPr>
          <p:cNvPr id="27" name="New shape">
            <a:extLst>
              <a:ext uri="{FF2B5EF4-FFF2-40B4-BE49-F238E27FC236}">
                <a16:creationId xmlns:a16="http://schemas.microsoft.com/office/drawing/2014/main" id="{605825B9-BE8B-4077-AB6F-1EC2B2FFA897}"/>
              </a:ext>
            </a:extLst>
          </p:cNvPr>
          <p:cNvSpPr/>
          <p:nvPr/>
        </p:nvSpPr>
        <p:spPr>
          <a:xfrm>
            <a:off x="4714565" y="2382484"/>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-78</a:t>
            </a:r>
            <a:endParaRPr sz="1059" kern="1200" dirty="0">
              <a:solidFill>
                <a:prstClr val="black"/>
              </a:solidFill>
              <a:latin typeface="Arial"/>
            </a:endParaRPr>
          </a:p>
        </p:txBody>
      </p:sp>
      <p:sp>
        <p:nvSpPr>
          <p:cNvPr id="28" name="New shape">
            <a:extLst>
              <a:ext uri="{FF2B5EF4-FFF2-40B4-BE49-F238E27FC236}">
                <a16:creationId xmlns:a16="http://schemas.microsoft.com/office/drawing/2014/main" id="{89EFEB36-A8E8-4DAF-870E-37B3B041B34B}"/>
              </a:ext>
            </a:extLst>
          </p:cNvPr>
          <p:cNvSpPr/>
          <p:nvPr/>
        </p:nvSpPr>
        <p:spPr>
          <a:xfrm>
            <a:off x="4362137" y="2382484"/>
            <a:ext cx="305715" cy="162993"/>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16</a:t>
            </a:r>
          </a:p>
        </p:txBody>
      </p:sp>
      <p:sp>
        <p:nvSpPr>
          <p:cNvPr id="29" name="New shape">
            <a:extLst>
              <a:ext uri="{FF2B5EF4-FFF2-40B4-BE49-F238E27FC236}">
                <a16:creationId xmlns:a16="http://schemas.microsoft.com/office/drawing/2014/main" id="{B426A5CB-A330-4D66-B852-C80BCDC33033}"/>
              </a:ext>
            </a:extLst>
          </p:cNvPr>
          <p:cNvSpPr/>
          <p:nvPr/>
        </p:nvSpPr>
        <p:spPr>
          <a:xfrm>
            <a:off x="4009712" y="2382484"/>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94</a:t>
            </a:r>
          </a:p>
        </p:txBody>
      </p:sp>
      <p:sp>
        <p:nvSpPr>
          <p:cNvPr id="30" name="New shape">
            <a:extLst>
              <a:ext uri="{FF2B5EF4-FFF2-40B4-BE49-F238E27FC236}">
                <a16:creationId xmlns:a16="http://schemas.microsoft.com/office/drawing/2014/main" id="{8F893FC1-5B69-40EA-AE68-8D98FC1C1EF3}"/>
              </a:ext>
            </a:extLst>
          </p:cNvPr>
          <p:cNvSpPr/>
          <p:nvPr/>
        </p:nvSpPr>
        <p:spPr>
          <a:xfrm>
            <a:off x="4714565" y="2566422"/>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a:t>
            </a:r>
            <a:r>
              <a:rPr sz="1059" kern="1200" dirty="0">
                <a:solidFill>
                  <a:prstClr val="black"/>
                </a:solidFill>
                <a:latin typeface="Arial"/>
              </a:rPr>
              <a:t>6</a:t>
            </a:r>
            <a:r>
              <a:rPr lang="en-US" sz="1059" kern="1200" dirty="0">
                <a:solidFill>
                  <a:prstClr val="black"/>
                </a:solidFill>
                <a:latin typeface="Arial"/>
              </a:rPr>
              <a:t>9</a:t>
            </a:r>
            <a:endParaRPr sz="1059" kern="1200" dirty="0">
              <a:solidFill>
                <a:prstClr val="black"/>
              </a:solidFill>
              <a:latin typeface="Arial"/>
            </a:endParaRPr>
          </a:p>
        </p:txBody>
      </p:sp>
      <p:sp>
        <p:nvSpPr>
          <p:cNvPr id="31" name="New shape">
            <a:extLst>
              <a:ext uri="{FF2B5EF4-FFF2-40B4-BE49-F238E27FC236}">
                <a16:creationId xmlns:a16="http://schemas.microsoft.com/office/drawing/2014/main" id="{9E24280E-1982-4F7E-8910-C593B488B80A}"/>
              </a:ext>
            </a:extLst>
          </p:cNvPr>
          <p:cNvSpPr/>
          <p:nvPr/>
        </p:nvSpPr>
        <p:spPr>
          <a:xfrm>
            <a:off x="4362137" y="2566422"/>
            <a:ext cx="305715" cy="162993"/>
          </a:xfrm>
          <a:prstGeom prst="rect">
            <a:avLst/>
          </a:prstGeom>
          <a:solidFill>
            <a:srgbClr val="EBB3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25</a:t>
            </a:r>
          </a:p>
        </p:txBody>
      </p:sp>
      <p:sp>
        <p:nvSpPr>
          <p:cNvPr id="32" name="New shape">
            <a:extLst>
              <a:ext uri="{FF2B5EF4-FFF2-40B4-BE49-F238E27FC236}">
                <a16:creationId xmlns:a16="http://schemas.microsoft.com/office/drawing/2014/main" id="{97F80F24-F368-433E-B594-AD426E585647}"/>
              </a:ext>
            </a:extLst>
          </p:cNvPr>
          <p:cNvSpPr/>
          <p:nvPr/>
        </p:nvSpPr>
        <p:spPr>
          <a:xfrm>
            <a:off x="4009712" y="2566422"/>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94</a:t>
            </a:r>
          </a:p>
        </p:txBody>
      </p:sp>
      <p:sp>
        <p:nvSpPr>
          <p:cNvPr id="33" name="New shape">
            <a:extLst>
              <a:ext uri="{FF2B5EF4-FFF2-40B4-BE49-F238E27FC236}">
                <a16:creationId xmlns:a16="http://schemas.microsoft.com/office/drawing/2014/main" id="{63BDE38A-1A88-4980-A655-7B6EF23CDEBF}"/>
              </a:ext>
            </a:extLst>
          </p:cNvPr>
          <p:cNvSpPr/>
          <p:nvPr/>
        </p:nvSpPr>
        <p:spPr>
          <a:xfrm>
            <a:off x="4714565" y="2968875"/>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-31</a:t>
            </a:r>
            <a:endParaRPr sz="1059" kern="1200" dirty="0">
              <a:solidFill>
                <a:prstClr val="black"/>
              </a:solidFill>
              <a:latin typeface="Arial"/>
            </a:endParaRPr>
          </a:p>
        </p:txBody>
      </p:sp>
      <p:sp>
        <p:nvSpPr>
          <p:cNvPr id="34" name="New shape">
            <a:extLst>
              <a:ext uri="{FF2B5EF4-FFF2-40B4-BE49-F238E27FC236}">
                <a16:creationId xmlns:a16="http://schemas.microsoft.com/office/drawing/2014/main" id="{52571236-6007-4C6F-9850-2C5F74615EBB}"/>
              </a:ext>
            </a:extLst>
          </p:cNvPr>
          <p:cNvSpPr/>
          <p:nvPr/>
        </p:nvSpPr>
        <p:spPr>
          <a:xfrm>
            <a:off x="4362137" y="2968875"/>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67</a:t>
            </a:r>
          </a:p>
        </p:txBody>
      </p:sp>
      <p:sp>
        <p:nvSpPr>
          <p:cNvPr id="35" name="New shape">
            <a:extLst>
              <a:ext uri="{FF2B5EF4-FFF2-40B4-BE49-F238E27FC236}">
                <a16:creationId xmlns:a16="http://schemas.microsoft.com/office/drawing/2014/main" id="{6EE41A9C-3D61-4A45-89F6-1370E5E9C3EE}"/>
              </a:ext>
            </a:extLst>
          </p:cNvPr>
          <p:cNvSpPr/>
          <p:nvPr/>
        </p:nvSpPr>
        <p:spPr>
          <a:xfrm>
            <a:off x="4009712" y="2968875"/>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98</a:t>
            </a:r>
          </a:p>
        </p:txBody>
      </p:sp>
      <p:sp>
        <p:nvSpPr>
          <p:cNvPr id="36" name="New shape">
            <a:extLst>
              <a:ext uri="{FF2B5EF4-FFF2-40B4-BE49-F238E27FC236}">
                <a16:creationId xmlns:a16="http://schemas.microsoft.com/office/drawing/2014/main" id="{0A2D9F75-C139-4945-8796-F3BE63F71D25}"/>
              </a:ext>
            </a:extLst>
          </p:cNvPr>
          <p:cNvSpPr/>
          <p:nvPr/>
        </p:nvSpPr>
        <p:spPr>
          <a:xfrm>
            <a:off x="4714565" y="3152812"/>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-69</a:t>
            </a:r>
            <a:endParaRPr sz="1059" kern="1200" dirty="0">
              <a:solidFill>
                <a:prstClr val="black"/>
              </a:solidFill>
              <a:latin typeface="Arial"/>
            </a:endParaRPr>
          </a:p>
        </p:txBody>
      </p:sp>
      <p:sp>
        <p:nvSpPr>
          <p:cNvPr id="37" name="New shape">
            <a:extLst>
              <a:ext uri="{FF2B5EF4-FFF2-40B4-BE49-F238E27FC236}">
                <a16:creationId xmlns:a16="http://schemas.microsoft.com/office/drawing/2014/main" id="{CDB579C2-073D-4313-AA57-7AD918F61348}"/>
              </a:ext>
            </a:extLst>
          </p:cNvPr>
          <p:cNvSpPr/>
          <p:nvPr/>
        </p:nvSpPr>
        <p:spPr>
          <a:xfrm>
            <a:off x="4362137" y="3152812"/>
            <a:ext cx="305715" cy="162993"/>
          </a:xfrm>
          <a:prstGeom prst="rect">
            <a:avLst/>
          </a:prstGeom>
          <a:solidFill>
            <a:srgbClr val="E18A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26</a:t>
            </a:r>
          </a:p>
        </p:txBody>
      </p:sp>
      <p:sp>
        <p:nvSpPr>
          <p:cNvPr id="38" name="New shape">
            <a:extLst>
              <a:ext uri="{FF2B5EF4-FFF2-40B4-BE49-F238E27FC236}">
                <a16:creationId xmlns:a16="http://schemas.microsoft.com/office/drawing/2014/main" id="{A577D4A1-547F-429D-93F3-A41A5257666F}"/>
              </a:ext>
            </a:extLst>
          </p:cNvPr>
          <p:cNvSpPr/>
          <p:nvPr/>
        </p:nvSpPr>
        <p:spPr>
          <a:xfrm>
            <a:off x="4009712" y="3152812"/>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95</a:t>
            </a:r>
          </a:p>
        </p:txBody>
      </p:sp>
      <p:sp>
        <p:nvSpPr>
          <p:cNvPr id="39" name="New shape">
            <a:extLst>
              <a:ext uri="{FF2B5EF4-FFF2-40B4-BE49-F238E27FC236}">
                <a16:creationId xmlns:a16="http://schemas.microsoft.com/office/drawing/2014/main" id="{464E0E08-EF16-4985-A9D2-3CC13CDB05DB}"/>
              </a:ext>
            </a:extLst>
          </p:cNvPr>
          <p:cNvSpPr/>
          <p:nvPr/>
        </p:nvSpPr>
        <p:spPr>
          <a:xfrm>
            <a:off x="4714565" y="3336751"/>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-31</a:t>
            </a:r>
            <a:endParaRPr sz="1059" kern="1200" dirty="0">
              <a:solidFill>
                <a:prstClr val="black"/>
              </a:solidFill>
              <a:latin typeface="Arial"/>
            </a:endParaRPr>
          </a:p>
        </p:txBody>
      </p:sp>
      <p:sp>
        <p:nvSpPr>
          <p:cNvPr id="40" name="New shape">
            <a:extLst>
              <a:ext uri="{FF2B5EF4-FFF2-40B4-BE49-F238E27FC236}">
                <a16:creationId xmlns:a16="http://schemas.microsoft.com/office/drawing/2014/main" id="{BC1C09AA-A4D9-4BB1-A573-D19CAA3A095C}"/>
              </a:ext>
            </a:extLst>
          </p:cNvPr>
          <p:cNvSpPr/>
          <p:nvPr/>
        </p:nvSpPr>
        <p:spPr>
          <a:xfrm>
            <a:off x="4362137" y="3336751"/>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62</a:t>
            </a:r>
          </a:p>
        </p:txBody>
      </p:sp>
      <p:sp>
        <p:nvSpPr>
          <p:cNvPr id="41" name="New shape">
            <a:extLst>
              <a:ext uri="{FF2B5EF4-FFF2-40B4-BE49-F238E27FC236}">
                <a16:creationId xmlns:a16="http://schemas.microsoft.com/office/drawing/2014/main" id="{AEA068A1-2E0F-4080-90E4-D750D4803A49}"/>
              </a:ext>
            </a:extLst>
          </p:cNvPr>
          <p:cNvSpPr/>
          <p:nvPr/>
        </p:nvSpPr>
        <p:spPr>
          <a:xfrm>
            <a:off x="4009712" y="3336751"/>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42" name="New shape">
            <a:extLst>
              <a:ext uri="{FF2B5EF4-FFF2-40B4-BE49-F238E27FC236}">
                <a16:creationId xmlns:a16="http://schemas.microsoft.com/office/drawing/2014/main" id="{398177E6-8BBE-453E-B11A-FBF460021B63}"/>
              </a:ext>
            </a:extLst>
          </p:cNvPr>
          <p:cNvSpPr/>
          <p:nvPr/>
        </p:nvSpPr>
        <p:spPr>
          <a:xfrm>
            <a:off x="4714565" y="3520689"/>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prstClr val="black"/>
                </a:solidFill>
                <a:latin typeface="Arial"/>
              </a:rPr>
              <a:t>-34</a:t>
            </a:r>
            <a:endParaRPr sz="1059" kern="1200" dirty="0">
              <a:solidFill>
                <a:prstClr val="black"/>
              </a:solidFill>
              <a:latin typeface="Arial"/>
            </a:endParaRPr>
          </a:p>
        </p:txBody>
      </p:sp>
      <p:sp>
        <p:nvSpPr>
          <p:cNvPr id="43" name="New shape">
            <a:extLst>
              <a:ext uri="{FF2B5EF4-FFF2-40B4-BE49-F238E27FC236}">
                <a16:creationId xmlns:a16="http://schemas.microsoft.com/office/drawing/2014/main" id="{C9D612C5-5EA5-49BC-87C0-AB13F6095965}"/>
              </a:ext>
            </a:extLst>
          </p:cNvPr>
          <p:cNvSpPr/>
          <p:nvPr/>
        </p:nvSpPr>
        <p:spPr>
          <a:xfrm>
            <a:off x="4362137" y="3520689"/>
            <a:ext cx="305715" cy="162993"/>
          </a:xfrm>
          <a:prstGeom prst="rect">
            <a:avLst/>
          </a:prstGeom>
          <a:solidFill>
            <a:srgbClr val="CE3E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64</a:t>
            </a:r>
          </a:p>
        </p:txBody>
      </p:sp>
      <p:sp>
        <p:nvSpPr>
          <p:cNvPr id="44" name="New shape">
            <a:extLst>
              <a:ext uri="{FF2B5EF4-FFF2-40B4-BE49-F238E27FC236}">
                <a16:creationId xmlns:a16="http://schemas.microsoft.com/office/drawing/2014/main" id="{AC05F5A3-9368-4235-B692-FC936885EB36}"/>
              </a:ext>
            </a:extLst>
          </p:cNvPr>
          <p:cNvSpPr/>
          <p:nvPr/>
        </p:nvSpPr>
        <p:spPr>
          <a:xfrm>
            <a:off x="4009712" y="3520689"/>
            <a:ext cx="305715" cy="162993"/>
          </a:xfrm>
          <a:prstGeom prst="rect">
            <a:avLst/>
          </a:prstGeom>
          <a:solidFill>
            <a:srgbClr val="8D2B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98</a:t>
            </a:r>
          </a:p>
        </p:txBody>
      </p:sp>
      <p:sp>
        <p:nvSpPr>
          <p:cNvPr id="45" name="New shape">
            <a:extLst>
              <a:ext uri="{FF2B5EF4-FFF2-40B4-BE49-F238E27FC236}">
                <a16:creationId xmlns:a16="http://schemas.microsoft.com/office/drawing/2014/main" id="{1B56190B-C179-46F8-BA15-FF3761CA27A4}"/>
              </a:ext>
            </a:extLst>
          </p:cNvPr>
          <p:cNvSpPr/>
          <p:nvPr/>
        </p:nvSpPr>
        <p:spPr>
          <a:xfrm>
            <a:off x="2167770" y="913934"/>
            <a:ext cx="1740861"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783"/>
            <a:r>
              <a:rPr sz="1147" kern="1200" dirty="0">
                <a:solidFill>
                  <a:srgbClr val="CE3E2B"/>
                </a:solidFill>
                <a:latin typeface="Arial"/>
              </a:rPr>
              <a:t>Strategic Direction &amp; Intent</a:t>
            </a:r>
          </a:p>
        </p:txBody>
      </p:sp>
      <p:sp>
        <p:nvSpPr>
          <p:cNvPr id="46" name="New shape">
            <a:extLst>
              <a:ext uri="{FF2B5EF4-FFF2-40B4-BE49-F238E27FC236}">
                <a16:creationId xmlns:a16="http://schemas.microsoft.com/office/drawing/2014/main" id="{AF60D3B1-E780-4345-BF0D-3CE87A4BE18C}"/>
              </a:ext>
            </a:extLst>
          </p:cNvPr>
          <p:cNvSpPr/>
          <p:nvPr/>
        </p:nvSpPr>
        <p:spPr>
          <a:xfrm>
            <a:off x="7740" y="1109110"/>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There is a long-term purpose and direction.</a:t>
            </a:r>
          </a:p>
        </p:txBody>
      </p:sp>
      <p:sp>
        <p:nvSpPr>
          <p:cNvPr id="47" name="New shape">
            <a:extLst>
              <a:ext uri="{FF2B5EF4-FFF2-40B4-BE49-F238E27FC236}">
                <a16:creationId xmlns:a16="http://schemas.microsoft.com/office/drawing/2014/main" id="{133DD641-BEE4-4FF4-B09C-6527B54FFC72}"/>
              </a:ext>
            </a:extLst>
          </p:cNvPr>
          <p:cNvSpPr/>
          <p:nvPr/>
        </p:nvSpPr>
        <p:spPr>
          <a:xfrm>
            <a:off x="7740" y="1293048"/>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Our strategy leads other organizations to change the way they compete in the industry.</a:t>
            </a:r>
          </a:p>
        </p:txBody>
      </p:sp>
      <p:sp>
        <p:nvSpPr>
          <p:cNvPr id="48" name="New shape">
            <a:extLst>
              <a:ext uri="{FF2B5EF4-FFF2-40B4-BE49-F238E27FC236}">
                <a16:creationId xmlns:a16="http://schemas.microsoft.com/office/drawing/2014/main" id="{E20CBD4D-9E1C-4801-B916-F4250379751C}"/>
              </a:ext>
            </a:extLst>
          </p:cNvPr>
          <p:cNvSpPr/>
          <p:nvPr/>
        </p:nvSpPr>
        <p:spPr>
          <a:xfrm>
            <a:off x="7740" y="1476986"/>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There is a clear mission that gives meaning and direction to our work.</a:t>
            </a:r>
          </a:p>
        </p:txBody>
      </p:sp>
      <p:sp>
        <p:nvSpPr>
          <p:cNvPr id="49" name="New shape">
            <a:extLst>
              <a:ext uri="{FF2B5EF4-FFF2-40B4-BE49-F238E27FC236}">
                <a16:creationId xmlns:a16="http://schemas.microsoft.com/office/drawing/2014/main" id="{4EB74F99-F20F-4ADD-89DA-4540056C0B52}"/>
              </a:ext>
            </a:extLst>
          </p:cNvPr>
          <p:cNvSpPr/>
          <p:nvPr/>
        </p:nvSpPr>
        <p:spPr>
          <a:xfrm>
            <a:off x="7740" y="1660923"/>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There is a clear strategy for the future.</a:t>
            </a:r>
          </a:p>
        </p:txBody>
      </p:sp>
      <p:sp>
        <p:nvSpPr>
          <p:cNvPr id="50" name="New shape">
            <a:extLst>
              <a:ext uri="{FF2B5EF4-FFF2-40B4-BE49-F238E27FC236}">
                <a16:creationId xmlns:a16="http://schemas.microsoft.com/office/drawing/2014/main" id="{554F056A-A508-4BAF-B192-1B10F4645902}"/>
              </a:ext>
            </a:extLst>
          </p:cNvPr>
          <p:cNvSpPr/>
          <p:nvPr/>
        </p:nvSpPr>
        <p:spPr>
          <a:xfrm>
            <a:off x="2663330" y="1868200"/>
            <a:ext cx="1245534"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783"/>
            <a:r>
              <a:rPr sz="1147" kern="1200" dirty="0">
                <a:solidFill>
                  <a:srgbClr val="CE3E2B"/>
                </a:solidFill>
                <a:latin typeface="Arial"/>
              </a:rPr>
              <a:t>Goals &amp; Objectives</a:t>
            </a:r>
          </a:p>
        </p:txBody>
      </p:sp>
      <p:sp>
        <p:nvSpPr>
          <p:cNvPr id="51" name="New shape">
            <a:extLst>
              <a:ext uri="{FF2B5EF4-FFF2-40B4-BE49-F238E27FC236}">
                <a16:creationId xmlns:a16="http://schemas.microsoft.com/office/drawing/2014/main" id="{1EB213A4-07B5-4E04-943F-D8B9D96B0188}"/>
              </a:ext>
            </a:extLst>
          </p:cNvPr>
          <p:cNvSpPr/>
          <p:nvPr/>
        </p:nvSpPr>
        <p:spPr>
          <a:xfrm>
            <a:off x="7740" y="2063376"/>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There is widespread agreement about goals.</a:t>
            </a:r>
          </a:p>
        </p:txBody>
      </p:sp>
      <p:sp>
        <p:nvSpPr>
          <p:cNvPr id="52" name="New shape">
            <a:extLst>
              <a:ext uri="{FF2B5EF4-FFF2-40B4-BE49-F238E27FC236}">
                <a16:creationId xmlns:a16="http://schemas.microsoft.com/office/drawing/2014/main" id="{17A19554-001E-43AD-8FAA-96BA057E8C3F}"/>
              </a:ext>
            </a:extLst>
          </p:cNvPr>
          <p:cNvSpPr/>
          <p:nvPr/>
        </p:nvSpPr>
        <p:spPr>
          <a:xfrm>
            <a:off x="7740" y="2247314"/>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Leaders set goals that are ambitious, but realistic.</a:t>
            </a:r>
          </a:p>
        </p:txBody>
      </p:sp>
      <p:sp>
        <p:nvSpPr>
          <p:cNvPr id="53" name="New shape">
            <a:extLst>
              <a:ext uri="{FF2B5EF4-FFF2-40B4-BE49-F238E27FC236}">
                <a16:creationId xmlns:a16="http://schemas.microsoft.com/office/drawing/2014/main" id="{79CD90EC-07E5-4239-8DFC-16555B35F482}"/>
              </a:ext>
            </a:extLst>
          </p:cNvPr>
          <p:cNvSpPr/>
          <p:nvPr/>
        </p:nvSpPr>
        <p:spPr>
          <a:xfrm>
            <a:off x="7740" y="2431252"/>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The leadership has clearly stated the objectives we are trying to meet.</a:t>
            </a:r>
          </a:p>
        </p:txBody>
      </p:sp>
      <p:sp>
        <p:nvSpPr>
          <p:cNvPr id="54" name="New shape">
            <a:extLst>
              <a:ext uri="{FF2B5EF4-FFF2-40B4-BE49-F238E27FC236}">
                <a16:creationId xmlns:a16="http://schemas.microsoft.com/office/drawing/2014/main" id="{B865BA8D-C124-40B3-A9D7-A66835E996BB}"/>
              </a:ext>
            </a:extLst>
          </p:cNvPr>
          <p:cNvSpPr/>
          <p:nvPr/>
        </p:nvSpPr>
        <p:spPr>
          <a:xfrm>
            <a:off x="7740" y="2615190"/>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continuously track our progress against our stated goals.</a:t>
            </a:r>
          </a:p>
        </p:txBody>
      </p:sp>
      <p:sp>
        <p:nvSpPr>
          <p:cNvPr id="55" name="New shape">
            <a:extLst>
              <a:ext uri="{FF2B5EF4-FFF2-40B4-BE49-F238E27FC236}">
                <a16:creationId xmlns:a16="http://schemas.microsoft.com/office/drawing/2014/main" id="{0391F591-6683-455D-ACCF-A270E5A8F75B}"/>
              </a:ext>
            </a:extLst>
          </p:cNvPr>
          <p:cNvSpPr/>
          <p:nvPr/>
        </p:nvSpPr>
        <p:spPr>
          <a:xfrm>
            <a:off x="3507231" y="2822465"/>
            <a:ext cx="399148"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783"/>
            <a:r>
              <a:rPr sz="1147" kern="1200" dirty="0">
                <a:solidFill>
                  <a:srgbClr val="CE3E2B"/>
                </a:solidFill>
                <a:latin typeface="Arial"/>
              </a:rPr>
              <a:t>Vision</a:t>
            </a:r>
          </a:p>
        </p:txBody>
      </p:sp>
      <p:sp>
        <p:nvSpPr>
          <p:cNvPr id="56" name="New shape">
            <a:extLst>
              <a:ext uri="{FF2B5EF4-FFF2-40B4-BE49-F238E27FC236}">
                <a16:creationId xmlns:a16="http://schemas.microsoft.com/office/drawing/2014/main" id="{0565CCE3-319E-4385-8A69-19F4572C1EAE}"/>
              </a:ext>
            </a:extLst>
          </p:cNvPr>
          <p:cNvSpPr/>
          <p:nvPr/>
        </p:nvSpPr>
        <p:spPr>
          <a:xfrm>
            <a:off x="7740" y="3017642"/>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have a shared vision of what the organization will be like in the future.</a:t>
            </a:r>
          </a:p>
        </p:txBody>
      </p:sp>
      <p:sp>
        <p:nvSpPr>
          <p:cNvPr id="57" name="New shape">
            <a:extLst>
              <a:ext uri="{FF2B5EF4-FFF2-40B4-BE49-F238E27FC236}">
                <a16:creationId xmlns:a16="http://schemas.microsoft.com/office/drawing/2014/main" id="{6ACAAE45-67FF-4FC8-AFCC-619A552DF5B4}"/>
              </a:ext>
            </a:extLst>
          </p:cNvPr>
          <p:cNvSpPr/>
          <p:nvPr/>
        </p:nvSpPr>
        <p:spPr>
          <a:xfrm>
            <a:off x="7740" y="3201580"/>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Leaders have a long-term viewpoint.</a:t>
            </a:r>
          </a:p>
        </p:txBody>
      </p:sp>
      <p:sp>
        <p:nvSpPr>
          <p:cNvPr id="58" name="New shape">
            <a:extLst>
              <a:ext uri="{FF2B5EF4-FFF2-40B4-BE49-F238E27FC236}">
                <a16:creationId xmlns:a16="http://schemas.microsoft.com/office/drawing/2014/main" id="{B44ABCF5-8D02-4A1D-A3B3-7E0C16EA97B6}"/>
              </a:ext>
            </a:extLst>
          </p:cNvPr>
          <p:cNvSpPr/>
          <p:nvPr/>
        </p:nvSpPr>
        <p:spPr>
          <a:xfrm>
            <a:off x="7740" y="3385518"/>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Our vision creates excitement and motivation for our teammates.</a:t>
            </a:r>
          </a:p>
        </p:txBody>
      </p:sp>
      <p:sp>
        <p:nvSpPr>
          <p:cNvPr id="59" name="New shape">
            <a:extLst>
              <a:ext uri="{FF2B5EF4-FFF2-40B4-BE49-F238E27FC236}">
                <a16:creationId xmlns:a16="http://schemas.microsoft.com/office/drawing/2014/main" id="{FAE10FE0-C541-4549-8330-226943FCE620}"/>
              </a:ext>
            </a:extLst>
          </p:cNvPr>
          <p:cNvSpPr/>
          <p:nvPr/>
        </p:nvSpPr>
        <p:spPr>
          <a:xfrm>
            <a:off x="7740" y="3569456"/>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are able to meet short-term demands without compromising our long-term vision.</a:t>
            </a:r>
          </a:p>
        </p:txBody>
      </p:sp>
      <p:sp>
        <p:nvSpPr>
          <p:cNvPr id="65" name="New shape">
            <a:extLst>
              <a:ext uri="{FF2B5EF4-FFF2-40B4-BE49-F238E27FC236}">
                <a16:creationId xmlns:a16="http://schemas.microsoft.com/office/drawing/2014/main" id="{4F481985-60EF-4A0D-AABF-004078322C52}"/>
              </a:ext>
            </a:extLst>
          </p:cNvPr>
          <p:cNvSpPr/>
          <p:nvPr/>
        </p:nvSpPr>
        <p:spPr>
          <a:xfrm>
            <a:off x="3098467" y="3724961"/>
            <a:ext cx="807914"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783"/>
            <a:r>
              <a:rPr sz="1147" kern="1200" dirty="0">
                <a:solidFill>
                  <a:srgbClr val="FFBF00"/>
                </a:solidFill>
                <a:latin typeface="Arial"/>
              </a:rPr>
              <a:t>Core Values</a:t>
            </a:r>
          </a:p>
        </p:txBody>
      </p:sp>
      <p:sp>
        <p:nvSpPr>
          <p:cNvPr id="66" name="New shape">
            <a:extLst>
              <a:ext uri="{FF2B5EF4-FFF2-40B4-BE49-F238E27FC236}">
                <a16:creationId xmlns:a16="http://schemas.microsoft.com/office/drawing/2014/main" id="{2BD1A0D6-62DB-4281-9A5D-70C4EBC8089E}"/>
              </a:ext>
            </a:extLst>
          </p:cNvPr>
          <p:cNvSpPr/>
          <p:nvPr/>
        </p:nvSpPr>
        <p:spPr>
          <a:xfrm>
            <a:off x="4713956" y="3899835"/>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-86</a:t>
            </a:r>
            <a:endParaRPr sz="1059" kern="1200" dirty="0">
              <a:solidFill>
                <a:srgbClr val="000000"/>
              </a:solidFill>
              <a:latin typeface="Arial"/>
            </a:endParaRPr>
          </a:p>
        </p:txBody>
      </p:sp>
      <p:sp>
        <p:nvSpPr>
          <p:cNvPr id="67" name="New shape">
            <a:extLst>
              <a:ext uri="{FF2B5EF4-FFF2-40B4-BE49-F238E27FC236}">
                <a16:creationId xmlns:a16="http://schemas.microsoft.com/office/drawing/2014/main" id="{6F871E67-8D2F-4045-BB0B-DD3E84CE14B2}"/>
              </a:ext>
            </a:extLst>
          </p:cNvPr>
          <p:cNvSpPr/>
          <p:nvPr/>
        </p:nvSpPr>
        <p:spPr>
          <a:xfrm>
            <a:off x="4361528" y="3899835"/>
            <a:ext cx="305715" cy="162993"/>
          </a:xfrm>
          <a:prstGeom prst="rect">
            <a:avLst/>
          </a:prstGeom>
          <a:solidFill>
            <a:srgbClr val="FBED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5</a:t>
            </a:r>
          </a:p>
        </p:txBody>
      </p:sp>
      <p:sp>
        <p:nvSpPr>
          <p:cNvPr id="68" name="New shape">
            <a:extLst>
              <a:ext uri="{FF2B5EF4-FFF2-40B4-BE49-F238E27FC236}">
                <a16:creationId xmlns:a16="http://schemas.microsoft.com/office/drawing/2014/main" id="{C8FA6939-C57E-41A2-A61E-DB206FF7B257}"/>
              </a:ext>
            </a:extLst>
          </p:cNvPr>
          <p:cNvSpPr/>
          <p:nvPr/>
        </p:nvSpPr>
        <p:spPr>
          <a:xfrm>
            <a:off x="4009103" y="3899835"/>
            <a:ext cx="305715" cy="162993"/>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91</a:t>
            </a:r>
          </a:p>
        </p:txBody>
      </p:sp>
      <p:sp>
        <p:nvSpPr>
          <p:cNvPr id="75" name="New shape">
            <a:extLst>
              <a:ext uri="{FF2B5EF4-FFF2-40B4-BE49-F238E27FC236}">
                <a16:creationId xmlns:a16="http://schemas.microsoft.com/office/drawing/2014/main" id="{3159AE43-0E99-4E4E-A3FB-2526FFE4859B}"/>
              </a:ext>
            </a:extLst>
          </p:cNvPr>
          <p:cNvSpPr/>
          <p:nvPr/>
        </p:nvSpPr>
        <p:spPr>
          <a:xfrm>
            <a:off x="2226408" y="4158506"/>
            <a:ext cx="1702390" cy="17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783"/>
            <a:r>
              <a:rPr sz="1147" kern="1200" dirty="0">
                <a:solidFill>
                  <a:srgbClr val="FFBF00"/>
                </a:solidFill>
                <a:latin typeface="Arial"/>
              </a:rPr>
              <a:t>Co</a:t>
            </a:r>
            <a:r>
              <a:rPr lang="en-US" sz="1147" kern="1200" dirty="0">
                <a:solidFill>
                  <a:srgbClr val="FFBF00"/>
                </a:solidFill>
                <a:latin typeface="Arial"/>
              </a:rPr>
              <a:t>ordination &amp; Integration</a:t>
            </a:r>
            <a:endParaRPr sz="1147" kern="1200" dirty="0">
              <a:solidFill>
                <a:srgbClr val="FFBF00"/>
              </a:solidFill>
              <a:latin typeface="Arial"/>
            </a:endParaRPr>
          </a:p>
        </p:txBody>
      </p:sp>
      <p:sp>
        <p:nvSpPr>
          <p:cNvPr id="76" name="New shape">
            <a:extLst>
              <a:ext uri="{FF2B5EF4-FFF2-40B4-BE49-F238E27FC236}">
                <a16:creationId xmlns:a16="http://schemas.microsoft.com/office/drawing/2014/main" id="{21A6B9D6-D3F3-4EF1-9525-0445C8F3C88A}"/>
              </a:ext>
            </a:extLst>
          </p:cNvPr>
          <p:cNvSpPr/>
          <p:nvPr/>
        </p:nvSpPr>
        <p:spPr>
          <a:xfrm>
            <a:off x="4713956" y="4404616"/>
            <a:ext cx="305715" cy="162993"/>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-35</a:t>
            </a:r>
            <a:endParaRPr sz="1059" kern="1200" dirty="0">
              <a:solidFill>
                <a:srgbClr val="000000"/>
              </a:solidFill>
              <a:latin typeface="Arial"/>
            </a:endParaRPr>
          </a:p>
        </p:txBody>
      </p:sp>
      <p:sp>
        <p:nvSpPr>
          <p:cNvPr id="78" name="New shape">
            <a:extLst>
              <a:ext uri="{FF2B5EF4-FFF2-40B4-BE49-F238E27FC236}">
                <a16:creationId xmlns:a16="http://schemas.microsoft.com/office/drawing/2014/main" id="{1B034F0D-6F64-493A-A809-D00A45A79784}"/>
              </a:ext>
            </a:extLst>
          </p:cNvPr>
          <p:cNvSpPr/>
          <p:nvPr/>
        </p:nvSpPr>
        <p:spPr>
          <a:xfrm>
            <a:off x="4009106" y="4404616"/>
            <a:ext cx="305715" cy="162993"/>
          </a:xfrm>
          <a:prstGeom prst="rect">
            <a:avLst/>
          </a:prstGeom>
          <a:solidFill>
            <a:srgbClr val="A892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a:t>
            </a:r>
            <a:r>
              <a:rPr lang="en-US" sz="1059" kern="1200" dirty="0">
                <a:solidFill>
                  <a:srgbClr val="FFFFFF"/>
                </a:solidFill>
                <a:latin typeface="Arial"/>
              </a:rPr>
              <a:t>5</a:t>
            </a:r>
            <a:endParaRPr sz="1059" kern="1200" dirty="0">
              <a:solidFill>
                <a:srgbClr val="FFFFFF"/>
              </a:solidFill>
              <a:latin typeface="Arial"/>
            </a:endParaRPr>
          </a:p>
        </p:txBody>
      </p:sp>
      <p:sp>
        <p:nvSpPr>
          <p:cNvPr id="80" name="New shape">
            <a:extLst>
              <a:ext uri="{FF2B5EF4-FFF2-40B4-BE49-F238E27FC236}">
                <a16:creationId xmlns:a16="http://schemas.microsoft.com/office/drawing/2014/main" id="{78D3CC82-4440-470B-9350-A4C4AA6D7A22}"/>
              </a:ext>
            </a:extLst>
          </p:cNvPr>
          <p:cNvSpPr/>
          <p:nvPr/>
        </p:nvSpPr>
        <p:spPr>
          <a:xfrm>
            <a:off x="4361528" y="4404729"/>
            <a:ext cx="305715" cy="162993"/>
          </a:xfrm>
          <a:prstGeom prst="rect">
            <a:avLst/>
          </a:prstGeom>
          <a:solidFill>
            <a:srgbClr val="CCBE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60</a:t>
            </a:r>
          </a:p>
        </p:txBody>
      </p:sp>
      <p:sp>
        <p:nvSpPr>
          <p:cNvPr id="86" name="New shape">
            <a:extLst>
              <a:ext uri="{FF2B5EF4-FFF2-40B4-BE49-F238E27FC236}">
                <a16:creationId xmlns:a16="http://schemas.microsoft.com/office/drawing/2014/main" id="{57524DD4-843E-458C-B14B-CA3F15EF4838}"/>
              </a:ext>
            </a:extLst>
          </p:cNvPr>
          <p:cNvSpPr/>
          <p:nvPr/>
        </p:nvSpPr>
        <p:spPr>
          <a:xfrm>
            <a:off x="8469416" y="1126237"/>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12</a:t>
            </a:r>
          </a:p>
        </p:txBody>
      </p:sp>
      <p:sp>
        <p:nvSpPr>
          <p:cNvPr id="87" name="New shape">
            <a:extLst>
              <a:ext uri="{FF2B5EF4-FFF2-40B4-BE49-F238E27FC236}">
                <a16:creationId xmlns:a16="http://schemas.microsoft.com/office/drawing/2014/main" id="{9FAABB1A-4C9E-4C77-A8EE-B37F266608C8}"/>
              </a:ext>
            </a:extLst>
          </p:cNvPr>
          <p:cNvSpPr/>
          <p:nvPr/>
        </p:nvSpPr>
        <p:spPr>
          <a:xfrm>
            <a:off x="8116991" y="1126237"/>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92</a:t>
            </a:r>
          </a:p>
        </p:txBody>
      </p:sp>
      <p:sp>
        <p:nvSpPr>
          <p:cNvPr id="88" name="New shape">
            <a:extLst>
              <a:ext uri="{FF2B5EF4-FFF2-40B4-BE49-F238E27FC236}">
                <a16:creationId xmlns:a16="http://schemas.microsoft.com/office/drawing/2014/main" id="{C84BCBB7-14FC-4E3D-8687-AA5188390166}"/>
              </a:ext>
            </a:extLst>
          </p:cNvPr>
          <p:cNvSpPr/>
          <p:nvPr/>
        </p:nvSpPr>
        <p:spPr>
          <a:xfrm>
            <a:off x="8469416" y="1409094"/>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2</a:t>
            </a:r>
          </a:p>
        </p:txBody>
      </p:sp>
      <p:sp>
        <p:nvSpPr>
          <p:cNvPr id="89" name="New shape">
            <a:extLst>
              <a:ext uri="{FF2B5EF4-FFF2-40B4-BE49-F238E27FC236}">
                <a16:creationId xmlns:a16="http://schemas.microsoft.com/office/drawing/2014/main" id="{D723E887-7154-428D-BC55-0BDA54DCA7DE}"/>
              </a:ext>
            </a:extLst>
          </p:cNvPr>
          <p:cNvSpPr/>
          <p:nvPr/>
        </p:nvSpPr>
        <p:spPr>
          <a:xfrm>
            <a:off x="8116991" y="1409094"/>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64</a:t>
            </a:r>
          </a:p>
        </p:txBody>
      </p:sp>
      <p:sp>
        <p:nvSpPr>
          <p:cNvPr id="90" name="New shape">
            <a:extLst>
              <a:ext uri="{FF2B5EF4-FFF2-40B4-BE49-F238E27FC236}">
                <a16:creationId xmlns:a16="http://schemas.microsoft.com/office/drawing/2014/main" id="{DBCE0D21-348D-4CE0-8A3F-03E6F99EBE15}"/>
              </a:ext>
            </a:extLst>
          </p:cNvPr>
          <p:cNvSpPr/>
          <p:nvPr/>
        </p:nvSpPr>
        <p:spPr>
          <a:xfrm>
            <a:off x="8469416" y="1593031"/>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10</a:t>
            </a:r>
          </a:p>
        </p:txBody>
      </p:sp>
      <p:sp>
        <p:nvSpPr>
          <p:cNvPr id="91" name="New shape">
            <a:extLst>
              <a:ext uri="{FF2B5EF4-FFF2-40B4-BE49-F238E27FC236}">
                <a16:creationId xmlns:a16="http://schemas.microsoft.com/office/drawing/2014/main" id="{E3E0A80D-63C2-4915-9C3F-AC43FF76B654}"/>
              </a:ext>
            </a:extLst>
          </p:cNvPr>
          <p:cNvSpPr/>
          <p:nvPr/>
        </p:nvSpPr>
        <p:spPr>
          <a:xfrm>
            <a:off x="8116991" y="1593031"/>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92" name="New shape">
            <a:extLst>
              <a:ext uri="{FF2B5EF4-FFF2-40B4-BE49-F238E27FC236}">
                <a16:creationId xmlns:a16="http://schemas.microsoft.com/office/drawing/2014/main" id="{C05ED5F9-5F6A-4C13-A5B1-6C1739103C06}"/>
              </a:ext>
            </a:extLst>
          </p:cNvPr>
          <p:cNvSpPr/>
          <p:nvPr/>
        </p:nvSpPr>
        <p:spPr>
          <a:xfrm>
            <a:off x="8469416" y="1776970"/>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24</a:t>
            </a:r>
          </a:p>
        </p:txBody>
      </p:sp>
      <p:sp>
        <p:nvSpPr>
          <p:cNvPr id="93" name="New shape">
            <a:extLst>
              <a:ext uri="{FF2B5EF4-FFF2-40B4-BE49-F238E27FC236}">
                <a16:creationId xmlns:a16="http://schemas.microsoft.com/office/drawing/2014/main" id="{2C3CCAAC-92AA-4439-B4DF-313C28149F29}"/>
              </a:ext>
            </a:extLst>
          </p:cNvPr>
          <p:cNvSpPr/>
          <p:nvPr/>
        </p:nvSpPr>
        <p:spPr>
          <a:xfrm>
            <a:off x="8116991" y="1776970"/>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97</a:t>
            </a:r>
          </a:p>
        </p:txBody>
      </p:sp>
      <p:sp>
        <p:nvSpPr>
          <p:cNvPr id="94" name="New shape">
            <a:extLst>
              <a:ext uri="{FF2B5EF4-FFF2-40B4-BE49-F238E27FC236}">
                <a16:creationId xmlns:a16="http://schemas.microsoft.com/office/drawing/2014/main" id="{0E6E2005-7677-40B9-A557-D4A9BACBC075}"/>
              </a:ext>
            </a:extLst>
          </p:cNvPr>
          <p:cNvSpPr/>
          <p:nvPr/>
        </p:nvSpPr>
        <p:spPr>
          <a:xfrm>
            <a:off x="8469416" y="1960908"/>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7</a:t>
            </a:r>
          </a:p>
        </p:txBody>
      </p:sp>
      <p:sp>
        <p:nvSpPr>
          <p:cNvPr id="95" name="New shape">
            <a:extLst>
              <a:ext uri="{FF2B5EF4-FFF2-40B4-BE49-F238E27FC236}">
                <a16:creationId xmlns:a16="http://schemas.microsoft.com/office/drawing/2014/main" id="{4DBCBC4A-4977-452E-BE34-68B8B3EC7A27}"/>
              </a:ext>
            </a:extLst>
          </p:cNvPr>
          <p:cNvSpPr/>
          <p:nvPr/>
        </p:nvSpPr>
        <p:spPr>
          <a:xfrm>
            <a:off x="8116991" y="1960908"/>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90</a:t>
            </a:r>
          </a:p>
        </p:txBody>
      </p:sp>
      <p:sp>
        <p:nvSpPr>
          <p:cNvPr id="96" name="New shape">
            <a:extLst>
              <a:ext uri="{FF2B5EF4-FFF2-40B4-BE49-F238E27FC236}">
                <a16:creationId xmlns:a16="http://schemas.microsoft.com/office/drawing/2014/main" id="{049EDDC5-4171-4145-9D12-B07C6B86D814}"/>
              </a:ext>
            </a:extLst>
          </p:cNvPr>
          <p:cNvSpPr/>
          <p:nvPr/>
        </p:nvSpPr>
        <p:spPr>
          <a:xfrm>
            <a:off x="8469416" y="2144845"/>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17</a:t>
            </a:r>
          </a:p>
        </p:txBody>
      </p:sp>
      <p:sp>
        <p:nvSpPr>
          <p:cNvPr id="97" name="New shape">
            <a:extLst>
              <a:ext uri="{FF2B5EF4-FFF2-40B4-BE49-F238E27FC236}">
                <a16:creationId xmlns:a16="http://schemas.microsoft.com/office/drawing/2014/main" id="{8A1C45F9-1CD1-4198-852D-9178C6735D97}"/>
              </a:ext>
            </a:extLst>
          </p:cNvPr>
          <p:cNvSpPr/>
          <p:nvPr/>
        </p:nvSpPr>
        <p:spPr>
          <a:xfrm>
            <a:off x="8116991" y="2144845"/>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90</a:t>
            </a:r>
          </a:p>
        </p:txBody>
      </p:sp>
      <p:sp>
        <p:nvSpPr>
          <p:cNvPr id="98" name="New shape">
            <a:extLst>
              <a:ext uri="{FF2B5EF4-FFF2-40B4-BE49-F238E27FC236}">
                <a16:creationId xmlns:a16="http://schemas.microsoft.com/office/drawing/2014/main" id="{F2F98165-6E4F-4433-A7F6-A91A6C77DD1F}"/>
              </a:ext>
            </a:extLst>
          </p:cNvPr>
          <p:cNvSpPr/>
          <p:nvPr/>
        </p:nvSpPr>
        <p:spPr>
          <a:xfrm>
            <a:off x="8469416" y="2328783"/>
            <a:ext cx="305715" cy="162993"/>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38</a:t>
            </a:r>
          </a:p>
        </p:txBody>
      </p:sp>
      <p:sp>
        <p:nvSpPr>
          <p:cNvPr id="99" name="New shape">
            <a:extLst>
              <a:ext uri="{FF2B5EF4-FFF2-40B4-BE49-F238E27FC236}">
                <a16:creationId xmlns:a16="http://schemas.microsoft.com/office/drawing/2014/main" id="{161EAA5E-5619-4D10-811D-694438234CA6}"/>
              </a:ext>
            </a:extLst>
          </p:cNvPr>
          <p:cNvSpPr/>
          <p:nvPr/>
        </p:nvSpPr>
        <p:spPr>
          <a:xfrm>
            <a:off x="8116991" y="2328783"/>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91</a:t>
            </a:r>
          </a:p>
        </p:txBody>
      </p:sp>
      <p:sp>
        <p:nvSpPr>
          <p:cNvPr id="100" name="New shape">
            <a:extLst>
              <a:ext uri="{FF2B5EF4-FFF2-40B4-BE49-F238E27FC236}">
                <a16:creationId xmlns:a16="http://schemas.microsoft.com/office/drawing/2014/main" id="{FC843095-8095-43CD-9BB1-D9F20352D150}"/>
              </a:ext>
            </a:extLst>
          </p:cNvPr>
          <p:cNvSpPr/>
          <p:nvPr/>
        </p:nvSpPr>
        <p:spPr>
          <a:xfrm>
            <a:off x="8469416" y="2512722"/>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17</a:t>
            </a:r>
          </a:p>
        </p:txBody>
      </p:sp>
      <p:sp>
        <p:nvSpPr>
          <p:cNvPr id="101" name="New shape">
            <a:extLst>
              <a:ext uri="{FF2B5EF4-FFF2-40B4-BE49-F238E27FC236}">
                <a16:creationId xmlns:a16="http://schemas.microsoft.com/office/drawing/2014/main" id="{06BFB690-FE22-4328-A9F3-C037FF6D05C7}"/>
              </a:ext>
            </a:extLst>
          </p:cNvPr>
          <p:cNvSpPr/>
          <p:nvPr/>
        </p:nvSpPr>
        <p:spPr>
          <a:xfrm>
            <a:off x="8116991" y="2512722"/>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95</a:t>
            </a:r>
          </a:p>
        </p:txBody>
      </p:sp>
      <p:sp>
        <p:nvSpPr>
          <p:cNvPr id="102" name="New shape">
            <a:extLst>
              <a:ext uri="{FF2B5EF4-FFF2-40B4-BE49-F238E27FC236}">
                <a16:creationId xmlns:a16="http://schemas.microsoft.com/office/drawing/2014/main" id="{FF0E78FF-0AB7-4166-B419-EE6F4A8639BA}"/>
              </a:ext>
            </a:extLst>
          </p:cNvPr>
          <p:cNvSpPr/>
          <p:nvPr/>
        </p:nvSpPr>
        <p:spPr>
          <a:xfrm>
            <a:off x="8469416" y="2696659"/>
            <a:ext cx="305715" cy="162993"/>
          </a:xfrm>
          <a:prstGeom prst="rect">
            <a:avLst/>
          </a:prstGeom>
          <a:solidFill>
            <a:srgbClr val="BC9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38</a:t>
            </a:r>
          </a:p>
        </p:txBody>
      </p:sp>
      <p:sp>
        <p:nvSpPr>
          <p:cNvPr id="103" name="New shape">
            <a:extLst>
              <a:ext uri="{FF2B5EF4-FFF2-40B4-BE49-F238E27FC236}">
                <a16:creationId xmlns:a16="http://schemas.microsoft.com/office/drawing/2014/main" id="{679DAD45-6545-4C1E-AE85-1EF8F3AC584D}"/>
              </a:ext>
            </a:extLst>
          </p:cNvPr>
          <p:cNvSpPr/>
          <p:nvPr/>
        </p:nvSpPr>
        <p:spPr>
          <a:xfrm>
            <a:off x="8116991" y="2696659"/>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104" name="New shape">
            <a:extLst>
              <a:ext uri="{FF2B5EF4-FFF2-40B4-BE49-F238E27FC236}">
                <a16:creationId xmlns:a16="http://schemas.microsoft.com/office/drawing/2014/main" id="{4BB56045-31C3-4AAD-8C95-B2622F410679}"/>
              </a:ext>
            </a:extLst>
          </p:cNvPr>
          <p:cNvSpPr/>
          <p:nvPr/>
        </p:nvSpPr>
        <p:spPr>
          <a:xfrm>
            <a:off x="8469416" y="2880597"/>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18</a:t>
            </a:r>
          </a:p>
        </p:txBody>
      </p:sp>
      <p:sp>
        <p:nvSpPr>
          <p:cNvPr id="105" name="New shape">
            <a:extLst>
              <a:ext uri="{FF2B5EF4-FFF2-40B4-BE49-F238E27FC236}">
                <a16:creationId xmlns:a16="http://schemas.microsoft.com/office/drawing/2014/main" id="{58DB6ACD-27D3-45A4-9D22-DF6EBFFA9347}"/>
              </a:ext>
            </a:extLst>
          </p:cNvPr>
          <p:cNvSpPr/>
          <p:nvPr/>
        </p:nvSpPr>
        <p:spPr>
          <a:xfrm>
            <a:off x="8116991" y="2880597"/>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95</a:t>
            </a:r>
          </a:p>
        </p:txBody>
      </p:sp>
      <p:sp>
        <p:nvSpPr>
          <p:cNvPr id="106" name="New shape">
            <a:extLst>
              <a:ext uri="{FF2B5EF4-FFF2-40B4-BE49-F238E27FC236}">
                <a16:creationId xmlns:a16="http://schemas.microsoft.com/office/drawing/2014/main" id="{0E95FD61-5555-4923-A2C3-7991148A3883}"/>
              </a:ext>
            </a:extLst>
          </p:cNvPr>
          <p:cNvSpPr/>
          <p:nvPr/>
        </p:nvSpPr>
        <p:spPr>
          <a:xfrm>
            <a:off x="8469416" y="3064534"/>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6</a:t>
            </a:r>
          </a:p>
        </p:txBody>
      </p:sp>
      <p:sp>
        <p:nvSpPr>
          <p:cNvPr id="107" name="New shape">
            <a:extLst>
              <a:ext uri="{FF2B5EF4-FFF2-40B4-BE49-F238E27FC236}">
                <a16:creationId xmlns:a16="http://schemas.microsoft.com/office/drawing/2014/main" id="{C72C42B5-073E-4E46-B6BF-9251D589D888}"/>
              </a:ext>
            </a:extLst>
          </p:cNvPr>
          <p:cNvSpPr/>
          <p:nvPr/>
        </p:nvSpPr>
        <p:spPr>
          <a:xfrm>
            <a:off x="8116991" y="3064534"/>
            <a:ext cx="305715" cy="162993"/>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70</a:t>
            </a:r>
          </a:p>
        </p:txBody>
      </p:sp>
      <p:sp>
        <p:nvSpPr>
          <p:cNvPr id="108" name="New shape">
            <a:extLst>
              <a:ext uri="{FF2B5EF4-FFF2-40B4-BE49-F238E27FC236}">
                <a16:creationId xmlns:a16="http://schemas.microsoft.com/office/drawing/2014/main" id="{C0894096-7523-4E35-81EE-1A428C28006C}"/>
              </a:ext>
            </a:extLst>
          </p:cNvPr>
          <p:cNvSpPr/>
          <p:nvPr/>
        </p:nvSpPr>
        <p:spPr>
          <a:xfrm>
            <a:off x="8469416" y="3248473"/>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12</a:t>
            </a:r>
          </a:p>
        </p:txBody>
      </p:sp>
      <p:sp>
        <p:nvSpPr>
          <p:cNvPr id="109" name="New shape">
            <a:extLst>
              <a:ext uri="{FF2B5EF4-FFF2-40B4-BE49-F238E27FC236}">
                <a16:creationId xmlns:a16="http://schemas.microsoft.com/office/drawing/2014/main" id="{3E05D072-D41B-4F68-A5B5-83632B5768AC}"/>
              </a:ext>
            </a:extLst>
          </p:cNvPr>
          <p:cNvSpPr/>
          <p:nvPr/>
        </p:nvSpPr>
        <p:spPr>
          <a:xfrm>
            <a:off x="8116991" y="3248473"/>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90</a:t>
            </a:r>
          </a:p>
        </p:txBody>
      </p:sp>
      <p:sp>
        <p:nvSpPr>
          <p:cNvPr id="110" name="New shape">
            <a:extLst>
              <a:ext uri="{FF2B5EF4-FFF2-40B4-BE49-F238E27FC236}">
                <a16:creationId xmlns:a16="http://schemas.microsoft.com/office/drawing/2014/main" id="{FD867D60-0D7E-4059-935C-33CE9996AF7D}"/>
              </a:ext>
            </a:extLst>
          </p:cNvPr>
          <p:cNvSpPr/>
          <p:nvPr/>
        </p:nvSpPr>
        <p:spPr>
          <a:xfrm>
            <a:off x="8469416" y="3432411"/>
            <a:ext cx="305715" cy="162993"/>
          </a:xfrm>
          <a:prstGeom prst="rect">
            <a:avLst/>
          </a:prstGeom>
          <a:solidFill>
            <a:srgbClr val="D2BD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000000"/>
                </a:solidFill>
                <a:latin typeface="Arial"/>
              </a:rPr>
              <a:t>15</a:t>
            </a:r>
          </a:p>
        </p:txBody>
      </p:sp>
      <p:sp>
        <p:nvSpPr>
          <p:cNvPr id="111" name="New shape">
            <a:extLst>
              <a:ext uri="{FF2B5EF4-FFF2-40B4-BE49-F238E27FC236}">
                <a16:creationId xmlns:a16="http://schemas.microsoft.com/office/drawing/2014/main" id="{0BDE12A5-6C60-45C2-9225-6C162C0AF43B}"/>
              </a:ext>
            </a:extLst>
          </p:cNvPr>
          <p:cNvSpPr/>
          <p:nvPr/>
        </p:nvSpPr>
        <p:spPr>
          <a:xfrm>
            <a:off x="8116991" y="3432411"/>
            <a:ext cx="305715" cy="162993"/>
          </a:xfrm>
          <a:prstGeom prst="rect">
            <a:avLst/>
          </a:prstGeom>
          <a:solidFill>
            <a:srgbClr val="3C19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sz="1059" kern="1200" dirty="0">
                <a:solidFill>
                  <a:srgbClr val="FFFFFF"/>
                </a:solidFill>
                <a:latin typeface="Arial"/>
              </a:rPr>
              <a:t>93</a:t>
            </a:r>
          </a:p>
        </p:txBody>
      </p:sp>
      <p:sp>
        <p:nvSpPr>
          <p:cNvPr id="112" name="New shape">
            <a:extLst>
              <a:ext uri="{FF2B5EF4-FFF2-40B4-BE49-F238E27FC236}">
                <a16:creationId xmlns:a16="http://schemas.microsoft.com/office/drawing/2014/main" id="{7EDB08FE-B99F-488A-825A-E33813F17B23}"/>
              </a:ext>
            </a:extLst>
          </p:cNvPr>
          <p:cNvSpPr/>
          <p:nvPr/>
        </p:nvSpPr>
        <p:spPr>
          <a:xfrm>
            <a:off x="39819" y="3938432"/>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lang="en-US" sz="794" kern="1200" dirty="0">
                <a:solidFill>
                  <a:srgbClr val="000000"/>
                </a:solidFill>
                <a:latin typeface="Arial"/>
              </a:rPr>
              <a:t>The leaders and managers “practice what they preach”</a:t>
            </a:r>
            <a:r>
              <a:rPr sz="794" kern="1200" dirty="0">
                <a:solidFill>
                  <a:srgbClr val="000000"/>
                </a:solidFill>
                <a:latin typeface="Arial"/>
              </a:rPr>
              <a:t>.</a:t>
            </a:r>
          </a:p>
        </p:txBody>
      </p:sp>
      <p:sp>
        <p:nvSpPr>
          <p:cNvPr id="113" name="New shape">
            <a:extLst>
              <a:ext uri="{FF2B5EF4-FFF2-40B4-BE49-F238E27FC236}">
                <a16:creationId xmlns:a16="http://schemas.microsoft.com/office/drawing/2014/main" id="{F9F8178F-1867-4107-AF07-86AF0551AB8A}"/>
              </a:ext>
            </a:extLst>
          </p:cNvPr>
          <p:cNvSpPr/>
          <p:nvPr/>
        </p:nvSpPr>
        <p:spPr>
          <a:xfrm>
            <a:off x="35804" y="4427720"/>
            <a:ext cx="3931920"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lang="en-US" sz="794" kern="1200" dirty="0">
                <a:solidFill>
                  <a:srgbClr val="000000"/>
                </a:solidFill>
                <a:latin typeface="Arial"/>
              </a:rPr>
              <a:t>There is good alignment of goals across levels.</a:t>
            </a:r>
            <a:r>
              <a:rPr sz="794" kern="1200" dirty="0">
                <a:solidFill>
                  <a:srgbClr val="000000"/>
                </a:solidFill>
                <a:latin typeface="Arial"/>
              </a:rPr>
              <a:t>.</a:t>
            </a:r>
          </a:p>
        </p:txBody>
      </p:sp>
      <p:cxnSp>
        <p:nvCxnSpPr>
          <p:cNvPr id="115" name="Straight Connector 114">
            <a:extLst>
              <a:ext uri="{FF2B5EF4-FFF2-40B4-BE49-F238E27FC236}">
                <a16:creationId xmlns:a16="http://schemas.microsoft.com/office/drawing/2014/main" id="{53C0A37E-FA69-4B6D-B82C-EEAE637A880B}"/>
              </a:ext>
            </a:extLst>
          </p:cNvPr>
          <p:cNvCxnSpPr/>
          <p:nvPr/>
        </p:nvCxnSpPr>
        <p:spPr>
          <a:xfrm>
            <a:off x="5128566" y="32850"/>
            <a:ext cx="0" cy="4936067"/>
          </a:xfrm>
          <a:prstGeom prst="line">
            <a:avLst/>
          </a:prstGeom>
        </p:spPr>
        <p:style>
          <a:lnRef idx="1">
            <a:schemeClr val="accent1"/>
          </a:lnRef>
          <a:fillRef idx="0">
            <a:schemeClr val="accent1"/>
          </a:fillRef>
          <a:effectRef idx="0">
            <a:schemeClr val="accent1"/>
          </a:effectRef>
          <a:fontRef idx="minor">
            <a:schemeClr val="tx1"/>
          </a:fontRef>
        </p:style>
      </p:cxnSp>
      <p:sp>
        <p:nvSpPr>
          <p:cNvPr id="116" name="New shape">
            <a:extLst>
              <a:ext uri="{FF2B5EF4-FFF2-40B4-BE49-F238E27FC236}">
                <a16:creationId xmlns:a16="http://schemas.microsoft.com/office/drawing/2014/main" id="{BE220C61-F992-4C23-B16C-608D3147472B}"/>
              </a:ext>
            </a:extLst>
          </p:cNvPr>
          <p:cNvSpPr/>
          <p:nvPr/>
        </p:nvSpPr>
        <p:spPr>
          <a:xfrm>
            <a:off x="518369" y="1114223"/>
            <a:ext cx="7535769" cy="19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1235" b="1" kern="1200" dirty="0">
                <a:solidFill>
                  <a:srgbClr val="702963"/>
                </a:solidFill>
                <a:latin typeface="Arial"/>
              </a:rPr>
              <a:t>Safety</a:t>
            </a:r>
          </a:p>
        </p:txBody>
      </p:sp>
      <p:sp>
        <p:nvSpPr>
          <p:cNvPr id="117" name="New shape">
            <a:extLst>
              <a:ext uri="{FF2B5EF4-FFF2-40B4-BE49-F238E27FC236}">
                <a16:creationId xmlns:a16="http://schemas.microsoft.com/office/drawing/2014/main" id="{BE906A4F-E1EC-48FF-92EE-5C74C689DFEC}"/>
              </a:ext>
            </a:extLst>
          </p:cNvPr>
          <p:cNvSpPr/>
          <p:nvPr/>
        </p:nvSpPr>
        <p:spPr>
          <a:xfrm>
            <a:off x="554479" y="1417272"/>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u="sng" kern="1200" dirty="0">
                <a:solidFill>
                  <a:srgbClr val="000000"/>
                </a:solidFill>
                <a:latin typeface="Arial"/>
              </a:rPr>
              <a:t>All leaders demonstrate strong commitment</a:t>
            </a:r>
            <a:r>
              <a:rPr sz="794" kern="1200" dirty="0">
                <a:solidFill>
                  <a:srgbClr val="000000"/>
                </a:solidFill>
                <a:latin typeface="Arial"/>
              </a:rPr>
              <a:t> to safety.</a:t>
            </a:r>
          </a:p>
        </p:txBody>
      </p:sp>
      <p:sp>
        <p:nvSpPr>
          <p:cNvPr id="118" name="New shape">
            <a:extLst>
              <a:ext uri="{FF2B5EF4-FFF2-40B4-BE49-F238E27FC236}">
                <a16:creationId xmlns:a16="http://schemas.microsoft.com/office/drawing/2014/main" id="{F143A56C-FDC3-4C8D-8BD9-C31011FFAC79}"/>
              </a:ext>
            </a:extLst>
          </p:cNvPr>
          <p:cNvSpPr/>
          <p:nvPr/>
        </p:nvSpPr>
        <p:spPr>
          <a:xfrm>
            <a:off x="554479" y="1601210"/>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Safety is the number one priority in everything we do.</a:t>
            </a:r>
          </a:p>
        </p:txBody>
      </p:sp>
      <p:sp>
        <p:nvSpPr>
          <p:cNvPr id="119" name="New shape">
            <a:extLst>
              <a:ext uri="{FF2B5EF4-FFF2-40B4-BE49-F238E27FC236}">
                <a16:creationId xmlns:a16="http://schemas.microsoft.com/office/drawing/2014/main" id="{6607D339-7535-468C-8DE8-413408F32481}"/>
              </a:ext>
            </a:extLst>
          </p:cNvPr>
          <p:cNvSpPr/>
          <p:nvPr/>
        </p:nvSpPr>
        <p:spPr>
          <a:xfrm>
            <a:off x="554479" y="1785148"/>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have all the tools and resources needed to work safely.</a:t>
            </a:r>
          </a:p>
        </p:txBody>
      </p:sp>
      <p:sp>
        <p:nvSpPr>
          <p:cNvPr id="120" name="New shape">
            <a:extLst>
              <a:ext uri="{FF2B5EF4-FFF2-40B4-BE49-F238E27FC236}">
                <a16:creationId xmlns:a16="http://schemas.microsoft.com/office/drawing/2014/main" id="{B3875EB6-0E6B-4504-AA0E-4C7B8FF9E31D}"/>
              </a:ext>
            </a:extLst>
          </p:cNvPr>
          <p:cNvSpPr/>
          <p:nvPr/>
        </p:nvSpPr>
        <p:spPr>
          <a:xfrm>
            <a:off x="554479" y="1969086"/>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Teammates take personal ownership for each other's safety.</a:t>
            </a:r>
          </a:p>
        </p:txBody>
      </p:sp>
      <p:sp>
        <p:nvSpPr>
          <p:cNvPr id="121" name="New shape">
            <a:extLst>
              <a:ext uri="{FF2B5EF4-FFF2-40B4-BE49-F238E27FC236}">
                <a16:creationId xmlns:a16="http://schemas.microsoft.com/office/drawing/2014/main" id="{84D826B3-3F5B-47AA-B616-770D40A526D1}"/>
              </a:ext>
            </a:extLst>
          </p:cNvPr>
          <p:cNvSpPr/>
          <p:nvPr/>
        </p:nvSpPr>
        <p:spPr>
          <a:xfrm>
            <a:off x="554479" y="2153023"/>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Teammates contribute to the development of our safety practices.</a:t>
            </a:r>
          </a:p>
        </p:txBody>
      </p:sp>
      <p:sp>
        <p:nvSpPr>
          <p:cNvPr id="122" name="New shape">
            <a:extLst>
              <a:ext uri="{FF2B5EF4-FFF2-40B4-BE49-F238E27FC236}">
                <a16:creationId xmlns:a16="http://schemas.microsoft.com/office/drawing/2014/main" id="{F6108098-F299-441D-921E-2D37C6EF64C9}"/>
              </a:ext>
            </a:extLst>
          </p:cNvPr>
          <p:cNvSpPr/>
          <p:nvPr/>
        </p:nvSpPr>
        <p:spPr>
          <a:xfrm>
            <a:off x="554479" y="2348994"/>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always work safely, even under high pressure.</a:t>
            </a:r>
          </a:p>
        </p:txBody>
      </p:sp>
      <p:sp>
        <p:nvSpPr>
          <p:cNvPr id="123" name="New shape">
            <a:extLst>
              <a:ext uri="{FF2B5EF4-FFF2-40B4-BE49-F238E27FC236}">
                <a16:creationId xmlns:a16="http://schemas.microsoft.com/office/drawing/2014/main" id="{11BE3ECC-DC29-4031-BA33-2806DA0EEA6C}"/>
              </a:ext>
            </a:extLst>
          </p:cNvPr>
          <p:cNvSpPr/>
          <p:nvPr/>
        </p:nvSpPr>
        <p:spPr>
          <a:xfrm>
            <a:off x="554479" y="2520900"/>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continually look for new ways to work safely.</a:t>
            </a:r>
          </a:p>
        </p:txBody>
      </p:sp>
      <p:sp>
        <p:nvSpPr>
          <p:cNvPr id="124" name="New shape">
            <a:extLst>
              <a:ext uri="{FF2B5EF4-FFF2-40B4-BE49-F238E27FC236}">
                <a16:creationId xmlns:a16="http://schemas.microsoft.com/office/drawing/2014/main" id="{125FD285-F57F-4E5E-87B4-BA0CE9FF20D3}"/>
              </a:ext>
            </a:extLst>
          </p:cNvPr>
          <p:cNvSpPr/>
          <p:nvPr/>
        </p:nvSpPr>
        <p:spPr>
          <a:xfrm>
            <a:off x="554479" y="2644675"/>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We work to gain a deep understanding of all</a:t>
            </a:r>
            <a:endParaRPr lang="en-US" sz="794" kern="1200" dirty="0">
              <a:solidFill>
                <a:srgbClr val="000000"/>
              </a:solidFill>
              <a:latin typeface="Arial"/>
            </a:endParaRPr>
          </a:p>
          <a:p>
            <a:pPr algn="r" defTabSz="685783"/>
            <a:r>
              <a:rPr lang="en-US" sz="794" kern="1200" dirty="0">
                <a:solidFill>
                  <a:srgbClr val="000000"/>
                </a:solidFill>
                <a:latin typeface="Arial"/>
              </a:rPr>
              <a:t> near-misses. (or "close calls"). </a:t>
            </a:r>
          </a:p>
        </p:txBody>
      </p:sp>
      <p:sp>
        <p:nvSpPr>
          <p:cNvPr id="125" name="New shape">
            <a:extLst>
              <a:ext uri="{FF2B5EF4-FFF2-40B4-BE49-F238E27FC236}">
                <a16:creationId xmlns:a16="http://schemas.microsoft.com/office/drawing/2014/main" id="{0973FFB9-ADF3-4612-A8F1-BC7929F237DB}"/>
              </a:ext>
            </a:extLst>
          </p:cNvPr>
          <p:cNvSpPr/>
          <p:nvPr/>
        </p:nvSpPr>
        <p:spPr>
          <a:xfrm>
            <a:off x="554479" y="2864710"/>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People from different parts of the organization work togethe</a:t>
            </a:r>
            <a:r>
              <a:rPr lang="en-US" sz="794" kern="1200" dirty="0">
                <a:solidFill>
                  <a:srgbClr val="000000"/>
                </a:solidFill>
                <a:latin typeface="Arial"/>
              </a:rPr>
              <a:t>r</a:t>
            </a:r>
          </a:p>
          <a:p>
            <a:pPr algn="r" defTabSz="685783"/>
            <a:r>
              <a:rPr sz="794" kern="1200" dirty="0">
                <a:solidFill>
                  <a:srgbClr val="000000"/>
                </a:solidFill>
                <a:latin typeface="Arial"/>
              </a:rPr>
              <a:t> in a way that ensures their safety.</a:t>
            </a:r>
          </a:p>
        </p:txBody>
      </p:sp>
      <p:sp>
        <p:nvSpPr>
          <p:cNvPr id="126" name="New shape">
            <a:extLst>
              <a:ext uri="{FF2B5EF4-FFF2-40B4-BE49-F238E27FC236}">
                <a16:creationId xmlns:a16="http://schemas.microsoft.com/office/drawing/2014/main" id="{AE5A6935-DC71-4371-8822-4F902B5545C3}"/>
              </a:ext>
            </a:extLst>
          </p:cNvPr>
          <p:cNvSpPr/>
          <p:nvPr/>
        </p:nvSpPr>
        <p:spPr>
          <a:xfrm>
            <a:off x="554479" y="3108809"/>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All safety issues are reported quickly to leaders and managers.</a:t>
            </a:r>
          </a:p>
        </p:txBody>
      </p:sp>
      <p:sp>
        <p:nvSpPr>
          <p:cNvPr id="127" name="New shape">
            <a:extLst>
              <a:ext uri="{FF2B5EF4-FFF2-40B4-BE49-F238E27FC236}">
                <a16:creationId xmlns:a16="http://schemas.microsoft.com/office/drawing/2014/main" id="{DAAC74ED-06C1-48C3-8222-246A2E40947D}"/>
              </a:ext>
            </a:extLst>
          </p:cNvPr>
          <p:cNvSpPr/>
          <p:nvPr/>
        </p:nvSpPr>
        <p:spPr>
          <a:xfrm>
            <a:off x="554479" y="3256651"/>
            <a:ext cx="752824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u="sng" kern="1200" dirty="0">
                <a:solidFill>
                  <a:srgbClr val="000000"/>
                </a:solidFill>
                <a:latin typeface="Arial"/>
              </a:rPr>
              <a:t>Leaders and managers act quickly</a:t>
            </a:r>
            <a:r>
              <a:rPr sz="794" kern="1200" dirty="0">
                <a:solidFill>
                  <a:srgbClr val="000000"/>
                </a:solidFill>
                <a:latin typeface="Arial"/>
              </a:rPr>
              <a:t> to resolve all safety issues.</a:t>
            </a:r>
          </a:p>
        </p:txBody>
      </p:sp>
      <p:sp>
        <p:nvSpPr>
          <p:cNvPr id="128" name="New shape">
            <a:extLst>
              <a:ext uri="{FF2B5EF4-FFF2-40B4-BE49-F238E27FC236}">
                <a16:creationId xmlns:a16="http://schemas.microsoft.com/office/drawing/2014/main" id="{8821B56E-486C-4CB1-B330-86DA555D4D65}"/>
              </a:ext>
            </a:extLst>
          </p:cNvPr>
          <p:cNvSpPr/>
          <p:nvPr/>
        </p:nvSpPr>
        <p:spPr>
          <a:xfrm>
            <a:off x="554479" y="3404491"/>
            <a:ext cx="7528241" cy="244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r" defTabSz="685783"/>
            <a:r>
              <a:rPr sz="794" kern="1200" dirty="0">
                <a:solidFill>
                  <a:srgbClr val="000000"/>
                </a:solidFill>
                <a:latin typeface="Arial"/>
              </a:rPr>
              <a:t>Considering everything, this organization</a:t>
            </a:r>
            <a:endParaRPr lang="en-US" sz="794" kern="1200" dirty="0">
              <a:solidFill>
                <a:srgbClr val="000000"/>
              </a:solidFill>
              <a:latin typeface="Arial"/>
            </a:endParaRPr>
          </a:p>
          <a:p>
            <a:pPr algn="r" defTabSz="685783"/>
            <a:r>
              <a:rPr sz="794" kern="1200" dirty="0">
                <a:solidFill>
                  <a:srgbClr val="000000"/>
                </a:solidFill>
                <a:latin typeface="Arial"/>
              </a:rPr>
              <a:t> is a very safe place to work.</a:t>
            </a:r>
          </a:p>
        </p:txBody>
      </p:sp>
      <p:sp>
        <p:nvSpPr>
          <p:cNvPr id="129" name="New shape">
            <a:extLst>
              <a:ext uri="{FF2B5EF4-FFF2-40B4-BE49-F238E27FC236}">
                <a16:creationId xmlns:a16="http://schemas.microsoft.com/office/drawing/2014/main" id="{0D49C162-77B7-4429-B165-991FF0791BE3}"/>
              </a:ext>
            </a:extLst>
          </p:cNvPr>
          <p:cNvSpPr/>
          <p:nvPr/>
        </p:nvSpPr>
        <p:spPr>
          <a:xfrm>
            <a:off x="8802296" y="1136448"/>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-80</a:t>
            </a:r>
            <a:endParaRPr sz="1059" kern="1200" dirty="0">
              <a:solidFill>
                <a:srgbClr val="000000"/>
              </a:solidFill>
              <a:latin typeface="Arial"/>
            </a:endParaRPr>
          </a:p>
        </p:txBody>
      </p:sp>
      <p:sp>
        <p:nvSpPr>
          <p:cNvPr id="130" name="New shape">
            <a:extLst>
              <a:ext uri="{FF2B5EF4-FFF2-40B4-BE49-F238E27FC236}">
                <a16:creationId xmlns:a16="http://schemas.microsoft.com/office/drawing/2014/main" id="{76ED97E8-A8AD-462F-B0D4-58B757AFF3F7}"/>
              </a:ext>
            </a:extLst>
          </p:cNvPr>
          <p:cNvSpPr/>
          <p:nvPr/>
        </p:nvSpPr>
        <p:spPr>
          <a:xfrm>
            <a:off x="8802296" y="1407273"/>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-6</a:t>
            </a:r>
            <a:r>
              <a:rPr sz="1059" kern="1200" dirty="0">
                <a:solidFill>
                  <a:srgbClr val="000000"/>
                </a:solidFill>
                <a:latin typeface="Arial"/>
              </a:rPr>
              <a:t>2</a:t>
            </a:r>
          </a:p>
        </p:txBody>
      </p:sp>
      <p:sp>
        <p:nvSpPr>
          <p:cNvPr id="131" name="New shape">
            <a:extLst>
              <a:ext uri="{FF2B5EF4-FFF2-40B4-BE49-F238E27FC236}">
                <a16:creationId xmlns:a16="http://schemas.microsoft.com/office/drawing/2014/main" id="{F8FA6CD0-6A1F-477C-8EAE-77763836F556}"/>
              </a:ext>
            </a:extLst>
          </p:cNvPr>
          <p:cNvSpPr/>
          <p:nvPr/>
        </p:nvSpPr>
        <p:spPr>
          <a:xfrm>
            <a:off x="8802296" y="1591210"/>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-83</a:t>
            </a:r>
            <a:endParaRPr sz="1059" kern="1200" dirty="0">
              <a:solidFill>
                <a:srgbClr val="000000"/>
              </a:solidFill>
              <a:latin typeface="Arial"/>
            </a:endParaRPr>
          </a:p>
        </p:txBody>
      </p:sp>
      <p:sp>
        <p:nvSpPr>
          <p:cNvPr id="132" name="New shape">
            <a:extLst>
              <a:ext uri="{FF2B5EF4-FFF2-40B4-BE49-F238E27FC236}">
                <a16:creationId xmlns:a16="http://schemas.microsoft.com/office/drawing/2014/main" id="{BBEE9E54-AE95-4BFB-B28A-6B55DCAC8090}"/>
              </a:ext>
            </a:extLst>
          </p:cNvPr>
          <p:cNvSpPr/>
          <p:nvPr/>
        </p:nvSpPr>
        <p:spPr>
          <a:xfrm>
            <a:off x="8802296" y="1775149"/>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-73</a:t>
            </a:r>
            <a:endParaRPr sz="1059" kern="1200" dirty="0">
              <a:solidFill>
                <a:srgbClr val="000000"/>
              </a:solidFill>
              <a:latin typeface="Arial"/>
            </a:endParaRPr>
          </a:p>
        </p:txBody>
      </p:sp>
      <p:sp>
        <p:nvSpPr>
          <p:cNvPr id="133" name="New shape">
            <a:extLst>
              <a:ext uri="{FF2B5EF4-FFF2-40B4-BE49-F238E27FC236}">
                <a16:creationId xmlns:a16="http://schemas.microsoft.com/office/drawing/2014/main" id="{84E04830-1A1C-4609-8DCD-72926449AF1D}"/>
              </a:ext>
            </a:extLst>
          </p:cNvPr>
          <p:cNvSpPr/>
          <p:nvPr/>
        </p:nvSpPr>
        <p:spPr>
          <a:xfrm>
            <a:off x="8802296" y="1959087"/>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-83</a:t>
            </a:r>
            <a:endParaRPr sz="1059" kern="1200" dirty="0">
              <a:solidFill>
                <a:srgbClr val="000000"/>
              </a:solidFill>
              <a:latin typeface="Arial"/>
            </a:endParaRPr>
          </a:p>
        </p:txBody>
      </p:sp>
      <p:sp>
        <p:nvSpPr>
          <p:cNvPr id="134" name="New shape">
            <a:extLst>
              <a:ext uri="{FF2B5EF4-FFF2-40B4-BE49-F238E27FC236}">
                <a16:creationId xmlns:a16="http://schemas.microsoft.com/office/drawing/2014/main" id="{DF9E034F-5FC8-4CB3-96A3-0C547BD73B26}"/>
              </a:ext>
            </a:extLst>
          </p:cNvPr>
          <p:cNvSpPr/>
          <p:nvPr/>
        </p:nvSpPr>
        <p:spPr>
          <a:xfrm>
            <a:off x="8802296" y="2143024"/>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-73</a:t>
            </a:r>
            <a:endParaRPr sz="1059" kern="1200" dirty="0">
              <a:solidFill>
                <a:srgbClr val="000000"/>
              </a:solidFill>
              <a:latin typeface="Arial"/>
            </a:endParaRPr>
          </a:p>
        </p:txBody>
      </p:sp>
      <p:sp>
        <p:nvSpPr>
          <p:cNvPr id="135" name="New shape">
            <a:extLst>
              <a:ext uri="{FF2B5EF4-FFF2-40B4-BE49-F238E27FC236}">
                <a16:creationId xmlns:a16="http://schemas.microsoft.com/office/drawing/2014/main" id="{2804C588-2F34-4185-BCA3-20F50FDE999C}"/>
              </a:ext>
            </a:extLst>
          </p:cNvPr>
          <p:cNvSpPr/>
          <p:nvPr/>
        </p:nvSpPr>
        <p:spPr>
          <a:xfrm>
            <a:off x="8802296" y="2326962"/>
            <a:ext cx="305715" cy="162993"/>
          </a:xfrm>
          <a:prstGeom prst="rect">
            <a:avLst/>
          </a:prstGeom>
          <a:solidFill>
            <a:srgbClr val="BC9B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-53</a:t>
            </a:r>
            <a:endParaRPr sz="1059" kern="1200" dirty="0">
              <a:solidFill>
                <a:srgbClr val="000000"/>
              </a:solidFill>
              <a:latin typeface="Arial"/>
            </a:endParaRPr>
          </a:p>
        </p:txBody>
      </p:sp>
      <p:sp>
        <p:nvSpPr>
          <p:cNvPr id="136" name="New shape">
            <a:extLst>
              <a:ext uri="{FF2B5EF4-FFF2-40B4-BE49-F238E27FC236}">
                <a16:creationId xmlns:a16="http://schemas.microsoft.com/office/drawing/2014/main" id="{C4D9D4ED-89EC-45EF-954F-9BFEF6B84D54}"/>
              </a:ext>
            </a:extLst>
          </p:cNvPr>
          <p:cNvSpPr/>
          <p:nvPr/>
        </p:nvSpPr>
        <p:spPr>
          <a:xfrm>
            <a:off x="8802296" y="2510901"/>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-78</a:t>
            </a:r>
            <a:endParaRPr sz="1059" kern="1200" dirty="0">
              <a:solidFill>
                <a:srgbClr val="000000"/>
              </a:solidFill>
              <a:latin typeface="Arial"/>
            </a:endParaRPr>
          </a:p>
        </p:txBody>
      </p:sp>
      <p:sp>
        <p:nvSpPr>
          <p:cNvPr id="137" name="New shape">
            <a:extLst>
              <a:ext uri="{FF2B5EF4-FFF2-40B4-BE49-F238E27FC236}">
                <a16:creationId xmlns:a16="http://schemas.microsoft.com/office/drawing/2014/main" id="{E41A7769-6163-4E94-853E-16FFBAE40DA4}"/>
              </a:ext>
            </a:extLst>
          </p:cNvPr>
          <p:cNvSpPr/>
          <p:nvPr/>
        </p:nvSpPr>
        <p:spPr>
          <a:xfrm>
            <a:off x="8802296" y="2694838"/>
            <a:ext cx="305715" cy="162993"/>
          </a:xfrm>
          <a:prstGeom prst="rect">
            <a:avLst/>
          </a:prstGeom>
          <a:solidFill>
            <a:srgbClr val="BC9BB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-55</a:t>
            </a:r>
            <a:endParaRPr sz="1059" kern="1200" dirty="0">
              <a:solidFill>
                <a:srgbClr val="000000"/>
              </a:solidFill>
              <a:latin typeface="Arial"/>
            </a:endParaRPr>
          </a:p>
        </p:txBody>
      </p:sp>
      <p:sp>
        <p:nvSpPr>
          <p:cNvPr id="138" name="New shape">
            <a:extLst>
              <a:ext uri="{FF2B5EF4-FFF2-40B4-BE49-F238E27FC236}">
                <a16:creationId xmlns:a16="http://schemas.microsoft.com/office/drawing/2014/main" id="{A61943DD-79F3-4514-84D0-81DEBF868973}"/>
              </a:ext>
            </a:extLst>
          </p:cNvPr>
          <p:cNvSpPr/>
          <p:nvPr/>
        </p:nvSpPr>
        <p:spPr>
          <a:xfrm>
            <a:off x="8802296" y="2878776"/>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-77</a:t>
            </a:r>
            <a:endParaRPr sz="1059" kern="1200" dirty="0">
              <a:solidFill>
                <a:srgbClr val="000000"/>
              </a:solidFill>
              <a:latin typeface="Arial"/>
            </a:endParaRPr>
          </a:p>
        </p:txBody>
      </p:sp>
      <p:sp>
        <p:nvSpPr>
          <p:cNvPr id="139" name="New shape">
            <a:extLst>
              <a:ext uri="{FF2B5EF4-FFF2-40B4-BE49-F238E27FC236}">
                <a16:creationId xmlns:a16="http://schemas.microsoft.com/office/drawing/2014/main" id="{8890995D-5FB6-4BE9-92A8-1009A4CB8ECB}"/>
              </a:ext>
            </a:extLst>
          </p:cNvPr>
          <p:cNvSpPr/>
          <p:nvPr/>
        </p:nvSpPr>
        <p:spPr>
          <a:xfrm>
            <a:off x="8802296" y="3062713"/>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a:t>
            </a:r>
            <a:r>
              <a:rPr sz="1059" kern="1200" dirty="0">
                <a:solidFill>
                  <a:srgbClr val="000000"/>
                </a:solidFill>
                <a:latin typeface="Arial"/>
              </a:rPr>
              <a:t>6</a:t>
            </a:r>
            <a:r>
              <a:rPr lang="en-US" sz="1059" kern="1200" dirty="0">
                <a:solidFill>
                  <a:srgbClr val="000000"/>
                </a:solidFill>
                <a:latin typeface="Arial"/>
              </a:rPr>
              <a:t>4</a:t>
            </a:r>
            <a:endParaRPr sz="1059" kern="1200" dirty="0">
              <a:solidFill>
                <a:srgbClr val="000000"/>
              </a:solidFill>
              <a:latin typeface="Arial"/>
            </a:endParaRPr>
          </a:p>
        </p:txBody>
      </p:sp>
      <p:sp>
        <p:nvSpPr>
          <p:cNvPr id="140" name="New shape">
            <a:extLst>
              <a:ext uri="{FF2B5EF4-FFF2-40B4-BE49-F238E27FC236}">
                <a16:creationId xmlns:a16="http://schemas.microsoft.com/office/drawing/2014/main" id="{2914DAAD-59CC-4CE1-A886-54B9AC59798D}"/>
              </a:ext>
            </a:extLst>
          </p:cNvPr>
          <p:cNvSpPr/>
          <p:nvPr/>
        </p:nvSpPr>
        <p:spPr>
          <a:xfrm>
            <a:off x="8802296" y="3246652"/>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-78</a:t>
            </a:r>
            <a:endParaRPr sz="1059" kern="1200" dirty="0">
              <a:solidFill>
                <a:srgbClr val="000000"/>
              </a:solidFill>
              <a:latin typeface="Arial"/>
            </a:endParaRPr>
          </a:p>
        </p:txBody>
      </p:sp>
      <p:sp>
        <p:nvSpPr>
          <p:cNvPr id="141" name="New shape">
            <a:extLst>
              <a:ext uri="{FF2B5EF4-FFF2-40B4-BE49-F238E27FC236}">
                <a16:creationId xmlns:a16="http://schemas.microsoft.com/office/drawing/2014/main" id="{6EB1E4D3-C010-4F16-ACA0-5BD59091772A}"/>
              </a:ext>
            </a:extLst>
          </p:cNvPr>
          <p:cNvSpPr/>
          <p:nvPr/>
        </p:nvSpPr>
        <p:spPr>
          <a:xfrm>
            <a:off x="8802296" y="3430590"/>
            <a:ext cx="305715" cy="162993"/>
          </a:xfrm>
          <a:prstGeom prst="rect">
            <a:avLst/>
          </a:prstGeom>
          <a:solidFill>
            <a:srgbClr val="D2BDC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85783"/>
            <a:r>
              <a:rPr lang="en-US" sz="1059" kern="1200" dirty="0">
                <a:solidFill>
                  <a:srgbClr val="000000"/>
                </a:solidFill>
                <a:latin typeface="Arial"/>
              </a:rPr>
              <a:t>-78</a:t>
            </a:r>
            <a:endParaRPr sz="1059" kern="1200" dirty="0">
              <a:solidFill>
                <a:srgbClr val="000000"/>
              </a:solidFill>
              <a:latin typeface="Arial"/>
            </a:endParaRPr>
          </a:p>
        </p:txBody>
      </p:sp>
      <p:sp>
        <p:nvSpPr>
          <p:cNvPr id="143" name="TextBox 142">
            <a:extLst>
              <a:ext uri="{FF2B5EF4-FFF2-40B4-BE49-F238E27FC236}">
                <a16:creationId xmlns:a16="http://schemas.microsoft.com/office/drawing/2014/main" id="{570CDCFF-E210-465F-9ED0-72E754A626CA}"/>
              </a:ext>
            </a:extLst>
          </p:cNvPr>
          <p:cNvSpPr txBox="1"/>
          <p:nvPr/>
        </p:nvSpPr>
        <p:spPr>
          <a:xfrm>
            <a:off x="240031" y="105041"/>
            <a:ext cx="3639446" cy="646331"/>
          </a:xfrm>
          <a:prstGeom prst="rect">
            <a:avLst/>
          </a:prstGeom>
          <a:solidFill>
            <a:schemeClr val="bg1">
              <a:lumMod val="85000"/>
            </a:schemeClr>
          </a:solidFill>
        </p:spPr>
        <p:txBody>
          <a:bodyPr wrap="square" rtlCol="0">
            <a:spAutoFit/>
          </a:bodyPr>
          <a:lstStyle/>
          <a:p>
            <a:pPr defTabSz="685783"/>
            <a:r>
              <a:rPr lang="en-US" sz="1800" kern="1200" dirty="0">
                <a:solidFill>
                  <a:prstClr val="black"/>
                </a:solidFill>
                <a:latin typeface="Calibri" panose="020F0502020204030204"/>
                <a:ea typeface="+mn-ea"/>
              </a:rPr>
              <a:t>Example: Position = Heavy Equipment Operator</a:t>
            </a:r>
          </a:p>
        </p:txBody>
      </p:sp>
      <p:sp>
        <p:nvSpPr>
          <p:cNvPr id="144" name="Arrow: Right 143">
            <a:extLst>
              <a:ext uri="{FF2B5EF4-FFF2-40B4-BE49-F238E27FC236}">
                <a16:creationId xmlns:a16="http://schemas.microsoft.com/office/drawing/2014/main" id="{F5B90005-80F1-441E-8B79-A69DF5DDA703}"/>
              </a:ext>
            </a:extLst>
          </p:cNvPr>
          <p:cNvSpPr/>
          <p:nvPr/>
        </p:nvSpPr>
        <p:spPr>
          <a:xfrm rot="19949427">
            <a:off x="5390140" y="3950019"/>
            <a:ext cx="605322" cy="333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800" kern="1200" dirty="0">
              <a:solidFill>
                <a:prstClr val="white"/>
              </a:solidFill>
              <a:latin typeface="Calibri" panose="020F0502020204030204"/>
            </a:endParaRPr>
          </a:p>
        </p:txBody>
      </p:sp>
      <p:sp>
        <p:nvSpPr>
          <p:cNvPr id="145" name="Arrow: Right 144">
            <a:extLst>
              <a:ext uri="{FF2B5EF4-FFF2-40B4-BE49-F238E27FC236}">
                <a16:creationId xmlns:a16="http://schemas.microsoft.com/office/drawing/2014/main" id="{8A606F0B-825F-467C-89FE-1DD3B8AD2EE4}"/>
              </a:ext>
            </a:extLst>
          </p:cNvPr>
          <p:cNvSpPr/>
          <p:nvPr/>
        </p:nvSpPr>
        <p:spPr>
          <a:xfrm rot="1778903">
            <a:off x="5301903" y="841860"/>
            <a:ext cx="605322" cy="3332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800" kern="1200" dirty="0">
              <a:solidFill>
                <a:prstClr val="white"/>
              </a:solidFill>
              <a:latin typeface="Calibri" panose="020F0502020204030204"/>
            </a:endParaRPr>
          </a:p>
        </p:txBody>
      </p:sp>
      <p:sp>
        <p:nvSpPr>
          <p:cNvPr id="142" name="New shape">
            <a:extLst>
              <a:ext uri="{FF2B5EF4-FFF2-40B4-BE49-F238E27FC236}">
                <a16:creationId xmlns:a16="http://schemas.microsoft.com/office/drawing/2014/main" id="{69F9648C-D9E2-4161-0CC2-B24F4B424039}"/>
              </a:ext>
            </a:extLst>
          </p:cNvPr>
          <p:cNvSpPr/>
          <p:nvPr/>
        </p:nvSpPr>
        <p:spPr>
          <a:xfrm rot="16200000">
            <a:off x="7868411" y="515020"/>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sz="660" kern="1200" dirty="0">
                <a:solidFill>
                  <a:srgbClr val="000000"/>
                </a:solidFill>
                <a:latin typeface="Arial"/>
              </a:rPr>
              <a:t>2018: </a:t>
            </a:r>
            <a:r>
              <a:rPr lang="en-US" sz="660" kern="1200" dirty="0">
                <a:solidFill>
                  <a:srgbClr val="000000"/>
                </a:solidFill>
                <a:latin typeface="Arial"/>
              </a:rPr>
              <a:t>Operator</a:t>
            </a:r>
            <a:endParaRPr sz="660" kern="1200" dirty="0">
              <a:solidFill>
                <a:srgbClr val="000000"/>
              </a:solidFill>
              <a:latin typeface="Arial"/>
            </a:endParaRPr>
          </a:p>
        </p:txBody>
      </p:sp>
      <p:sp>
        <p:nvSpPr>
          <p:cNvPr id="146" name="New shape">
            <a:extLst>
              <a:ext uri="{FF2B5EF4-FFF2-40B4-BE49-F238E27FC236}">
                <a16:creationId xmlns:a16="http://schemas.microsoft.com/office/drawing/2014/main" id="{0BEBA61E-541D-B942-B2C0-1D08BBD94012}"/>
              </a:ext>
            </a:extLst>
          </p:cNvPr>
          <p:cNvSpPr/>
          <p:nvPr/>
        </p:nvSpPr>
        <p:spPr>
          <a:xfrm rot="16200000">
            <a:off x="8220836" y="515020"/>
            <a:ext cx="80962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sz="660" kern="1200" dirty="0">
                <a:solidFill>
                  <a:srgbClr val="000000"/>
                </a:solidFill>
                <a:latin typeface="Arial"/>
              </a:rPr>
              <a:t>2020: </a:t>
            </a:r>
            <a:r>
              <a:rPr lang="en-US" sz="660" kern="1200" dirty="0">
                <a:solidFill>
                  <a:srgbClr val="000000"/>
                </a:solidFill>
                <a:latin typeface="Arial"/>
              </a:rPr>
              <a:t>Operator</a:t>
            </a:r>
            <a:endParaRPr sz="660" kern="1200" dirty="0">
              <a:solidFill>
                <a:srgbClr val="000000"/>
              </a:solidFill>
              <a:latin typeface="Arial"/>
            </a:endParaRPr>
          </a:p>
        </p:txBody>
      </p:sp>
      <p:sp>
        <p:nvSpPr>
          <p:cNvPr id="147" name="New shape">
            <a:extLst>
              <a:ext uri="{FF2B5EF4-FFF2-40B4-BE49-F238E27FC236}">
                <a16:creationId xmlns:a16="http://schemas.microsoft.com/office/drawing/2014/main" id="{89351D9C-CC01-F0BA-1C87-9A0D2FB07CFE}"/>
              </a:ext>
            </a:extLst>
          </p:cNvPr>
          <p:cNvSpPr/>
          <p:nvPr/>
        </p:nvSpPr>
        <p:spPr>
          <a:xfrm rot="16200000">
            <a:off x="8543444" y="515019"/>
            <a:ext cx="809625" cy="3048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rmAutofit/>
          </a:bodyPr>
          <a:lstStyle/>
          <a:p>
            <a:pPr defTabSz="685783"/>
            <a:r>
              <a:rPr lang="en-US" sz="660" kern="1200" dirty="0">
                <a:solidFill>
                  <a:srgbClr val="000000"/>
                </a:solidFill>
                <a:latin typeface="Arial"/>
              </a:rPr>
              <a:t>YOY Change</a:t>
            </a:r>
            <a:endParaRPr sz="660" kern="1200" dirty="0">
              <a:solidFill>
                <a:srgbClr val="000000"/>
              </a:solidFill>
              <a:latin typeface="Arial"/>
            </a:endParaRPr>
          </a:p>
        </p:txBody>
      </p:sp>
      <p:sp>
        <p:nvSpPr>
          <p:cNvPr id="148" name="Slide Number Placeholder 665">
            <a:extLst>
              <a:ext uri="{FF2B5EF4-FFF2-40B4-BE49-F238E27FC236}">
                <a16:creationId xmlns:a16="http://schemas.microsoft.com/office/drawing/2014/main" id="{DE6324BD-F4C5-4129-FF19-73262BCB20E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12</a:t>
            </a:fld>
            <a:endParaRPr lang="en-US" sz="662" spc="3" dirty="0"/>
          </a:p>
        </p:txBody>
      </p:sp>
    </p:spTree>
    <p:extLst>
      <p:ext uri="{BB962C8B-B14F-4D97-AF65-F5344CB8AC3E}">
        <p14:creationId xmlns:p14="http://schemas.microsoft.com/office/powerpoint/2010/main" val="307933673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734768" y="1972456"/>
            <a:ext cx="7674463" cy="599294"/>
          </a:xfrm>
        </p:spPr>
        <p:txBody>
          <a:bodyPr>
            <a:normAutofit/>
          </a:bodyPr>
          <a:lstStyle/>
          <a:p>
            <a:pPr algn="ctr"/>
            <a:r>
              <a:rPr lang="en-US" sz="2400" dirty="0"/>
              <a:t>Linking Culture and Performance Outcomes</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13</a:t>
            </a:fld>
            <a:endParaRPr lang="en-US" sz="662" spc="3" dirty="0"/>
          </a:p>
        </p:txBody>
      </p:sp>
    </p:spTree>
    <p:extLst>
      <p:ext uri="{BB962C8B-B14F-4D97-AF65-F5344CB8AC3E}">
        <p14:creationId xmlns:p14="http://schemas.microsoft.com/office/powerpoint/2010/main" val="896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392B17-FF10-B41C-1EE9-B4D3FA30D30F}"/>
              </a:ext>
            </a:extLst>
          </p:cNvPr>
          <p:cNvGrpSpPr/>
          <p:nvPr/>
        </p:nvGrpSpPr>
        <p:grpSpPr>
          <a:xfrm>
            <a:off x="869832" y="1004730"/>
            <a:ext cx="7404336" cy="3975169"/>
            <a:chOff x="329596" y="1055594"/>
            <a:chExt cx="7404336" cy="3975169"/>
          </a:xfrm>
        </p:grpSpPr>
        <p:grpSp>
          <p:nvGrpSpPr>
            <p:cNvPr id="6" name="Group 5">
              <a:extLst>
                <a:ext uri="{FF2B5EF4-FFF2-40B4-BE49-F238E27FC236}">
                  <a16:creationId xmlns:a16="http://schemas.microsoft.com/office/drawing/2014/main" id="{61148D0E-DB2F-B81F-D066-9AC5739ECED5}"/>
                </a:ext>
              </a:extLst>
            </p:cNvPr>
            <p:cNvGrpSpPr/>
            <p:nvPr/>
          </p:nvGrpSpPr>
          <p:grpSpPr>
            <a:xfrm>
              <a:off x="329596" y="1055594"/>
              <a:ext cx="7404336" cy="3542639"/>
              <a:chOff x="329596" y="1055594"/>
              <a:chExt cx="7404336" cy="3542639"/>
            </a:xfrm>
          </p:grpSpPr>
          <p:sp>
            <p:nvSpPr>
              <p:cNvPr id="18" name="Rectangle 17">
                <a:extLst>
                  <a:ext uri="{FF2B5EF4-FFF2-40B4-BE49-F238E27FC236}">
                    <a16:creationId xmlns:a16="http://schemas.microsoft.com/office/drawing/2014/main" id="{CF48BD9C-5670-4BC0-AFD7-8840709B5502}"/>
                  </a:ext>
                </a:extLst>
              </p:cNvPr>
              <p:cNvSpPr/>
              <p:nvPr/>
            </p:nvSpPr>
            <p:spPr>
              <a:xfrm>
                <a:off x="329596" y="1055594"/>
                <a:ext cx="2129530" cy="2656979"/>
              </a:xfrm>
              <a:prstGeom prst="rect">
                <a:avLst/>
              </a:prstGeom>
              <a:solidFill>
                <a:schemeClr val="tx1">
                  <a:lumMod val="95000"/>
                  <a:lumOff val="5000"/>
                </a:schemeClr>
              </a:solidFill>
            </p:spPr>
            <p:txBody>
              <a:bodyPr lIns="130879" tIns="0" rIns="0" bIns="0" anchor="ctr"/>
              <a:lstStyle/>
              <a:p>
                <a:pPr algn="ctr" defTabSz="587315">
                  <a:buClr>
                    <a:srgbClr val="CC0000"/>
                  </a:buClr>
                  <a:tabLst>
                    <a:tab pos="0" algn="ctr"/>
                  </a:tabLst>
                  <a:defRPr/>
                </a:pPr>
                <a:r>
                  <a:rPr lang="en-US" sz="1748" dirty="0">
                    <a:solidFill>
                      <a:prstClr val="white"/>
                    </a:solidFill>
                    <a:latin typeface="Arial" panose="020B0604020202020204" pitchFamily="34" charset="0"/>
                    <a:cs typeface="Arial" panose="020B0604020202020204" pitchFamily="34" charset="0"/>
                  </a:rPr>
                  <a:t>Higher culture  scores translate to better value creation and return </a:t>
                </a:r>
                <a:endParaRPr lang="en-US" sz="1310" i="1" dirty="0">
                  <a:solidFill>
                    <a:prstClr val="white"/>
                  </a:solidFill>
                  <a:latin typeface="Arial" panose="020B0604020202020204" pitchFamily="34" charset="0"/>
                  <a:cs typeface="Arial" panose="020B0604020202020204" pitchFamily="34" charset="0"/>
                </a:endParaRPr>
              </a:p>
            </p:txBody>
          </p:sp>
          <p:sp>
            <p:nvSpPr>
              <p:cNvPr id="4" name="Text Box 46">
                <a:extLst>
                  <a:ext uri="{FF2B5EF4-FFF2-40B4-BE49-F238E27FC236}">
                    <a16:creationId xmlns:a16="http://schemas.microsoft.com/office/drawing/2014/main" id="{5BBDE1A4-AD6F-4F45-9E88-456FFCCB477A}"/>
                  </a:ext>
                </a:extLst>
              </p:cNvPr>
              <p:cNvSpPr txBox="1">
                <a:spLocks noChangeArrowheads="1"/>
              </p:cNvSpPr>
              <p:nvPr/>
            </p:nvSpPr>
            <p:spPr bwMode="auto">
              <a:xfrm>
                <a:off x="2460489" y="3801680"/>
                <a:ext cx="5176772" cy="388826"/>
              </a:xfrm>
              <a:prstGeom prst="rect">
                <a:avLst/>
              </a:prstGeom>
              <a:solidFill>
                <a:schemeClr val="bg1">
                  <a:lumMod val="85000"/>
                </a:schemeClr>
              </a:solidFill>
              <a:ln w="38100">
                <a:solidFill>
                  <a:schemeClr val="bg1"/>
                </a:solidFill>
                <a:miter lim="800000"/>
                <a:headEnd/>
                <a:tailEnd/>
              </a:ln>
              <a:effectLst/>
            </p:spPr>
            <p:txBody>
              <a:bodyPr lIns="0" tIns="0" rIns="130879" bIns="0" anchor="ctr"/>
              <a:lstStyle>
                <a:defPPr>
                  <a:defRPr lang="en-US"/>
                </a:defPPr>
                <a:lvl1pPr algn="r">
                  <a:spcBef>
                    <a:spcPct val="50000"/>
                  </a:spcBef>
                  <a:defRPr b="1" kern="0">
                    <a:solidFill>
                      <a:prstClr val="black"/>
                    </a:solidFill>
                    <a:ea typeface="MS PGothic" pitchFamily="34" charset="-128"/>
                    <a:cs typeface="Arial" pitchFamily="34" charset="0"/>
                  </a:defRPr>
                </a:lvl1pPr>
              </a:lstStyle>
              <a:p>
                <a:pPr defTabSz="587315">
                  <a:defRPr/>
                </a:pPr>
                <a:endParaRPr lang="en-US" sz="1157" dirty="0">
                  <a:latin typeface="Calibri"/>
                </a:endParaRPr>
              </a:p>
            </p:txBody>
          </p:sp>
          <p:sp>
            <p:nvSpPr>
              <p:cNvPr id="5" name="Text Box 46">
                <a:extLst>
                  <a:ext uri="{FF2B5EF4-FFF2-40B4-BE49-F238E27FC236}">
                    <a16:creationId xmlns:a16="http://schemas.microsoft.com/office/drawing/2014/main" id="{A4245AEB-D930-430B-84D0-B091AD72B849}"/>
                  </a:ext>
                </a:extLst>
              </p:cNvPr>
              <p:cNvSpPr txBox="1">
                <a:spLocks noChangeArrowheads="1"/>
              </p:cNvSpPr>
              <p:nvPr/>
            </p:nvSpPr>
            <p:spPr bwMode="auto">
              <a:xfrm>
                <a:off x="2460489" y="4209407"/>
                <a:ext cx="5176772" cy="388826"/>
              </a:xfrm>
              <a:prstGeom prst="rect">
                <a:avLst/>
              </a:prstGeom>
              <a:solidFill>
                <a:schemeClr val="bg1">
                  <a:lumMod val="85000"/>
                </a:schemeClr>
              </a:solidFill>
              <a:ln w="38100">
                <a:solidFill>
                  <a:schemeClr val="bg1"/>
                </a:solidFill>
                <a:miter lim="800000"/>
                <a:headEnd/>
                <a:tailEnd/>
              </a:ln>
              <a:effectLst/>
            </p:spPr>
            <p:txBody>
              <a:bodyPr lIns="0" tIns="0" rIns="130879" bIns="0" anchor="ctr"/>
              <a:lstStyle>
                <a:defPPr>
                  <a:defRPr lang="en-US"/>
                </a:defPPr>
                <a:lvl1pPr algn="r">
                  <a:spcBef>
                    <a:spcPct val="50000"/>
                  </a:spcBef>
                  <a:defRPr b="1" kern="0">
                    <a:solidFill>
                      <a:prstClr val="black"/>
                    </a:solidFill>
                    <a:ea typeface="MS PGothic" pitchFamily="34" charset="-128"/>
                    <a:cs typeface="Arial" pitchFamily="34" charset="0"/>
                  </a:defRPr>
                </a:lvl1pPr>
              </a:lstStyle>
              <a:p>
                <a:pPr defTabSz="587315">
                  <a:defRPr/>
                </a:pPr>
                <a:endParaRPr lang="en-US" sz="1157" dirty="0">
                  <a:latin typeface="Calibri"/>
                </a:endParaRPr>
              </a:p>
            </p:txBody>
          </p:sp>
          <p:sp>
            <p:nvSpPr>
              <p:cNvPr id="9" name="Text Box 46">
                <a:extLst>
                  <a:ext uri="{FF2B5EF4-FFF2-40B4-BE49-F238E27FC236}">
                    <a16:creationId xmlns:a16="http://schemas.microsoft.com/office/drawing/2014/main" id="{DCB4D9CD-8A8F-40D5-BE90-9F34967B0F7B}"/>
                  </a:ext>
                </a:extLst>
              </p:cNvPr>
              <p:cNvSpPr txBox="1">
                <a:spLocks noChangeArrowheads="1"/>
              </p:cNvSpPr>
              <p:nvPr/>
            </p:nvSpPr>
            <p:spPr bwMode="auto">
              <a:xfrm>
                <a:off x="329596" y="3801680"/>
                <a:ext cx="2283390" cy="388826"/>
              </a:xfrm>
              <a:prstGeom prst="roundRect">
                <a:avLst>
                  <a:gd name="adj" fmla="val 50000"/>
                </a:avLst>
              </a:prstGeom>
              <a:solidFill>
                <a:schemeClr val="bg1">
                  <a:lumMod val="85000"/>
                </a:schemeClr>
              </a:solidFill>
              <a:ln w="38100">
                <a:solidFill>
                  <a:schemeClr val="bg1"/>
                </a:solidFill>
                <a:miter lim="800000"/>
                <a:headEnd/>
                <a:tailEnd/>
              </a:ln>
              <a:effectLst/>
            </p:spPr>
            <p:txBody>
              <a:bodyPr lIns="0" tIns="0" rIns="130879" bIns="0" anchor="ctr"/>
              <a:lstStyle/>
              <a:p>
                <a:pPr algn="r" defTabSz="587315">
                  <a:spcBef>
                    <a:spcPct val="50000"/>
                  </a:spcBef>
                  <a:defRPr/>
                </a:pPr>
                <a:r>
                  <a:rPr lang="en-US" sz="1157" dirty="0">
                    <a:solidFill>
                      <a:prstClr val="black"/>
                    </a:solidFill>
                    <a:latin typeface="Calibri"/>
                    <a:cs typeface="Arial" pitchFamily="34" charset="0"/>
                  </a:rPr>
                  <a:t>EBITDA Growth</a:t>
                </a:r>
              </a:p>
            </p:txBody>
          </p:sp>
          <p:sp>
            <p:nvSpPr>
              <p:cNvPr id="10" name="Text Box 46">
                <a:extLst>
                  <a:ext uri="{FF2B5EF4-FFF2-40B4-BE49-F238E27FC236}">
                    <a16:creationId xmlns:a16="http://schemas.microsoft.com/office/drawing/2014/main" id="{00D968C2-29D6-4CE3-8C61-546BC170A1CA}"/>
                  </a:ext>
                </a:extLst>
              </p:cNvPr>
              <p:cNvSpPr txBox="1">
                <a:spLocks noChangeArrowheads="1"/>
              </p:cNvSpPr>
              <p:nvPr/>
            </p:nvSpPr>
            <p:spPr bwMode="auto">
              <a:xfrm>
                <a:off x="329596" y="4209407"/>
                <a:ext cx="2283390" cy="388826"/>
              </a:xfrm>
              <a:prstGeom prst="roundRect">
                <a:avLst>
                  <a:gd name="adj" fmla="val 50000"/>
                </a:avLst>
              </a:prstGeom>
              <a:solidFill>
                <a:schemeClr val="bg1">
                  <a:lumMod val="85000"/>
                </a:schemeClr>
              </a:solidFill>
              <a:ln w="38100">
                <a:solidFill>
                  <a:schemeClr val="bg1"/>
                </a:solidFill>
                <a:miter lim="800000"/>
                <a:headEnd/>
                <a:tailEnd/>
              </a:ln>
              <a:effectLst/>
            </p:spPr>
            <p:txBody>
              <a:bodyPr lIns="0" tIns="0" rIns="130879" bIns="0" anchor="ctr"/>
              <a:lstStyle/>
              <a:p>
                <a:pPr algn="r" defTabSz="587315">
                  <a:spcBef>
                    <a:spcPct val="50000"/>
                  </a:spcBef>
                  <a:defRPr/>
                </a:pPr>
                <a:r>
                  <a:rPr lang="en-US" sz="1157" dirty="0">
                    <a:solidFill>
                      <a:prstClr val="black"/>
                    </a:solidFill>
                    <a:latin typeface="Calibri"/>
                    <a:cs typeface="Arial" pitchFamily="34" charset="0"/>
                  </a:rPr>
                  <a:t>Sales Growth</a:t>
                </a:r>
              </a:p>
            </p:txBody>
          </p:sp>
          <p:sp>
            <p:nvSpPr>
              <p:cNvPr id="12" name="Text Box 46">
                <a:extLst>
                  <a:ext uri="{FF2B5EF4-FFF2-40B4-BE49-F238E27FC236}">
                    <a16:creationId xmlns:a16="http://schemas.microsoft.com/office/drawing/2014/main" id="{54FB9037-AA93-425B-BAF2-808CCD0D659D}"/>
                  </a:ext>
                </a:extLst>
              </p:cNvPr>
              <p:cNvSpPr txBox="1">
                <a:spLocks noChangeArrowheads="1"/>
              </p:cNvSpPr>
              <p:nvPr/>
            </p:nvSpPr>
            <p:spPr bwMode="auto">
              <a:xfrm>
                <a:off x="2803610" y="3879985"/>
                <a:ext cx="2283389" cy="232216"/>
              </a:xfrm>
              <a:prstGeom prst="rect">
                <a:avLst/>
              </a:prstGeom>
              <a:solidFill>
                <a:sysClr val="window" lastClr="FFFFFF"/>
              </a:solidFill>
              <a:ln w="9525">
                <a:noFill/>
                <a:miter lim="800000"/>
                <a:headEnd/>
                <a:tailEnd/>
              </a:ln>
              <a:effectLst/>
            </p:spPr>
            <p:txBody>
              <a:bodyPr lIns="0" tIns="0" rIns="0" bIns="0" anchor="ctr"/>
              <a:lstStyle/>
              <a:p>
                <a:pPr algn="ctr" defTabSz="587315">
                  <a:spcBef>
                    <a:spcPct val="50000"/>
                  </a:spcBef>
                  <a:defRPr/>
                </a:pPr>
                <a:r>
                  <a:rPr lang="en-US" sz="1157" dirty="0">
                    <a:solidFill>
                      <a:sysClr val="windowText" lastClr="000000">
                        <a:lumMod val="85000"/>
                        <a:lumOff val="15000"/>
                      </a:sysClr>
                    </a:solidFill>
                    <a:latin typeface="Calibri"/>
                    <a:cs typeface="Arial" pitchFamily="34" charset="0"/>
                  </a:rPr>
                  <a:t>-1%</a:t>
                </a:r>
              </a:p>
            </p:txBody>
          </p:sp>
          <p:sp>
            <p:nvSpPr>
              <p:cNvPr id="13" name="Text Box 46">
                <a:extLst>
                  <a:ext uri="{FF2B5EF4-FFF2-40B4-BE49-F238E27FC236}">
                    <a16:creationId xmlns:a16="http://schemas.microsoft.com/office/drawing/2014/main" id="{02331AE4-313A-4759-B3BF-726067DC9168}"/>
                  </a:ext>
                </a:extLst>
              </p:cNvPr>
              <p:cNvSpPr txBox="1">
                <a:spLocks noChangeArrowheads="1"/>
              </p:cNvSpPr>
              <p:nvPr/>
            </p:nvSpPr>
            <p:spPr bwMode="auto">
              <a:xfrm>
                <a:off x="2803610" y="4286363"/>
                <a:ext cx="2283389" cy="234916"/>
              </a:xfrm>
              <a:prstGeom prst="rect">
                <a:avLst/>
              </a:prstGeom>
              <a:solidFill>
                <a:sysClr val="window" lastClr="FFFFFF"/>
              </a:solidFill>
              <a:ln w="9525">
                <a:noFill/>
                <a:miter lim="800000"/>
                <a:headEnd/>
                <a:tailEnd/>
              </a:ln>
              <a:effectLst/>
            </p:spPr>
            <p:txBody>
              <a:bodyPr lIns="0" tIns="0" rIns="0" bIns="0" anchor="ctr"/>
              <a:lstStyle/>
              <a:p>
                <a:pPr algn="ctr" defTabSz="587315">
                  <a:spcBef>
                    <a:spcPct val="50000"/>
                  </a:spcBef>
                  <a:defRPr/>
                </a:pPr>
                <a:r>
                  <a:rPr lang="en-US" sz="1157" dirty="0">
                    <a:solidFill>
                      <a:sysClr val="windowText" lastClr="000000">
                        <a:lumMod val="85000"/>
                        <a:lumOff val="15000"/>
                      </a:sysClr>
                    </a:solidFill>
                    <a:latin typeface="Calibri"/>
                    <a:cs typeface="Arial" pitchFamily="34" charset="0"/>
                  </a:rPr>
                  <a:t>-4%</a:t>
                </a:r>
              </a:p>
            </p:txBody>
          </p:sp>
          <p:sp>
            <p:nvSpPr>
              <p:cNvPr id="15" name="Text Box 46">
                <a:extLst>
                  <a:ext uri="{FF2B5EF4-FFF2-40B4-BE49-F238E27FC236}">
                    <a16:creationId xmlns:a16="http://schemas.microsoft.com/office/drawing/2014/main" id="{1EF9E5B2-7D0E-413D-99F4-EB5D33EDF525}"/>
                  </a:ext>
                </a:extLst>
              </p:cNvPr>
              <p:cNvSpPr txBox="1">
                <a:spLocks noChangeArrowheads="1"/>
              </p:cNvSpPr>
              <p:nvPr/>
            </p:nvSpPr>
            <p:spPr bwMode="auto">
              <a:xfrm>
                <a:off x="5239496" y="3879985"/>
                <a:ext cx="2283390" cy="232216"/>
              </a:xfrm>
              <a:prstGeom prst="rect">
                <a:avLst/>
              </a:prstGeom>
              <a:solidFill>
                <a:sysClr val="window" lastClr="FFFFFF"/>
              </a:solidFill>
              <a:ln w="9525">
                <a:noFill/>
                <a:miter lim="800000"/>
                <a:headEnd/>
                <a:tailEnd/>
              </a:ln>
              <a:effectLst/>
            </p:spPr>
            <p:txBody>
              <a:bodyPr lIns="0" tIns="0" rIns="0" bIns="0" anchor="ctr"/>
              <a:lstStyle/>
              <a:p>
                <a:pPr marL="3409" algn="ctr" defTabSz="587315">
                  <a:spcBef>
                    <a:spcPct val="50000"/>
                  </a:spcBef>
                  <a:defRPr/>
                </a:pPr>
                <a:r>
                  <a:rPr lang="en-US" sz="1157" dirty="0">
                    <a:solidFill>
                      <a:sysClr val="windowText" lastClr="000000">
                        <a:lumMod val="85000"/>
                        <a:lumOff val="15000"/>
                      </a:sysClr>
                    </a:solidFill>
                    <a:latin typeface="Calibri"/>
                    <a:cs typeface="Arial" pitchFamily="34" charset="0"/>
                  </a:rPr>
                  <a:t>17%</a:t>
                </a:r>
              </a:p>
            </p:txBody>
          </p:sp>
          <p:sp>
            <p:nvSpPr>
              <p:cNvPr id="16" name="Text Box 46">
                <a:extLst>
                  <a:ext uri="{FF2B5EF4-FFF2-40B4-BE49-F238E27FC236}">
                    <a16:creationId xmlns:a16="http://schemas.microsoft.com/office/drawing/2014/main" id="{7E651182-A277-488B-8BCA-A887455F161B}"/>
                  </a:ext>
                </a:extLst>
              </p:cNvPr>
              <p:cNvSpPr txBox="1">
                <a:spLocks noChangeArrowheads="1"/>
              </p:cNvSpPr>
              <p:nvPr/>
            </p:nvSpPr>
            <p:spPr bwMode="auto">
              <a:xfrm>
                <a:off x="5239496" y="4286363"/>
                <a:ext cx="2283390" cy="234916"/>
              </a:xfrm>
              <a:prstGeom prst="rect">
                <a:avLst/>
              </a:prstGeom>
              <a:solidFill>
                <a:sysClr val="window" lastClr="FFFFFF"/>
              </a:solidFill>
              <a:ln w="9525">
                <a:noFill/>
                <a:miter lim="800000"/>
                <a:headEnd/>
                <a:tailEnd/>
              </a:ln>
              <a:effectLst/>
            </p:spPr>
            <p:txBody>
              <a:bodyPr lIns="0" tIns="0" rIns="0" bIns="0" anchor="ctr"/>
              <a:lstStyle/>
              <a:p>
                <a:pPr algn="ctr" defTabSz="587315">
                  <a:spcBef>
                    <a:spcPct val="50000"/>
                  </a:spcBef>
                  <a:defRPr/>
                </a:pPr>
                <a:r>
                  <a:rPr lang="en-US" sz="1157" dirty="0">
                    <a:solidFill>
                      <a:sysClr val="windowText" lastClr="000000">
                        <a:lumMod val="85000"/>
                        <a:lumOff val="15000"/>
                      </a:sysClr>
                    </a:solidFill>
                    <a:latin typeface="Calibri"/>
                    <a:cs typeface="Arial" pitchFamily="34" charset="0"/>
                  </a:rPr>
                  <a:t>6%</a:t>
                </a:r>
              </a:p>
            </p:txBody>
          </p:sp>
          <p:sp>
            <p:nvSpPr>
              <p:cNvPr id="7" name="Text Box 45">
                <a:extLst>
                  <a:ext uri="{FF2B5EF4-FFF2-40B4-BE49-F238E27FC236}">
                    <a16:creationId xmlns:a16="http://schemas.microsoft.com/office/drawing/2014/main" id="{4033AAD5-EBC5-4F79-809A-B66AC6E4CD66}"/>
                  </a:ext>
                </a:extLst>
              </p:cNvPr>
              <p:cNvSpPr txBox="1">
                <a:spLocks noChangeArrowheads="1"/>
              </p:cNvSpPr>
              <p:nvPr/>
            </p:nvSpPr>
            <p:spPr bwMode="auto">
              <a:xfrm>
                <a:off x="5239496" y="1055594"/>
                <a:ext cx="2283390" cy="310521"/>
              </a:xfrm>
              <a:prstGeom prst="rect">
                <a:avLst/>
              </a:prstGeom>
              <a:solidFill>
                <a:schemeClr val="bg1">
                  <a:lumMod val="85000"/>
                </a:schemeClr>
              </a:solidFill>
              <a:ln w="9525">
                <a:noFill/>
                <a:miter lim="800000"/>
                <a:headEnd/>
                <a:tailEnd/>
              </a:ln>
              <a:effectLst/>
            </p:spPr>
            <p:txBody>
              <a:bodyPr lIns="0" tIns="0" rIns="0" bIns="0" anchor="ctr"/>
              <a:lstStyle/>
              <a:p>
                <a:pPr algn="ctr" defTabSz="587315">
                  <a:spcBef>
                    <a:spcPct val="50000"/>
                  </a:spcBef>
                  <a:defRPr/>
                </a:pPr>
                <a:r>
                  <a:rPr lang="en-US" sz="1157" dirty="0">
                    <a:solidFill>
                      <a:prstClr val="black"/>
                    </a:solidFill>
                    <a:latin typeface="Calibri"/>
                    <a:cs typeface="Arial" pitchFamily="34" charset="0"/>
                  </a:rPr>
                  <a:t>Top 30  Companies</a:t>
                </a:r>
              </a:p>
            </p:txBody>
          </p:sp>
          <p:sp>
            <p:nvSpPr>
              <p:cNvPr id="8" name="Text Box 46">
                <a:extLst>
                  <a:ext uri="{FF2B5EF4-FFF2-40B4-BE49-F238E27FC236}">
                    <a16:creationId xmlns:a16="http://schemas.microsoft.com/office/drawing/2014/main" id="{C78AD8C5-6A3B-4227-9133-B07682933C81}"/>
                  </a:ext>
                </a:extLst>
              </p:cNvPr>
              <p:cNvSpPr txBox="1">
                <a:spLocks noChangeArrowheads="1"/>
              </p:cNvSpPr>
              <p:nvPr/>
            </p:nvSpPr>
            <p:spPr bwMode="auto">
              <a:xfrm>
                <a:off x="2636133" y="1055594"/>
                <a:ext cx="2283390" cy="310521"/>
              </a:xfrm>
              <a:prstGeom prst="rect">
                <a:avLst/>
              </a:prstGeom>
              <a:solidFill>
                <a:schemeClr val="bg1">
                  <a:lumMod val="85000"/>
                </a:schemeClr>
              </a:solidFill>
              <a:ln w="9525">
                <a:noFill/>
                <a:miter lim="800000"/>
                <a:headEnd/>
                <a:tailEnd/>
              </a:ln>
            </p:spPr>
            <p:txBody>
              <a:bodyPr lIns="0" tIns="0" rIns="0" bIns="0" anchor="ctr"/>
              <a:lstStyle/>
              <a:p>
                <a:pPr algn="ctr" defTabSz="587315">
                  <a:spcBef>
                    <a:spcPct val="50000"/>
                  </a:spcBef>
                  <a:defRPr/>
                </a:pPr>
                <a:r>
                  <a:rPr lang="en-US" sz="1157" dirty="0">
                    <a:solidFill>
                      <a:prstClr val="black"/>
                    </a:solidFill>
                    <a:latin typeface="Calibri"/>
                    <a:cs typeface="Arial" pitchFamily="34" charset="0"/>
                  </a:rPr>
                  <a:t>Bottom 30 Companies</a:t>
                </a:r>
              </a:p>
            </p:txBody>
          </p:sp>
          <p:pic>
            <p:nvPicPr>
              <p:cNvPr id="75790" name="Picture 2">
                <a:extLst>
                  <a:ext uri="{FF2B5EF4-FFF2-40B4-BE49-F238E27FC236}">
                    <a16:creationId xmlns:a16="http://schemas.microsoft.com/office/drawing/2014/main" id="{0B812253-F567-456E-910A-0DFC02BD79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420" y="1416068"/>
                <a:ext cx="2646934" cy="23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5">
                <a:extLst>
                  <a:ext uri="{FF2B5EF4-FFF2-40B4-BE49-F238E27FC236}">
                    <a16:creationId xmlns:a16="http://schemas.microsoft.com/office/drawing/2014/main" id="{E38BA73A-946C-4D79-B8EF-18A6CCCD0C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4230" y="1414719"/>
                <a:ext cx="2619702" cy="233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itle 1">
              <a:extLst>
                <a:ext uri="{FF2B5EF4-FFF2-40B4-BE49-F238E27FC236}">
                  <a16:creationId xmlns:a16="http://schemas.microsoft.com/office/drawing/2014/main" id="{E8D01DAA-154F-A044-A458-4946A3278653}"/>
                </a:ext>
              </a:extLst>
            </p:cNvPr>
            <p:cNvSpPr txBox="1">
              <a:spLocks/>
            </p:cNvSpPr>
            <p:nvPr/>
          </p:nvSpPr>
          <p:spPr>
            <a:xfrm>
              <a:off x="770433" y="4695697"/>
              <a:ext cx="6349744" cy="335066"/>
            </a:xfrm>
            <a:prstGeom prst="rect">
              <a:avLst/>
            </a:prstGeom>
            <a:noFill/>
            <a:ln>
              <a:noFill/>
            </a:ln>
          </p:spPr>
          <p:txBody>
            <a:bodyPr lIns="60502" tIns="60502" rIns="60502" bIns="60502"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SzPct val="100000"/>
                <a:buFont typeface="Titillium Web"/>
                <a:buNone/>
                <a:defRPr lang="en-US" sz="2420" b="0" i="0" u="none" strike="noStrike" cap="none">
                  <a:solidFill>
                    <a:schemeClr val="bg1"/>
                  </a:solidFill>
                  <a:latin typeface="Arial"/>
                  <a:ea typeface="Raleway"/>
                  <a:cs typeface="Arial"/>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1191" dirty="0">
                  <a:solidFill>
                    <a:schemeClr val="tx1"/>
                  </a:solidFill>
                </a:rPr>
                <a:t>This study of 60 companies shows that firms with the best culture had the best performance </a:t>
              </a:r>
            </a:p>
          </p:txBody>
        </p:sp>
      </p:grpSp>
      <p:sp>
        <p:nvSpPr>
          <p:cNvPr id="24" name="Title 2">
            <a:extLst>
              <a:ext uri="{FF2B5EF4-FFF2-40B4-BE49-F238E27FC236}">
                <a16:creationId xmlns:a16="http://schemas.microsoft.com/office/drawing/2014/main" id="{1032220F-E802-D13D-0371-B0A03FF773D8}"/>
              </a:ext>
            </a:extLst>
          </p:cNvPr>
          <p:cNvSpPr>
            <a:spLocks noGrp="1"/>
          </p:cNvSpPr>
          <p:nvPr>
            <p:ph type="title"/>
          </p:nvPr>
        </p:nvSpPr>
        <p:spPr/>
        <p:txBody>
          <a:bodyPr>
            <a:normAutofit/>
          </a:bodyPr>
          <a:lstStyle/>
          <a:p>
            <a:pPr>
              <a:defRPr/>
            </a:pPr>
            <a:r>
              <a:rPr lang="en-US" sz="2400" dirty="0"/>
              <a:t>Linking Culture and Growth Metrics</a:t>
            </a:r>
            <a:endParaRPr lang="en-US" sz="2648" dirty="0">
              <a:ea typeface="ＭＳ Ｐゴシック" charset="0"/>
            </a:endParaRPr>
          </a:p>
        </p:txBody>
      </p:sp>
      <p:sp>
        <p:nvSpPr>
          <p:cNvPr id="28" name="Slide Number Placeholder 665">
            <a:extLst>
              <a:ext uri="{FF2B5EF4-FFF2-40B4-BE49-F238E27FC236}">
                <a16:creationId xmlns:a16="http://schemas.microsoft.com/office/drawing/2014/main" id="{50675D54-1504-447E-CBBA-24D7408FFC8E}"/>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14</a:t>
            </a:fld>
            <a:endParaRPr lang="en-US" sz="662" spc="3" dirty="0"/>
          </a:p>
        </p:txBody>
      </p:sp>
    </p:spTree>
    <p:extLst>
      <p:ext uri="{BB962C8B-B14F-4D97-AF65-F5344CB8AC3E}">
        <p14:creationId xmlns:p14="http://schemas.microsoft.com/office/powerpoint/2010/main" val="221528766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3C94B-13FA-4124-B247-6766CFB18097}"/>
              </a:ext>
            </a:extLst>
          </p:cNvPr>
          <p:cNvSpPr>
            <a:spLocks noGrp="1"/>
          </p:cNvSpPr>
          <p:nvPr>
            <p:ph type="title"/>
          </p:nvPr>
        </p:nvSpPr>
        <p:spPr/>
        <p:txBody>
          <a:bodyPr>
            <a:normAutofit/>
          </a:bodyPr>
          <a:lstStyle/>
          <a:p>
            <a:pPr>
              <a:defRPr/>
            </a:pPr>
            <a:r>
              <a:rPr lang="en-US" sz="2400" dirty="0"/>
              <a:t>Linking Culture and Growth Metrics</a:t>
            </a:r>
            <a:endParaRPr lang="en-US" sz="2648" dirty="0">
              <a:ea typeface="ＭＳ Ｐゴシック" charset="0"/>
            </a:endParaRPr>
          </a:p>
        </p:txBody>
      </p:sp>
      <p:grpSp>
        <p:nvGrpSpPr>
          <p:cNvPr id="2" name="Group 1">
            <a:extLst>
              <a:ext uri="{FF2B5EF4-FFF2-40B4-BE49-F238E27FC236}">
                <a16:creationId xmlns:a16="http://schemas.microsoft.com/office/drawing/2014/main" id="{C383DC0C-C49E-4BD9-06E9-47950C941FD0}"/>
              </a:ext>
            </a:extLst>
          </p:cNvPr>
          <p:cNvGrpSpPr/>
          <p:nvPr/>
        </p:nvGrpSpPr>
        <p:grpSpPr>
          <a:xfrm>
            <a:off x="789734" y="959041"/>
            <a:ext cx="7564532" cy="4227977"/>
            <a:chOff x="451459" y="981163"/>
            <a:chExt cx="7564532" cy="4227977"/>
          </a:xfrm>
        </p:grpSpPr>
        <p:grpSp>
          <p:nvGrpSpPr>
            <p:cNvPr id="19" name="Group 18">
              <a:extLst>
                <a:ext uri="{FF2B5EF4-FFF2-40B4-BE49-F238E27FC236}">
                  <a16:creationId xmlns:a16="http://schemas.microsoft.com/office/drawing/2014/main" id="{189F4CEF-6F60-4CF8-879D-A7323950633F}"/>
                </a:ext>
              </a:extLst>
            </p:cNvPr>
            <p:cNvGrpSpPr/>
            <p:nvPr/>
          </p:nvGrpSpPr>
          <p:grpSpPr>
            <a:xfrm>
              <a:off x="451459" y="981163"/>
              <a:ext cx="7564532" cy="3930845"/>
              <a:chOff x="1806388" y="1653988"/>
              <a:chExt cx="8520674" cy="4511489"/>
            </a:xfrm>
          </p:grpSpPr>
          <p:sp>
            <p:nvSpPr>
              <p:cNvPr id="18" name="Rectangle 17">
                <a:extLst>
                  <a:ext uri="{FF2B5EF4-FFF2-40B4-BE49-F238E27FC236}">
                    <a16:creationId xmlns:a16="http://schemas.microsoft.com/office/drawing/2014/main" id="{DEFC0EF1-E922-4112-8D61-E7B8C5E3E60A}"/>
                  </a:ext>
                </a:extLst>
              </p:cNvPr>
              <p:cNvSpPr/>
              <p:nvPr/>
            </p:nvSpPr>
            <p:spPr>
              <a:xfrm>
                <a:off x="1806388" y="1653988"/>
                <a:ext cx="2662518" cy="3032312"/>
              </a:xfrm>
              <a:prstGeom prst="rect">
                <a:avLst/>
              </a:prstGeom>
              <a:solidFill>
                <a:schemeClr val="tx1">
                  <a:lumMod val="95000"/>
                  <a:lumOff val="5000"/>
                </a:schemeClr>
              </a:solidFill>
            </p:spPr>
            <p:txBody>
              <a:bodyPr lIns="133095" tIns="0" rIns="0" bIns="0" anchor="ctr"/>
              <a:lstStyle/>
              <a:p>
                <a:pPr algn="ctr">
                  <a:buClr>
                    <a:srgbClr val="CC0000"/>
                  </a:buClr>
                  <a:buFont typeface="Wingdings" pitchFamily="2" charset="2"/>
                  <a:buNone/>
                  <a:defRPr/>
                </a:pPr>
                <a:r>
                  <a:rPr lang="en-US" sz="2000" dirty="0">
                    <a:solidFill>
                      <a:prstClr val="white"/>
                    </a:solidFill>
                    <a:cs typeface="Arial" pitchFamily="34" charset="0"/>
                  </a:rPr>
                  <a:t>The higher the culture scores, </a:t>
                </a:r>
              </a:p>
              <a:p>
                <a:pPr algn="ctr">
                  <a:buClr>
                    <a:srgbClr val="CC0000"/>
                  </a:buClr>
                  <a:buFont typeface="Wingdings" pitchFamily="2" charset="2"/>
                  <a:buNone/>
                  <a:defRPr/>
                </a:pPr>
                <a:r>
                  <a:rPr lang="en-US" sz="2000" dirty="0">
                    <a:solidFill>
                      <a:prstClr val="white"/>
                    </a:solidFill>
                    <a:cs typeface="Arial" pitchFamily="34" charset="0"/>
                  </a:rPr>
                  <a:t>the better the financial performance </a:t>
                </a:r>
              </a:p>
            </p:txBody>
          </p:sp>
          <p:sp>
            <p:nvSpPr>
              <p:cNvPr id="4" name="Text Box 46">
                <a:extLst>
                  <a:ext uri="{FF2B5EF4-FFF2-40B4-BE49-F238E27FC236}">
                    <a16:creationId xmlns:a16="http://schemas.microsoft.com/office/drawing/2014/main" id="{ADF202BE-AD5E-4779-84BF-EAEE65DEC808}"/>
                  </a:ext>
                </a:extLst>
              </p:cNvPr>
              <p:cNvSpPr txBox="1">
                <a:spLocks noChangeArrowheads="1"/>
              </p:cNvSpPr>
              <p:nvPr/>
            </p:nvSpPr>
            <p:spPr bwMode="auto">
              <a:xfrm>
                <a:off x="4291714" y="4787994"/>
                <a:ext cx="6035348" cy="443753"/>
              </a:xfrm>
              <a:prstGeom prst="rect">
                <a:avLst/>
              </a:prstGeom>
              <a:solidFill>
                <a:schemeClr val="bg1">
                  <a:lumMod val="85000"/>
                </a:schemeClr>
              </a:solidFill>
              <a:ln w="38100">
                <a:solidFill>
                  <a:schemeClr val="bg1"/>
                </a:solidFill>
                <a:miter lim="800000"/>
                <a:headEnd/>
                <a:tailEnd/>
              </a:ln>
              <a:effectLst/>
            </p:spPr>
            <p:txBody>
              <a:bodyPr lIns="0" tIns="0" rIns="133095" bIns="0" anchor="ctr"/>
              <a:lstStyle>
                <a:defPPr>
                  <a:defRPr lang="en-US"/>
                </a:defPPr>
                <a:lvl1pPr algn="r">
                  <a:spcBef>
                    <a:spcPct val="50000"/>
                  </a:spcBef>
                  <a:defRPr b="1" kern="0">
                    <a:solidFill>
                      <a:prstClr val="black"/>
                    </a:solidFill>
                    <a:ea typeface="MS PGothic" pitchFamily="34" charset="-128"/>
                    <a:cs typeface="Arial" pitchFamily="34" charset="0"/>
                  </a:defRPr>
                </a:lvl1pPr>
              </a:lstStyle>
              <a:p>
                <a:pPr>
                  <a:defRPr/>
                </a:pPr>
                <a:endParaRPr lang="en-US" sz="1310" dirty="0">
                  <a:latin typeface="Tahoma" charset="0"/>
                </a:endParaRPr>
              </a:p>
            </p:txBody>
          </p:sp>
          <p:sp>
            <p:nvSpPr>
              <p:cNvPr id="5" name="Text Box 46">
                <a:extLst>
                  <a:ext uri="{FF2B5EF4-FFF2-40B4-BE49-F238E27FC236}">
                    <a16:creationId xmlns:a16="http://schemas.microsoft.com/office/drawing/2014/main" id="{95906206-6DA9-4946-8911-3F94A4FF5E48}"/>
                  </a:ext>
                </a:extLst>
              </p:cNvPr>
              <p:cNvSpPr txBox="1">
                <a:spLocks noChangeArrowheads="1"/>
              </p:cNvSpPr>
              <p:nvPr/>
            </p:nvSpPr>
            <p:spPr bwMode="auto">
              <a:xfrm>
                <a:off x="4291714" y="5253318"/>
                <a:ext cx="6035348" cy="443753"/>
              </a:xfrm>
              <a:prstGeom prst="rect">
                <a:avLst/>
              </a:prstGeom>
              <a:solidFill>
                <a:schemeClr val="bg1">
                  <a:lumMod val="85000"/>
                </a:schemeClr>
              </a:solidFill>
              <a:ln w="38100">
                <a:solidFill>
                  <a:schemeClr val="bg1"/>
                </a:solidFill>
                <a:miter lim="800000"/>
                <a:headEnd/>
                <a:tailEnd/>
              </a:ln>
              <a:effectLst/>
            </p:spPr>
            <p:txBody>
              <a:bodyPr lIns="0" tIns="0" rIns="133095" bIns="0" anchor="ctr"/>
              <a:lstStyle>
                <a:defPPr>
                  <a:defRPr lang="en-US"/>
                </a:defPPr>
                <a:lvl1pPr algn="r">
                  <a:spcBef>
                    <a:spcPct val="50000"/>
                  </a:spcBef>
                  <a:defRPr b="1" kern="0">
                    <a:solidFill>
                      <a:prstClr val="black"/>
                    </a:solidFill>
                    <a:ea typeface="MS PGothic" pitchFamily="34" charset="-128"/>
                    <a:cs typeface="Arial" pitchFamily="34" charset="0"/>
                  </a:defRPr>
                </a:lvl1pPr>
              </a:lstStyle>
              <a:p>
                <a:pPr>
                  <a:defRPr/>
                </a:pPr>
                <a:endParaRPr lang="en-US" sz="1310" dirty="0">
                  <a:latin typeface="Tahoma" charset="0"/>
                </a:endParaRPr>
              </a:p>
            </p:txBody>
          </p:sp>
          <p:sp>
            <p:nvSpPr>
              <p:cNvPr id="6" name="Text Box 46">
                <a:extLst>
                  <a:ext uri="{FF2B5EF4-FFF2-40B4-BE49-F238E27FC236}">
                    <a16:creationId xmlns:a16="http://schemas.microsoft.com/office/drawing/2014/main" id="{53272FA4-32AF-4D4B-B96D-B9875FA9D261}"/>
                  </a:ext>
                </a:extLst>
              </p:cNvPr>
              <p:cNvSpPr txBox="1">
                <a:spLocks noChangeArrowheads="1"/>
              </p:cNvSpPr>
              <p:nvPr/>
            </p:nvSpPr>
            <p:spPr bwMode="auto">
              <a:xfrm>
                <a:off x="4291714" y="5721724"/>
                <a:ext cx="6035348" cy="443753"/>
              </a:xfrm>
              <a:prstGeom prst="rect">
                <a:avLst/>
              </a:prstGeom>
              <a:solidFill>
                <a:schemeClr val="bg1">
                  <a:lumMod val="85000"/>
                </a:schemeClr>
              </a:solidFill>
              <a:ln w="38100">
                <a:solidFill>
                  <a:schemeClr val="bg1"/>
                </a:solidFill>
                <a:miter lim="800000"/>
                <a:headEnd/>
                <a:tailEnd/>
              </a:ln>
              <a:effectLst/>
            </p:spPr>
            <p:txBody>
              <a:bodyPr lIns="0" tIns="0" rIns="133095" bIns="0" anchor="ctr"/>
              <a:lstStyle>
                <a:defPPr>
                  <a:defRPr lang="en-US"/>
                </a:defPPr>
                <a:lvl1pPr algn="r">
                  <a:spcBef>
                    <a:spcPct val="50000"/>
                  </a:spcBef>
                  <a:defRPr b="1" kern="0">
                    <a:solidFill>
                      <a:prstClr val="black"/>
                    </a:solidFill>
                    <a:ea typeface="MS PGothic" pitchFamily="34" charset="-128"/>
                    <a:cs typeface="Arial" pitchFamily="34" charset="0"/>
                  </a:defRPr>
                </a:lvl1pPr>
              </a:lstStyle>
              <a:p>
                <a:pPr>
                  <a:defRPr/>
                </a:pPr>
                <a:endParaRPr lang="en-US" sz="1310" dirty="0">
                  <a:latin typeface="Tahoma" charset="0"/>
                </a:endParaRPr>
              </a:p>
            </p:txBody>
          </p:sp>
          <p:sp>
            <p:nvSpPr>
              <p:cNvPr id="9" name="Text Box 46">
                <a:extLst>
                  <a:ext uri="{FF2B5EF4-FFF2-40B4-BE49-F238E27FC236}">
                    <a16:creationId xmlns:a16="http://schemas.microsoft.com/office/drawing/2014/main" id="{BF206183-7AC7-467A-9D05-C9F995D2CF9B}"/>
                  </a:ext>
                </a:extLst>
              </p:cNvPr>
              <p:cNvSpPr txBox="1">
                <a:spLocks noChangeArrowheads="1"/>
              </p:cNvSpPr>
              <p:nvPr/>
            </p:nvSpPr>
            <p:spPr bwMode="auto">
              <a:xfrm>
                <a:off x="1806388" y="4787994"/>
                <a:ext cx="2662518" cy="443753"/>
              </a:xfrm>
              <a:prstGeom prst="roundRect">
                <a:avLst>
                  <a:gd name="adj" fmla="val 50000"/>
                </a:avLst>
              </a:prstGeom>
              <a:solidFill>
                <a:schemeClr val="bg1">
                  <a:lumMod val="85000"/>
                </a:schemeClr>
              </a:solidFill>
              <a:ln w="38100">
                <a:solidFill>
                  <a:schemeClr val="bg1"/>
                </a:solidFill>
                <a:miter lim="800000"/>
                <a:headEnd/>
                <a:tailEnd/>
              </a:ln>
              <a:effectLst/>
            </p:spPr>
            <p:txBody>
              <a:bodyPr lIns="0" tIns="0" rIns="133095" bIns="0" anchor="ctr"/>
              <a:lstStyle/>
              <a:p>
                <a:pPr algn="r">
                  <a:spcBef>
                    <a:spcPct val="50000"/>
                  </a:spcBef>
                  <a:defRPr/>
                </a:pPr>
                <a:r>
                  <a:rPr lang="en-US" sz="1310" dirty="0">
                    <a:solidFill>
                      <a:prstClr val="black"/>
                    </a:solidFill>
                    <a:latin typeface="Tahoma" charset="0"/>
                    <a:cs typeface="Arial" pitchFamily="34" charset="0"/>
                  </a:rPr>
                  <a:t>Return-on-Assets</a:t>
                </a:r>
              </a:p>
            </p:txBody>
          </p:sp>
          <p:sp>
            <p:nvSpPr>
              <p:cNvPr id="10" name="Text Box 46">
                <a:extLst>
                  <a:ext uri="{FF2B5EF4-FFF2-40B4-BE49-F238E27FC236}">
                    <a16:creationId xmlns:a16="http://schemas.microsoft.com/office/drawing/2014/main" id="{E9C2E3D7-E87D-48C6-9874-DCAAAC5862EF}"/>
                  </a:ext>
                </a:extLst>
              </p:cNvPr>
              <p:cNvSpPr txBox="1">
                <a:spLocks noChangeArrowheads="1"/>
              </p:cNvSpPr>
              <p:nvPr/>
            </p:nvSpPr>
            <p:spPr bwMode="auto">
              <a:xfrm>
                <a:off x="1806388" y="5253318"/>
                <a:ext cx="2662518" cy="443753"/>
              </a:xfrm>
              <a:prstGeom prst="roundRect">
                <a:avLst>
                  <a:gd name="adj" fmla="val 50000"/>
                </a:avLst>
              </a:prstGeom>
              <a:solidFill>
                <a:schemeClr val="bg1">
                  <a:lumMod val="85000"/>
                </a:schemeClr>
              </a:solidFill>
              <a:ln w="38100">
                <a:solidFill>
                  <a:schemeClr val="bg1"/>
                </a:solidFill>
                <a:miter lim="800000"/>
                <a:headEnd/>
                <a:tailEnd/>
              </a:ln>
              <a:effectLst/>
            </p:spPr>
            <p:txBody>
              <a:bodyPr lIns="0" tIns="0" rIns="133095" bIns="0" anchor="ctr"/>
              <a:lstStyle/>
              <a:p>
                <a:pPr algn="r">
                  <a:spcBef>
                    <a:spcPct val="50000"/>
                  </a:spcBef>
                  <a:defRPr/>
                </a:pPr>
                <a:r>
                  <a:rPr lang="en-US" sz="1310" dirty="0">
                    <a:solidFill>
                      <a:prstClr val="black"/>
                    </a:solidFill>
                    <a:latin typeface="Tahoma" charset="0"/>
                    <a:cs typeface="Arial" pitchFamily="34" charset="0"/>
                  </a:rPr>
                  <a:t>Sales Growth</a:t>
                </a:r>
              </a:p>
            </p:txBody>
          </p:sp>
          <p:sp>
            <p:nvSpPr>
              <p:cNvPr id="11" name="Text Box 46">
                <a:extLst>
                  <a:ext uri="{FF2B5EF4-FFF2-40B4-BE49-F238E27FC236}">
                    <a16:creationId xmlns:a16="http://schemas.microsoft.com/office/drawing/2014/main" id="{45A5831F-FE30-419F-8D1D-998D23AC8BEE}"/>
                  </a:ext>
                </a:extLst>
              </p:cNvPr>
              <p:cNvSpPr txBox="1">
                <a:spLocks noChangeArrowheads="1"/>
              </p:cNvSpPr>
              <p:nvPr/>
            </p:nvSpPr>
            <p:spPr bwMode="auto">
              <a:xfrm>
                <a:off x="1806388" y="5721724"/>
                <a:ext cx="2662518" cy="443753"/>
              </a:xfrm>
              <a:prstGeom prst="roundRect">
                <a:avLst>
                  <a:gd name="adj" fmla="val 50000"/>
                </a:avLst>
              </a:prstGeom>
              <a:solidFill>
                <a:schemeClr val="bg1">
                  <a:lumMod val="85000"/>
                </a:schemeClr>
              </a:solidFill>
              <a:ln w="38100">
                <a:solidFill>
                  <a:schemeClr val="bg1"/>
                </a:solidFill>
                <a:miter lim="800000"/>
                <a:headEnd/>
                <a:tailEnd/>
              </a:ln>
              <a:effectLst/>
            </p:spPr>
            <p:txBody>
              <a:bodyPr lIns="0" tIns="0" rIns="133095" bIns="0" anchor="ctr"/>
              <a:lstStyle/>
              <a:p>
                <a:pPr algn="r">
                  <a:spcBef>
                    <a:spcPct val="50000"/>
                  </a:spcBef>
                  <a:defRPr/>
                </a:pPr>
                <a:r>
                  <a:rPr lang="en-US" sz="1310" dirty="0">
                    <a:solidFill>
                      <a:prstClr val="black"/>
                    </a:solidFill>
                    <a:latin typeface="Tahoma" charset="0"/>
                    <a:cs typeface="Arial" pitchFamily="34" charset="0"/>
                  </a:rPr>
                  <a:t>Market-to-Book Ratio</a:t>
                </a:r>
              </a:p>
            </p:txBody>
          </p:sp>
          <p:sp>
            <p:nvSpPr>
              <p:cNvPr id="12" name="Text Box 46">
                <a:extLst>
                  <a:ext uri="{FF2B5EF4-FFF2-40B4-BE49-F238E27FC236}">
                    <a16:creationId xmlns:a16="http://schemas.microsoft.com/office/drawing/2014/main" id="{5762B5CE-B159-4719-BDE3-15D624E9090E}"/>
                  </a:ext>
                </a:extLst>
              </p:cNvPr>
              <p:cNvSpPr txBox="1">
                <a:spLocks noChangeArrowheads="1"/>
              </p:cNvSpPr>
              <p:nvPr/>
            </p:nvSpPr>
            <p:spPr bwMode="auto">
              <a:xfrm>
                <a:off x="4690782" y="4877361"/>
                <a:ext cx="2662518" cy="265019"/>
              </a:xfrm>
              <a:prstGeom prst="rect">
                <a:avLst/>
              </a:prstGeom>
              <a:solidFill>
                <a:sysClr val="window" lastClr="FFFFFF"/>
              </a:solidFill>
              <a:ln w="9525">
                <a:noFill/>
                <a:miter lim="800000"/>
                <a:headEnd/>
                <a:tailEnd/>
              </a:ln>
              <a:effectLst/>
            </p:spPr>
            <p:txBody>
              <a:bodyPr lIns="0" tIns="0" rIns="0" bIns="0" anchor="ctr"/>
              <a:lstStyle/>
              <a:p>
                <a:pPr algn="ctr">
                  <a:spcBef>
                    <a:spcPct val="50000"/>
                  </a:spcBef>
                  <a:defRPr/>
                </a:pPr>
                <a:r>
                  <a:rPr lang="en-US" sz="1310" dirty="0">
                    <a:solidFill>
                      <a:sysClr val="windowText" lastClr="000000">
                        <a:lumMod val="85000"/>
                        <a:lumOff val="15000"/>
                      </a:sysClr>
                    </a:solidFill>
                    <a:latin typeface="Tahoma" charset="0"/>
                    <a:cs typeface="Arial" pitchFamily="34" charset="0"/>
                  </a:rPr>
                  <a:t>2.3%</a:t>
                </a:r>
              </a:p>
            </p:txBody>
          </p:sp>
          <p:sp>
            <p:nvSpPr>
              <p:cNvPr id="13" name="Text Box 46">
                <a:extLst>
                  <a:ext uri="{FF2B5EF4-FFF2-40B4-BE49-F238E27FC236}">
                    <a16:creationId xmlns:a16="http://schemas.microsoft.com/office/drawing/2014/main" id="{EC9EA1BB-7866-4506-B9F0-7EDE091F58BC}"/>
                  </a:ext>
                </a:extLst>
              </p:cNvPr>
              <p:cNvSpPr txBox="1">
                <a:spLocks noChangeArrowheads="1"/>
              </p:cNvSpPr>
              <p:nvPr/>
            </p:nvSpPr>
            <p:spPr bwMode="auto">
              <a:xfrm>
                <a:off x="4690782" y="5341145"/>
                <a:ext cx="2662518" cy="268101"/>
              </a:xfrm>
              <a:prstGeom prst="rect">
                <a:avLst/>
              </a:prstGeom>
              <a:solidFill>
                <a:sysClr val="window" lastClr="FFFFFF"/>
              </a:solidFill>
              <a:ln w="9525">
                <a:noFill/>
                <a:miter lim="800000"/>
                <a:headEnd/>
                <a:tailEnd/>
              </a:ln>
              <a:effectLst/>
            </p:spPr>
            <p:txBody>
              <a:bodyPr lIns="0" tIns="0" rIns="0" bIns="0" anchor="ctr"/>
              <a:lstStyle/>
              <a:p>
                <a:pPr algn="ctr">
                  <a:spcBef>
                    <a:spcPct val="50000"/>
                  </a:spcBef>
                  <a:defRPr/>
                </a:pPr>
                <a:r>
                  <a:rPr lang="en-US" sz="1310" dirty="0">
                    <a:solidFill>
                      <a:sysClr val="windowText" lastClr="000000">
                        <a:lumMod val="85000"/>
                        <a:lumOff val="15000"/>
                      </a:sysClr>
                    </a:solidFill>
                    <a:latin typeface="Tahoma" charset="0"/>
                    <a:cs typeface="Arial" pitchFamily="34" charset="0"/>
                  </a:rPr>
                  <a:t>1.4%</a:t>
                </a:r>
              </a:p>
            </p:txBody>
          </p:sp>
          <p:sp>
            <p:nvSpPr>
              <p:cNvPr id="14" name="Text Box 46">
                <a:extLst>
                  <a:ext uri="{FF2B5EF4-FFF2-40B4-BE49-F238E27FC236}">
                    <a16:creationId xmlns:a16="http://schemas.microsoft.com/office/drawing/2014/main" id="{30EBD14B-1D37-4B72-85C8-D71763767DD5}"/>
                  </a:ext>
                </a:extLst>
              </p:cNvPr>
              <p:cNvSpPr txBox="1">
                <a:spLocks noChangeArrowheads="1"/>
              </p:cNvSpPr>
              <p:nvPr/>
            </p:nvSpPr>
            <p:spPr bwMode="auto">
              <a:xfrm>
                <a:off x="4690782" y="5809550"/>
                <a:ext cx="2662518" cy="268101"/>
              </a:xfrm>
              <a:prstGeom prst="rect">
                <a:avLst/>
              </a:prstGeom>
              <a:solidFill>
                <a:sysClr val="window" lastClr="FFFFFF"/>
              </a:solidFill>
              <a:ln w="9525">
                <a:noFill/>
                <a:miter lim="800000"/>
                <a:headEnd/>
                <a:tailEnd/>
              </a:ln>
              <a:effectLst/>
            </p:spPr>
            <p:txBody>
              <a:bodyPr lIns="0" tIns="0" rIns="0" bIns="0" anchor="ctr"/>
              <a:lstStyle/>
              <a:p>
                <a:pPr marL="3467" algn="ctr">
                  <a:spcBef>
                    <a:spcPct val="50000"/>
                  </a:spcBef>
                  <a:defRPr/>
                </a:pPr>
                <a:r>
                  <a:rPr lang="en-US" sz="1310" dirty="0">
                    <a:solidFill>
                      <a:sysClr val="windowText" lastClr="000000">
                        <a:lumMod val="85000"/>
                        <a:lumOff val="15000"/>
                      </a:sysClr>
                    </a:solidFill>
                    <a:latin typeface="Tahoma" charset="0"/>
                    <a:cs typeface="Arial" pitchFamily="34" charset="0"/>
                  </a:rPr>
                  <a:t>2.6</a:t>
                </a:r>
              </a:p>
            </p:txBody>
          </p:sp>
          <p:sp>
            <p:nvSpPr>
              <p:cNvPr id="15" name="Text Box 46">
                <a:extLst>
                  <a:ext uri="{FF2B5EF4-FFF2-40B4-BE49-F238E27FC236}">
                    <a16:creationId xmlns:a16="http://schemas.microsoft.com/office/drawing/2014/main" id="{D3E792C3-F778-4C0A-9CFB-0DF966C5D412}"/>
                  </a:ext>
                </a:extLst>
              </p:cNvPr>
              <p:cNvSpPr txBox="1">
                <a:spLocks noChangeArrowheads="1"/>
              </p:cNvSpPr>
              <p:nvPr/>
            </p:nvSpPr>
            <p:spPr bwMode="auto">
              <a:xfrm>
                <a:off x="7530493" y="4877361"/>
                <a:ext cx="2662518" cy="265019"/>
              </a:xfrm>
              <a:prstGeom prst="rect">
                <a:avLst/>
              </a:prstGeom>
              <a:solidFill>
                <a:sysClr val="window" lastClr="FFFFFF"/>
              </a:solidFill>
              <a:ln w="9525">
                <a:noFill/>
                <a:miter lim="800000"/>
                <a:headEnd/>
                <a:tailEnd/>
              </a:ln>
              <a:effectLst/>
            </p:spPr>
            <p:txBody>
              <a:bodyPr lIns="0" tIns="0" rIns="0" bIns="0" anchor="ctr"/>
              <a:lstStyle/>
              <a:p>
                <a:pPr marL="3467" algn="ctr">
                  <a:spcBef>
                    <a:spcPct val="50000"/>
                  </a:spcBef>
                  <a:defRPr/>
                </a:pPr>
                <a:r>
                  <a:rPr lang="en-US" sz="1310" dirty="0">
                    <a:solidFill>
                      <a:sysClr val="windowText" lastClr="000000">
                        <a:lumMod val="85000"/>
                        <a:lumOff val="15000"/>
                      </a:sysClr>
                    </a:solidFill>
                    <a:latin typeface="Tahoma" charset="0"/>
                    <a:cs typeface="Arial" pitchFamily="34" charset="0"/>
                  </a:rPr>
                  <a:t>3.2%</a:t>
                </a:r>
              </a:p>
            </p:txBody>
          </p:sp>
          <p:sp>
            <p:nvSpPr>
              <p:cNvPr id="16" name="Text Box 46">
                <a:extLst>
                  <a:ext uri="{FF2B5EF4-FFF2-40B4-BE49-F238E27FC236}">
                    <a16:creationId xmlns:a16="http://schemas.microsoft.com/office/drawing/2014/main" id="{798B7383-E221-4614-8A96-CFD6EC15260F}"/>
                  </a:ext>
                </a:extLst>
              </p:cNvPr>
              <p:cNvSpPr txBox="1">
                <a:spLocks noChangeArrowheads="1"/>
              </p:cNvSpPr>
              <p:nvPr/>
            </p:nvSpPr>
            <p:spPr bwMode="auto">
              <a:xfrm>
                <a:off x="7530493" y="5341145"/>
                <a:ext cx="2662518" cy="268101"/>
              </a:xfrm>
              <a:prstGeom prst="rect">
                <a:avLst/>
              </a:prstGeom>
              <a:solidFill>
                <a:sysClr val="window" lastClr="FFFFFF"/>
              </a:solidFill>
              <a:ln w="9525">
                <a:noFill/>
                <a:miter lim="800000"/>
                <a:headEnd/>
                <a:tailEnd/>
              </a:ln>
              <a:effectLst/>
            </p:spPr>
            <p:txBody>
              <a:bodyPr lIns="0" tIns="0" rIns="0" bIns="0" anchor="ctr"/>
              <a:lstStyle/>
              <a:p>
                <a:pPr algn="ctr">
                  <a:spcBef>
                    <a:spcPct val="50000"/>
                  </a:spcBef>
                  <a:defRPr/>
                </a:pPr>
                <a:r>
                  <a:rPr lang="en-US" sz="1310" dirty="0">
                    <a:solidFill>
                      <a:sysClr val="windowText" lastClr="000000">
                        <a:lumMod val="85000"/>
                        <a:lumOff val="15000"/>
                      </a:sysClr>
                    </a:solidFill>
                    <a:latin typeface="Tahoma" charset="0"/>
                    <a:cs typeface="Arial" pitchFamily="34" charset="0"/>
                  </a:rPr>
                  <a:t>23.1%</a:t>
                </a:r>
              </a:p>
            </p:txBody>
          </p:sp>
          <p:sp>
            <p:nvSpPr>
              <p:cNvPr id="17" name="Text Box 46">
                <a:extLst>
                  <a:ext uri="{FF2B5EF4-FFF2-40B4-BE49-F238E27FC236}">
                    <a16:creationId xmlns:a16="http://schemas.microsoft.com/office/drawing/2014/main" id="{802DA144-B6B3-4763-A478-EE1E564777BB}"/>
                  </a:ext>
                </a:extLst>
              </p:cNvPr>
              <p:cNvSpPr txBox="1">
                <a:spLocks noChangeArrowheads="1"/>
              </p:cNvSpPr>
              <p:nvPr/>
            </p:nvSpPr>
            <p:spPr bwMode="auto">
              <a:xfrm>
                <a:off x="7530493" y="5809550"/>
                <a:ext cx="2662518" cy="268101"/>
              </a:xfrm>
              <a:prstGeom prst="rect">
                <a:avLst/>
              </a:prstGeom>
              <a:solidFill>
                <a:sysClr val="window" lastClr="FFFFFF"/>
              </a:solidFill>
              <a:ln w="9525">
                <a:noFill/>
                <a:miter lim="800000"/>
                <a:headEnd/>
                <a:tailEnd/>
              </a:ln>
              <a:effectLst/>
            </p:spPr>
            <p:txBody>
              <a:bodyPr lIns="0" tIns="0" rIns="0" bIns="0" anchor="ctr"/>
              <a:lstStyle/>
              <a:p>
                <a:pPr marL="3467" algn="ctr">
                  <a:spcBef>
                    <a:spcPct val="50000"/>
                  </a:spcBef>
                  <a:defRPr/>
                </a:pPr>
                <a:r>
                  <a:rPr lang="en-US" sz="1310" dirty="0">
                    <a:solidFill>
                      <a:sysClr val="windowText" lastClr="000000">
                        <a:lumMod val="85000"/>
                        <a:lumOff val="15000"/>
                      </a:sysClr>
                    </a:solidFill>
                    <a:latin typeface="Tahoma" charset="0"/>
                    <a:cs typeface="Arial" pitchFamily="34" charset="0"/>
                  </a:rPr>
                  <a:t>4</a:t>
                </a:r>
              </a:p>
            </p:txBody>
          </p:sp>
          <p:pic>
            <p:nvPicPr>
              <p:cNvPr id="77840" name="Picture 2">
                <a:extLst>
                  <a:ext uri="{FF2B5EF4-FFF2-40B4-BE49-F238E27FC236}">
                    <a16:creationId xmlns:a16="http://schemas.microsoft.com/office/drawing/2014/main" id="{709CBA35-80CC-4515-8DAE-D92769AB2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493" y="2171701"/>
                <a:ext cx="2662518" cy="238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41" name="Picture 2">
                <a:extLst>
                  <a:ext uri="{FF2B5EF4-FFF2-40B4-BE49-F238E27FC236}">
                    <a16:creationId xmlns:a16="http://schemas.microsoft.com/office/drawing/2014/main" id="{EB96629E-F18F-4CC6-A460-5FED4D7B9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782" y="2133180"/>
                <a:ext cx="2662518" cy="238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5">
                <a:extLst>
                  <a:ext uri="{FF2B5EF4-FFF2-40B4-BE49-F238E27FC236}">
                    <a16:creationId xmlns:a16="http://schemas.microsoft.com/office/drawing/2014/main" id="{F2BF77CF-7CF1-4AAC-BB91-DE162446E132}"/>
                  </a:ext>
                </a:extLst>
              </p:cNvPr>
              <p:cNvSpPr txBox="1">
                <a:spLocks noChangeArrowheads="1"/>
              </p:cNvSpPr>
              <p:nvPr/>
            </p:nvSpPr>
            <p:spPr bwMode="auto">
              <a:xfrm>
                <a:off x="7530493" y="1653988"/>
                <a:ext cx="2662518" cy="354386"/>
              </a:xfrm>
              <a:prstGeom prst="rect">
                <a:avLst/>
              </a:prstGeom>
              <a:solidFill>
                <a:schemeClr val="bg1">
                  <a:lumMod val="85000"/>
                </a:schemeClr>
              </a:solidFill>
              <a:ln w="9525">
                <a:noFill/>
                <a:miter lim="800000"/>
                <a:headEnd/>
                <a:tailEnd/>
              </a:ln>
              <a:effectLst/>
            </p:spPr>
            <p:txBody>
              <a:bodyPr lIns="0" tIns="0" rIns="0" bIns="0" anchor="ctr"/>
              <a:lstStyle/>
              <a:p>
                <a:pPr algn="ctr">
                  <a:spcBef>
                    <a:spcPct val="50000"/>
                  </a:spcBef>
                  <a:defRPr/>
                </a:pPr>
                <a:r>
                  <a:rPr lang="en-US" sz="1310" dirty="0">
                    <a:solidFill>
                      <a:prstClr val="black"/>
                    </a:solidFill>
                    <a:latin typeface="Tahoma" charset="0"/>
                    <a:cs typeface="Arial" pitchFamily="34" charset="0"/>
                  </a:rPr>
                  <a:t>Top 25%</a:t>
                </a:r>
              </a:p>
            </p:txBody>
          </p:sp>
          <p:sp>
            <p:nvSpPr>
              <p:cNvPr id="8" name="Text Box 46">
                <a:extLst>
                  <a:ext uri="{FF2B5EF4-FFF2-40B4-BE49-F238E27FC236}">
                    <a16:creationId xmlns:a16="http://schemas.microsoft.com/office/drawing/2014/main" id="{61F2D106-688D-4DD9-A276-A67C3BE076AF}"/>
                  </a:ext>
                </a:extLst>
              </p:cNvPr>
              <p:cNvSpPr txBox="1">
                <a:spLocks noChangeArrowheads="1"/>
              </p:cNvSpPr>
              <p:nvPr/>
            </p:nvSpPr>
            <p:spPr bwMode="auto">
              <a:xfrm>
                <a:off x="4690782" y="1653988"/>
                <a:ext cx="2662518" cy="354386"/>
              </a:xfrm>
              <a:prstGeom prst="rect">
                <a:avLst/>
              </a:prstGeom>
              <a:solidFill>
                <a:schemeClr val="bg1">
                  <a:lumMod val="85000"/>
                </a:schemeClr>
              </a:solidFill>
              <a:ln w="9525">
                <a:noFill/>
                <a:miter lim="800000"/>
                <a:headEnd/>
                <a:tailEnd/>
              </a:ln>
            </p:spPr>
            <p:txBody>
              <a:bodyPr lIns="0" tIns="0" rIns="0" bIns="0" anchor="ctr"/>
              <a:lstStyle/>
              <a:p>
                <a:pPr algn="ctr">
                  <a:spcBef>
                    <a:spcPct val="50000"/>
                  </a:spcBef>
                  <a:defRPr/>
                </a:pPr>
                <a:r>
                  <a:rPr lang="en-US" sz="1310" dirty="0">
                    <a:solidFill>
                      <a:prstClr val="black"/>
                    </a:solidFill>
                    <a:latin typeface="Tahoma" charset="0"/>
                    <a:cs typeface="Arial" pitchFamily="34" charset="0"/>
                  </a:rPr>
                  <a:t>Bottom 25%</a:t>
                </a:r>
              </a:p>
            </p:txBody>
          </p:sp>
        </p:grpSp>
        <p:sp>
          <p:nvSpPr>
            <p:cNvPr id="21" name="Title 1">
              <a:extLst>
                <a:ext uri="{FF2B5EF4-FFF2-40B4-BE49-F238E27FC236}">
                  <a16:creationId xmlns:a16="http://schemas.microsoft.com/office/drawing/2014/main" id="{496B26BD-3DE7-B344-A111-3D14B994A9CC}"/>
                </a:ext>
              </a:extLst>
            </p:cNvPr>
            <p:cNvSpPr txBox="1">
              <a:spLocks/>
            </p:cNvSpPr>
            <p:nvPr/>
          </p:nvSpPr>
          <p:spPr>
            <a:xfrm>
              <a:off x="1008427" y="4874074"/>
              <a:ext cx="6450596" cy="335066"/>
            </a:xfrm>
            <a:prstGeom prst="rect">
              <a:avLst/>
            </a:prstGeom>
            <a:noFill/>
            <a:ln>
              <a:noFill/>
            </a:ln>
          </p:spPr>
          <p:txBody>
            <a:bodyPr lIns="60502" tIns="60502" rIns="60502" bIns="60502"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SzPct val="100000"/>
                <a:buFont typeface="Titillium Web"/>
                <a:buNone/>
                <a:defRPr lang="en-US" sz="2420" b="0" i="0" u="none" strike="noStrike" cap="none">
                  <a:solidFill>
                    <a:schemeClr val="bg1"/>
                  </a:solidFill>
                  <a:latin typeface="Arial"/>
                  <a:ea typeface="Raleway"/>
                  <a:cs typeface="Arial"/>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1191" dirty="0">
                  <a:solidFill>
                    <a:schemeClr val="tx1"/>
                  </a:solidFill>
                </a:rPr>
                <a:t>This study of 130 firms shows that firms with the best culture had much stronger sales growth</a:t>
              </a:r>
            </a:p>
          </p:txBody>
        </p:sp>
      </p:grpSp>
      <p:sp>
        <p:nvSpPr>
          <p:cNvPr id="27" name="Slide Number Placeholder 665">
            <a:extLst>
              <a:ext uri="{FF2B5EF4-FFF2-40B4-BE49-F238E27FC236}">
                <a16:creationId xmlns:a16="http://schemas.microsoft.com/office/drawing/2014/main" id="{2C6A1990-D2E4-837A-AA42-E98A2BFE30F2}"/>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15</a:t>
            </a:fld>
            <a:endParaRPr lang="en-US" sz="662" spc="3" dirty="0"/>
          </a:p>
        </p:txBody>
      </p:sp>
    </p:spTree>
    <p:extLst>
      <p:ext uri="{BB962C8B-B14F-4D97-AF65-F5344CB8AC3E}">
        <p14:creationId xmlns:p14="http://schemas.microsoft.com/office/powerpoint/2010/main" val="389155404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5318-C399-4A93-B11D-2FC9E47F41BD}"/>
              </a:ext>
            </a:extLst>
          </p:cNvPr>
          <p:cNvSpPr>
            <a:spLocks noGrp="1"/>
          </p:cNvSpPr>
          <p:nvPr>
            <p:ph type="title"/>
          </p:nvPr>
        </p:nvSpPr>
        <p:spPr/>
        <p:txBody>
          <a:bodyPr>
            <a:normAutofit/>
          </a:bodyPr>
          <a:lstStyle/>
          <a:p>
            <a:pPr defTabSz="646046">
              <a:defRPr/>
            </a:pPr>
            <a:r>
              <a:rPr lang="en-US" sz="2400" dirty="0"/>
              <a:t>Linking Culture and Customer Satisfaction</a:t>
            </a:r>
            <a:endParaRPr lang="en-US" sz="2400" dirty="0">
              <a:ea typeface="+mj-ea"/>
              <a:cs typeface="+mj-cs"/>
            </a:endParaRPr>
          </a:p>
        </p:txBody>
      </p:sp>
      <p:sp>
        <p:nvSpPr>
          <p:cNvPr id="5" name="Content Placeholder 12">
            <a:extLst>
              <a:ext uri="{FF2B5EF4-FFF2-40B4-BE49-F238E27FC236}">
                <a16:creationId xmlns:a16="http://schemas.microsoft.com/office/drawing/2014/main" id="{5A6D51E3-6249-42C8-A6B8-45E5C6E5FE9D}"/>
              </a:ext>
            </a:extLst>
          </p:cNvPr>
          <p:cNvSpPr txBox="1">
            <a:spLocks/>
          </p:cNvSpPr>
          <p:nvPr/>
        </p:nvSpPr>
        <p:spPr bwMode="auto">
          <a:xfrm>
            <a:off x="113248" y="1441607"/>
            <a:ext cx="2046158" cy="2590331"/>
          </a:xfrm>
          <a:prstGeom prst="rect">
            <a:avLst/>
          </a:prstGeom>
          <a:noFill/>
          <a:ln>
            <a:noFill/>
          </a:ln>
        </p:spPr>
        <p:txBody>
          <a:bodyPr lIns="65439" tIns="32720" rIns="65439" bIns="32720"/>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214313" indent="-214313" defTabSz="587315">
              <a:spcBef>
                <a:spcPct val="20000"/>
              </a:spcBef>
              <a:buClr>
                <a:srgbClr val="59647A"/>
              </a:buClr>
              <a:buSzPct val="125000"/>
              <a:buFont typeface="Arial" panose="020B0604020202020204" pitchFamily="34" charset="0"/>
              <a:buChar char="•"/>
              <a:defRPr/>
            </a:pPr>
            <a:r>
              <a:rPr lang="en-US" sz="1350" dirty="0">
                <a:solidFill>
                  <a:prstClr val="black"/>
                </a:solidFill>
                <a:latin typeface="Arial" panose="020B0604020202020204" pitchFamily="34" charset="0"/>
                <a:cs typeface="Arial" panose="020B0604020202020204" pitchFamily="34" charset="0"/>
              </a:rPr>
              <a:t>Study of Automotive Service Centers</a:t>
            </a:r>
          </a:p>
          <a:p>
            <a:pPr marL="214313" indent="-214313" defTabSz="587315">
              <a:spcBef>
                <a:spcPct val="20000"/>
              </a:spcBef>
              <a:buClr>
                <a:srgbClr val="59647A"/>
              </a:buClr>
              <a:buSzPct val="125000"/>
              <a:buFont typeface="Arial" panose="020B0604020202020204" pitchFamily="34" charset="0"/>
              <a:buChar char="•"/>
              <a:defRPr/>
            </a:pPr>
            <a:endParaRPr lang="en-US" sz="1350" dirty="0">
              <a:solidFill>
                <a:prstClr val="black"/>
              </a:solidFill>
              <a:latin typeface="Arial" panose="020B0604020202020204" pitchFamily="34" charset="0"/>
              <a:cs typeface="Arial" panose="020B0604020202020204" pitchFamily="34" charset="0"/>
            </a:endParaRPr>
          </a:p>
          <a:p>
            <a:pPr marL="214313" indent="-214313" defTabSz="587315">
              <a:spcBef>
                <a:spcPct val="20000"/>
              </a:spcBef>
              <a:buClr>
                <a:srgbClr val="59647A"/>
              </a:buClr>
              <a:buSzPct val="125000"/>
              <a:buFont typeface="Arial" panose="020B0604020202020204" pitchFamily="34" charset="0"/>
              <a:buChar char="•"/>
              <a:defRPr/>
            </a:pPr>
            <a:r>
              <a:rPr lang="en-US" sz="1350" dirty="0">
                <a:solidFill>
                  <a:prstClr val="black"/>
                </a:solidFill>
                <a:latin typeface="Arial" panose="020B0604020202020204" pitchFamily="34" charset="0"/>
                <a:cs typeface="Arial" panose="020B0604020202020204" pitchFamily="34" charset="0"/>
              </a:rPr>
              <a:t>Total of 338 dealerships and over 12,000 employees</a:t>
            </a:r>
          </a:p>
          <a:p>
            <a:pPr marL="214313" indent="-214313" defTabSz="587315">
              <a:spcBef>
                <a:spcPct val="20000"/>
              </a:spcBef>
              <a:buClr>
                <a:srgbClr val="59647A"/>
              </a:buClr>
              <a:buSzPct val="125000"/>
              <a:buFont typeface="Arial" panose="020B0604020202020204" pitchFamily="34" charset="0"/>
              <a:buChar char="•"/>
              <a:defRPr/>
            </a:pPr>
            <a:endParaRPr lang="en-US" sz="1350" dirty="0">
              <a:solidFill>
                <a:prstClr val="black"/>
              </a:solidFill>
              <a:latin typeface="Arial" panose="020B0604020202020204" pitchFamily="34" charset="0"/>
              <a:cs typeface="Arial" panose="020B0604020202020204" pitchFamily="34" charset="0"/>
            </a:endParaRPr>
          </a:p>
          <a:p>
            <a:pPr marL="214313" indent="-214313" defTabSz="587315">
              <a:spcBef>
                <a:spcPct val="20000"/>
              </a:spcBef>
              <a:buClr>
                <a:srgbClr val="59647A"/>
              </a:buClr>
              <a:buSzPct val="125000"/>
              <a:buFont typeface="Arial" panose="020B0604020202020204" pitchFamily="34" charset="0"/>
              <a:buChar char="•"/>
              <a:defRPr/>
            </a:pPr>
            <a:r>
              <a:rPr lang="en-US" sz="1350" dirty="0">
                <a:solidFill>
                  <a:prstClr val="black"/>
                </a:solidFill>
                <a:latin typeface="Arial" panose="020B0604020202020204" pitchFamily="34" charset="0"/>
                <a:cs typeface="Arial" panose="020B0604020202020204" pitchFamily="34" charset="0"/>
              </a:rPr>
              <a:t>Compares organizational culture and customer satisfaction</a:t>
            </a:r>
          </a:p>
        </p:txBody>
      </p:sp>
      <p:grpSp>
        <p:nvGrpSpPr>
          <p:cNvPr id="3" name="Group 2">
            <a:extLst>
              <a:ext uri="{FF2B5EF4-FFF2-40B4-BE49-F238E27FC236}">
                <a16:creationId xmlns:a16="http://schemas.microsoft.com/office/drawing/2014/main" id="{D5DBF375-F702-46C6-B41B-7D4C7D6123D4}"/>
              </a:ext>
            </a:extLst>
          </p:cNvPr>
          <p:cNvGrpSpPr/>
          <p:nvPr/>
        </p:nvGrpSpPr>
        <p:grpSpPr>
          <a:xfrm>
            <a:off x="2159405" y="1124277"/>
            <a:ext cx="6781406" cy="3247665"/>
            <a:chOff x="2569090" y="1596978"/>
            <a:chExt cx="7109292" cy="3416672"/>
          </a:xfrm>
        </p:grpSpPr>
        <p:sp>
          <p:nvSpPr>
            <p:cNvPr id="4" name="Text Box 9">
              <a:extLst>
                <a:ext uri="{FF2B5EF4-FFF2-40B4-BE49-F238E27FC236}">
                  <a16:creationId xmlns:a16="http://schemas.microsoft.com/office/drawing/2014/main" id="{7A953E62-15C3-421C-9AD4-6D3F29320CDB}"/>
                </a:ext>
              </a:extLst>
            </p:cNvPr>
            <p:cNvSpPr txBox="1">
              <a:spLocks noChangeArrowheads="1"/>
            </p:cNvSpPr>
            <p:nvPr/>
          </p:nvSpPr>
          <p:spPr bwMode="auto">
            <a:xfrm>
              <a:off x="3266120" y="4756804"/>
              <a:ext cx="2030799" cy="256846"/>
            </a:xfrm>
            <a:prstGeom prst="rect">
              <a:avLst/>
            </a:prstGeom>
            <a:noFill/>
            <a:ln>
              <a:noFill/>
            </a:ln>
          </p:spPr>
          <p:txBody>
            <a:bodyPr wrap="none" lIns="65439" tIns="32720" rIns="65439" bIns="3272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587315" eaLnBrk="1" hangingPunct="1">
                <a:defRPr/>
              </a:pPr>
              <a:r>
                <a:rPr lang="en-US" sz="1157" dirty="0">
                  <a:solidFill>
                    <a:prstClr val="black"/>
                  </a:solidFill>
                  <a:latin typeface="Arial" panose="020B0604020202020204" pitchFamily="34" charset="0"/>
                  <a:cs typeface="Arial" panose="020B0604020202020204" pitchFamily="34" charset="0"/>
                </a:rPr>
                <a:t>Below 50% Highly Satisfied</a:t>
              </a:r>
            </a:p>
          </p:txBody>
        </p:sp>
        <p:pic>
          <p:nvPicPr>
            <p:cNvPr id="78853" name="Picture 5">
              <a:extLst>
                <a:ext uri="{FF2B5EF4-FFF2-40B4-BE49-F238E27FC236}">
                  <a16:creationId xmlns:a16="http://schemas.microsoft.com/office/drawing/2014/main" id="{0172FC9A-873F-473F-9299-97107644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90" y="1596978"/>
              <a:ext cx="3355882" cy="30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a:extLst>
                <a:ext uri="{FF2B5EF4-FFF2-40B4-BE49-F238E27FC236}">
                  <a16:creationId xmlns:a16="http://schemas.microsoft.com/office/drawing/2014/main" id="{5E9253D7-9560-4B33-9366-628710356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337" y="1596979"/>
              <a:ext cx="3362045" cy="301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DF5ACA07-918B-47C9-9E48-21FF6E74DE63}"/>
                </a:ext>
              </a:extLst>
            </p:cNvPr>
            <p:cNvSpPr txBox="1">
              <a:spLocks noChangeArrowheads="1"/>
            </p:cNvSpPr>
            <p:nvPr/>
          </p:nvSpPr>
          <p:spPr bwMode="auto">
            <a:xfrm>
              <a:off x="7026914" y="4756804"/>
              <a:ext cx="2045925" cy="256846"/>
            </a:xfrm>
            <a:prstGeom prst="rect">
              <a:avLst/>
            </a:prstGeom>
            <a:noFill/>
            <a:ln>
              <a:noFill/>
            </a:ln>
          </p:spPr>
          <p:txBody>
            <a:bodyPr wrap="none" lIns="65439" tIns="32720" rIns="65439" bIns="3272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587315" eaLnBrk="1" hangingPunct="1">
                <a:defRPr/>
              </a:pPr>
              <a:r>
                <a:rPr lang="en-US" sz="1157" dirty="0">
                  <a:solidFill>
                    <a:prstClr val="black"/>
                  </a:solidFill>
                  <a:latin typeface="Arial" panose="020B0604020202020204" pitchFamily="34" charset="0"/>
                  <a:cs typeface="Arial" panose="020B0604020202020204" pitchFamily="34" charset="0"/>
                </a:rPr>
                <a:t>Above 80% Highly Satisfied</a:t>
              </a:r>
            </a:p>
          </p:txBody>
        </p:sp>
      </p:grpSp>
      <p:sp>
        <p:nvSpPr>
          <p:cNvPr id="9" name="Title 1">
            <a:extLst>
              <a:ext uri="{FF2B5EF4-FFF2-40B4-BE49-F238E27FC236}">
                <a16:creationId xmlns:a16="http://schemas.microsoft.com/office/drawing/2014/main" id="{99FE5C26-1C88-FD49-95A1-C92650F23EFB}"/>
              </a:ext>
            </a:extLst>
          </p:cNvPr>
          <p:cNvSpPr txBox="1">
            <a:spLocks/>
          </p:cNvSpPr>
          <p:nvPr/>
        </p:nvSpPr>
        <p:spPr>
          <a:xfrm>
            <a:off x="2508528" y="4611616"/>
            <a:ext cx="6450596" cy="335066"/>
          </a:xfrm>
          <a:prstGeom prst="rect">
            <a:avLst/>
          </a:prstGeom>
          <a:noFill/>
          <a:ln>
            <a:noFill/>
          </a:ln>
        </p:spPr>
        <p:txBody>
          <a:bodyPr lIns="60502" tIns="60502" rIns="60502" bIns="60502"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SzPct val="100000"/>
              <a:buFont typeface="Titillium Web"/>
              <a:buNone/>
              <a:defRPr lang="en-US" sz="2420" b="0" i="0" u="none" strike="noStrike" cap="none">
                <a:solidFill>
                  <a:schemeClr val="bg1"/>
                </a:solidFill>
                <a:latin typeface="Arial"/>
                <a:ea typeface="Raleway"/>
                <a:cs typeface="Arial"/>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1191" dirty="0">
                <a:solidFill>
                  <a:schemeClr val="tx1"/>
                </a:solidFill>
              </a:rPr>
              <a:t>This study shows that dealers with the best culture had much stronger customer satisfaction</a:t>
            </a:r>
          </a:p>
        </p:txBody>
      </p:sp>
      <p:sp>
        <p:nvSpPr>
          <p:cNvPr id="14" name="Slide Number Placeholder 665">
            <a:extLst>
              <a:ext uri="{FF2B5EF4-FFF2-40B4-BE49-F238E27FC236}">
                <a16:creationId xmlns:a16="http://schemas.microsoft.com/office/drawing/2014/main" id="{248F087F-AADB-456C-33CD-9B084273AE96}"/>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16</a:t>
            </a:fld>
            <a:endParaRPr lang="en-US" sz="662" spc="3" dirty="0"/>
          </a:p>
        </p:txBody>
      </p:sp>
    </p:spTree>
    <p:extLst>
      <p:ext uri="{BB962C8B-B14F-4D97-AF65-F5344CB8AC3E}">
        <p14:creationId xmlns:p14="http://schemas.microsoft.com/office/powerpoint/2010/main" val="330149820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1625876" y="1972456"/>
            <a:ext cx="5892248" cy="599294"/>
          </a:xfrm>
        </p:spPr>
        <p:txBody>
          <a:bodyPr>
            <a:normAutofit/>
          </a:bodyPr>
          <a:lstStyle/>
          <a:p>
            <a:pPr algn="ctr"/>
            <a:r>
              <a:rPr lang="en-US" sz="2400" dirty="0"/>
              <a:t>Analyzing Survey Comments</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17</a:t>
            </a:fld>
            <a:endParaRPr lang="en-US" sz="662" spc="3" dirty="0"/>
          </a:p>
        </p:txBody>
      </p:sp>
    </p:spTree>
    <p:extLst>
      <p:ext uri="{BB962C8B-B14F-4D97-AF65-F5344CB8AC3E}">
        <p14:creationId xmlns:p14="http://schemas.microsoft.com/office/powerpoint/2010/main" val="123959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56535-4738-4C87-82F5-4E744072F640}"/>
              </a:ext>
            </a:extLst>
          </p:cNvPr>
          <p:cNvSpPr>
            <a:spLocks noGrp="1"/>
          </p:cNvSpPr>
          <p:nvPr>
            <p:ph type="title"/>
          </p:nvPr>
        </p:nvSpPr>
        <p:spPr/>
        <p:txBody>
          <a:bodyPr vert="horz" lIns="68580" tIns="34290" rIns="68580" bIns="34290" rtlCol="0" anchor="ctr" anchorCtr="0">
            <a:normAutofit/>
          </a:bodyPr>
          <a:lstStyle/>
          <a:p>
            <a:pPr>
              <a:spcBef>
                <a:spcPct val="0"/>
              </a:spcBef>
            </a:pPr>
            <a:r>
              <a:rPr lang="en-US" sz="2400" dirty="0">
                <a:solidFill>
                  <a:prstClr val="white"/>
                </a:solidFill>
              </a:rPr>
              <a:t>Text Analysis: Uncovering the Power of Comments</a:t>
            </a:r>
            <a:endParaRPr lang="en-US" sz="4800" dirty="0">
              <a:solidFill>
                <a:schemeClr val="tx1"/>
              </a:solidFill>
              <a:latin typeface="+mj-lt"/>
              <a:ea typeface="+mj-ea"/>
              <a:cs typeface="+mj-cs"/>
            </a:endParaRPr>
          </a:p>
        </p:txBody>
      </p:sp>
      <p:sp>
        <p:nvSpPr>
          <p:cNvPr id="6" name="Text Placeholder 5">
            <a:extLst>
              <a:ext uri="{FF2B5EF4-FFF2-40B4-BE49-F238E27FC236}">
                <a16:creationId xmlns:a16="http://schemas.microsoft.com/office/drawing/2014/main" id="{1350B4DB-015A-4190-A709-8F90D2F17BED}"/>
              </a:ext>
            </a:extLst>
          </p:cNvPr>
          <p:cNvSpPr>
            <a:spLocks noGrp="1"/>
          </p:cNvSpPr>
          <p:nvPr>
            <p:ph type="body" sz="quarter" idx="12"/>
          </p:nvPr>
        </p:nvSpPr>
        <p:spPr>
          <a:xfrm>
            <a:off x="450851" y="1184276"/>
            <a:ext cx="3912004" cy="3672195"/>
          </a:xfrm>
        </p:spPr>
        <p:txBody>
          <a:bodyPr vert="horz" lIns="68580" tIns="34290" rIns="68580" bIns="34290" rtlCol="0">
            <a:normAutofit lnSpcReduction="10000"/>
          </a:bodyPr>
          <a:lstStyle/>
          <a:p>
            <a:pPr marL="0" indent="0">
              <a:spcAft>
                <a:spcPts val="450"/>
              </a:spcAft>
            </a:pPr>
            <a:r>
              <a:rPr lang="en-US" sz="1275" b="1" dirty="0">
                <a:solidFill>
                  <a:schemeClr val="tx1"/>
                </a:solidFill>
                <a:latin typeface="Arial" panose="020B0604020202020204" pitchFamily="34" charset="0"/>
                <a:cs typeface="Arial" panose="020B0604020202020204" pitchFamily="34" charset="0"/>
              </a:rPr>
              <a:t>Key Points </a:t>
            </a: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We can analyze responses to </a:t>
            </a:r>
            <a:r>
              <a:rPr lang="en-US" sz="1275" i="1" dirty="0">
                <a:solidFill>
                  <a:schemeClr val="tx1"/>
                </a:solidFill>
                <a:latin typeface="Arial" panose="020B0604020202020204" pitchFamily="34" charset="0"/>
                <a:cs typeface="Arial" panose="020B0604020202020204" pitchFamily="34" charset="0"/>
              </a:rPr>
              <a:t>any question </a:t>
            </a:r>
            <a:r>
              <a:rPr lang="en-US" sz="1275" dirty="0">
                <a:solidFill>
                  <a:schemeClr val="tx1"/>
                </a:solidFill>
                <a:latin typeface="Arial" panose="020B0604020202020204" pitchFamily="34" charset="0"/>
                <a:cs typeface="Arial" panose="020B0604020202020204" pitchFamily="34" charset="0"/>
              </a:rPr>
              <a:t>on </a:t>
            </a:r>
            <a:r>
              <a:rPr lang="en-US" sz="1275" i="1" dirty="0">
                <a:solidFill>
                  <a:schemeClr val="tx1"/>
                </a:solidFill>
                <a:latin typeface="Arial" panose="020B0604020202020204" pitchFamily="34" charset="0"/>
                <a:cs typeface="Arial" panose="020B0604020202020204" pitchFamily="34" charset="0"/>
              </a:rPr>
              <a:t>any survey. </a:t>
            </a:r>
            <a:endParaRPr lang="en-US" sz="1275" dirty="0">
              <a:solidFill>
                <a:schemeClr val="tx1"/>
              </a:solidFill>
              <a:latin typeface="Arial" panose="020B0604020202020204" pitchFamily="34" charset="0"/>
              <a:cs typeface="Arial" panose="020B0604020202020204" pitchFamily="34" charset="0"/>
            </a:endParaRP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The price is the same regardless of the number of comments.</a:t>
            </a: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Generally, comments must be in English or translated into English.</a:t>
            </a: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Survey comment analysis is best paired with an </a:t>
            </a:r>
            <a:r>
              <a:rPr lang="en-US" sz="1275" b="1" dirty="0">
                <a:solidFill>
                  <a:schemeClr val="tx1"/>
                </a:solidFill>
                <a:latin typeface="Arial" panose="020B0604020202020204" pitchFamily="34" charset="0"/>
                <a:cs typeface="Arial" panose="020B0604020202020204" pitchFamily="34" charset="0"/>
              </a:rPr>
              <a:t>executive report</a:t>
            </a:r>
            <a:r>
              <a:rPr lang="en-US" sz="1275" dirty="0">
                <a:solidFill>
                  <a:schemeClr val="tx1"/>
                </a:solidFill>
                <a:latin typeface="Arial" panose="020B0604020202020204" pitchFamily="34" charset="0"/>
                <a:cs typeface="Arial" panose="020B0604020202020204" pitchFamily="34" charset="0"/>
              </a:rPr>
              <a:t> that captures and summarizes survey results and qualitative responses.</a:t>
            </a: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Any number of comments can be analyzed in excess of around 400.</a:t>
            </a:r>
          </a:p>
          <a:p>
            <a:pPr marL="471488" indent="-214313">
              <a:spcAft>
                <a:spcPts val="450"/>
              </a:spcAft>
              <a:buClr>
                <a:schemeClr val="tx1"/>
              </a:buClr>
              <a:buFont typeface="Arial" panose="020B0604020202020204" pitchFamily="34" charset="0"/>
              <a:buChar char="•"/>
            </a:pPr>
            <a:r>
              <a:rPr lang="en-US" sz="1275" dirty="0">
                <a:solidFill>
                  <a:schemeClr val="tx1"/>
                </a:solidFill>
                <a:latin typeface="Arial" panose="020B0604020202020204" pitchFamily="34" charset="0"/>
                <a:cs typeface="Arial" panose="020B0604020202020204" pitchFamily="34" charset="0"/>
              </a:rPr>
              <a:t>Questions with fewer than 400 comments can be analyzed manually for approximately the same price.</a:t>
            </a:r>
          </a:p>
        </p:txBody>
      </p:sp>
      <p:pic>
        <p:nvPicPr>
          <p:cNvPr id="13" name="Picture 12">
            <a:extLst>
              <a:ext uri="{FF2B5EF4-FFF2-40B4-BE49-F238E27FC236}">
                <a16:creationId xmlns:a16="http://schemas.microsoft.com/office/drawing/2014/main" id="{D15E3506-C29D-4AEB-9A52-7D77F86DDEBB}"/>
              </a:ext>
            </a:extLst>
          </p:cNvPr>
          <p:cNvPicPr>
            <a:picLocks noChangeAspect="1"/>
          </p:cNvPicPr>
          <p:nvPr/>
        </p:nvPicPr>
        <p:blipFill rotWithShape="1">
          <a:blip r:embed="rId3">
            <a:extLst>
              <a:ext uri="{28A0092B-C50C-407E-A947-70E740481C1C}">
                <a14:useLocalDpi xmlns:a14="http://schemas.microsoft.com/office/drawing/2010/main" val="0"/>
              </a:ext>
            </a:extLst>
          </a:blip>
          <a:srcRect l="9342" r="17401" b="1"/>
          <a:stretch/>
        </p:blipFill>
        <p:spPr>
          <a:xfrm>
            <a:off x="5333352" y="1184276"/>
            <a:ext cx="3270717" cy="3672195"/>
          </a:xfrm>
          <a:prstGeom prst="rect">
            <a:avLst/>
          </a:prstGeom>
        </p:spPr>
      </p:pic>
      <p:sp>
        <p:nvSpPr>
          <p:cNvPr id="7" name="Slide Number Placeholder 665">
            <a:extLst>
              <a:ext uri="{FF2B5EF4-FFF2-40B4-BE49-F238E27FC236}">
                <a16:creationId xmlns:a16="http://schemas.microsoft.com/office/drawing/2014/main" id="{F8A79786-9452-C5D7-CF98-804D848F145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18</a:t>
            </a:fld>
            <a:endParaRPr lang="en-US" sz="662" spc="3" dirty="0"/>
          </a:p>
        </p:txBody>
      </p:sp>
    </p:spTree>
    <p:extLst>
      <p:ext uri="{BB962C8B-B14F-4D97-AF65-F5344CB8AC3E}">
        <p14:creationId xmlns:p14="http://schemas.microsoft.com/office/powerpoint/2010/main" val="341447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79B2-BD48-47C4-A350-A1EE180F6556}"/>
              </a:ext>
            </a:extLst>
          </p:cNvPr>
          <p:cNvSpPr>
            <a:spLocks noGrp="1"/>
          </p:cNvSpPr>
          <p:nvPr>
            <p:ph type="title"/>
          </p:nvPr>
        </p:nvSpPr>
        <p:spPr/>
        <p:txBody>
          <a:bodyPr>
            <a:normAutofit/>
          </a:bodyPr>
          <a:lstStyle/>
          <a:p>
            <a:r>
              <a:rPr lang="en-US" sz="2400" dirty="0"/>
              <a:t>Key Insights</a:t>
            </a:r>
          </a:p>
        </p:txBody>
      </p:sp>
      <p:sp>
        <p:nvSpPr>
          <p:cNvPr id="4" name="TextBox 3">
            <a:extLst>
              <a:ext uri="{FF2B5EF4-FFF2-40B4-BE49-F238E27FC236}">
                <a16:creationId xmlns:a16="http://schemas.microsoft.com/office/drawing/2014/main" id="{797B97BF-19D3-4134-B438-158220E60E8C}"/>
              </a:ext>
            </a:extLst>
          </p:cNvPr>
          <p:cNvSpPr txBox="1"/>
          <p:nvPr/>
        </p:nvSpPr>
        <p:spPr>
          <a:xfrm>
            <a:off x="499537" y="1875577"/>
            <a:ext cx="8232167" cy="2446824"/>
          </a:xfrm>
          <a:prstGeom prst="rect">
            <a:avLst/>
          </a:prstGeom>
          <a:noFill/>
        </p:spPr>
        <p:txBody>
          <a:bodyPr wrap="square" rtlCol="0">
            <a:spAutoFit/>
          </a:bodyPr>
          <a:lstStyle/>
          <a:p>
            <a:pPr marL="214313" indent="-214313" defTabSz="617220">
              <a:buFont typeface="Arial" panose="020B0604020202020204" pitchFamily="34" charset="0"/>
              <a:buChar char="•"/>
              <a:tabLst>
                <a:tab pos="5877306" algn="r"/>
              </a:tabLst>
              <a:defRPr/>
            </a:pPr>
            <a:r>
              <a:rPr lang="en-US" sz="1275" b="1" dirty="0"/>
              <a:t>Employees overwhelmingly stressed </a:t>
            </a:r>
            <a:r>
              <a:rPr lang="en-US" sz="1275" b="1" u="sng" dirty="0"/>
              <a:t>improving customer-facing technology</a:t>
            </a:r>
            <a:r>
              <a:rPr lang="en-US" sz="1275" b="1" dirty="0"/>
              <a:t> </a:t>
            </a:r>
            <a:r>
              <a:rPr lang="en-US" sz="1275" dirty="0"/>
              <a:t>as the top way to enhance customer experience</a:t>
            </a:r>
            <a:r>
              <a:rPr lang="en-US" sz="1275" b="1" dirty="0"/>
              <a:t>. </a:t>
            </a:r>
            <a:r>
              <a:rPr lang="en-US" sz="1275" dirty="0"/>
              <a:t>Suggestions spanned many topics from software (improving online banking, the mobile app, internal systems, etc.) to hardware (improving ATMs, scanners, employee computers). Improving technology will also empower customers to help themselves. </a:t>
            </a:r>
          </a:p>
          <a:p>
            <a:pPr marL="214313" indent="-214313" defTabSz="617220">
              <a:buFont typeface="Arial" panose="020B0604020202020204" pitchFamily="34" charset="0"/>
              <a:buChar char="•"/>
              <a:tabLst>
                <a:tab pos="5877306" algn="r"/>
              </a:tabLst>
              <a:defRPr/>
            </a:pPr>
            <a:endParaRPr lang="en-US" sz="1275" dirty="0"/>
          </a:p>
          <a:p>
            <a:pPr marL="214313" indent="-214313" defTabSz="617220">
              <a:buFont typeface="Arial" panose="020B0604020202020204" pitchFamily="34" charset="0"/>
              <a:buChar char="•"/>
              <a:tabLst>
                <a:tab pos="5877306" algn="r"/>
              </a:tabLst>
              <a:defRPr/>
            </a:pPr>
            <a:r>
              <a:rPr lang="en-US" sz="1275" b="1" dirty="0"/>
              <a:t>Improving </a:t>
            </a:r>
            <a:r>
              <a:rPr lang="en-US" sz="1275" b="1" u="sng" dirty="0"/>
              <a:t>employee retention, training, development, and compensation</a:t>
            </a:r>
            <a:r>
              <a:rPr lang="en-US" sz="1275" dirty="0"/>
              <a:t> were frequently mentioned as necessary to ensuring customers have a good experience. In addition, employees suggested improving staffing or the size of float teams to reduce customer wait times at certain branches. </a:t>
            </a:r>
          </a:p>
          <a:p>
            <a:pPr marL="214313" indent="-214313" defTabSz="617220">
              <a:buFont typeface="Arial" panose="020B0604020202020204" pitchFamily="34" charset="0"/>
              <a:buChar char="•"/>
              <a:tabLst>
                <a:tab pos="5877306" algn="r"/>
              </a:tabLst>
              <a:defRPr/>
            </a:pPr>
            <a:endParaRPr lang="en-US" sz="1275" dirty="0"/>
          </a:p>
          <a:p>
            <a:pPr marL="214313" indent="-214313" defTabSz="617220">
              <a:buFont typeface="Arial" panose="020B0604020202020204" pitchFamily="34" charset="0"/>
              <a:buChar char="•"/>
              <a:tabLst>
                <a:tab pos="5877306" algn="r"/>
              </a:tabLst>
              <a:defRPr/>
            </a:pPr>
            <a:r>
              <a:rPr lang="en-US" sz="1275" b="1" dirty="0"/>
              <a:t>Leveraging and developing the </a:t>
            </a:r>
            <a:r>
              <a:rPr lang="en-US" sz="1275" b="1" u="sng" dirty="0"/>
              <a:t>community</a:t>
            </a:r>
            <a:r>
              <a:rPr lang="en-US" sz="1275" b="1" dirty="0"/>
              <a:t> aspect of the bank</a:t>
            </a:r>
            <a:r>
              <a:rPr lang="en-US" sz="1275" dirty="0"/>
              <a:t>, from localizing and speeding up decisions to offering more financial counseling and support, was also a key theme. Employees viewed being a community bank as a key competitive advantage that can be developed further.</a:t>
            </a:r>
          </a:p>
        </p:txBody>
      </p:sp>
      <p:sp>
        <p:nvSpPr>
          <p:cNvPr id="5" name="Rectangle 4">
            <a:extLst>
              <a:ext uri="{FF2B5EF4-FFF2-40B4-BE49-F238E27FC236}">
                <a16:creationId xmlns:a16="http://schemas.microsoft.com/office/drawing/2014/main" id="{9D0FF630-7AD4-4B57-BD35-C726C094FC64}"/>
              </a:ext>
            </a:extLst>
          </p:cNvPr>
          <p:cNvSpPr/>
          <p:nvPr/>
        </p:nvSpPr>
        <p:spPr>
          <a:xfrm>
            <a:off x="215488" y="1244949"/>
            <a:ext cx="8800263" cy="300082"/>
          </a:xfrm>
          <a:prstGeom prst="rect">
            <a:avLst/>
          </a:prstGeom>
          <a:ln w="19050">
            <a:solidFill>
              <a:schemeClr val="tx1"/>
            </a:solidFill>
          </a:ln>
        </p:spPr>
        <p:txBody>
          <a:bodyPr wrap="square">
            <a:spAutoFit/>
          </a:bodyPr>
          <a:lstStyle/>
          <a:p>
            <a:pPr defTabSz="685800">
              <a:defRPr/>
            </a:pPr>
            <a:r>
              <a:rPr lang="en-US" sz="1350" b="1" dirty="0"/>
              <a:t>Question: What is the most important thing our organization can do to improve the customer experience?</a:t>
            </a:r>
          </a:p>
        </p:txBody>
      </p:sp>
      <p:sp>
        <p:nvSpPr>
          <p:cNvPr id="8" name="TextBox 7">
            <a:extLst>
              <a:ext uri="{FF2B5EF4-FFF2-40B4-BE49-F238E27FC236}">
                <a16:creationId xmlns:a16="http://schemas.microsoft.com/office/drawing/2014/main" id="{BA9CB6EB-5862-4E4C-A6A9-614EBADA7FEC}"/>
              </a:ext>
            </a:extLst>
          </p:cNvPr>
          <p:cNvSpPr txBox="1"/>
          <p:nvPr/>
        </p:nvSpPr>
        <p:spPr>
          <a:xfrm>
            <a:off x="3719042" y="280731"/>
            <a:ext cx="1705916" cy="323165"/>
          </a:xfrm>
          <a:prstGeom prst="rect">
            <a:avLst/>
          </a:prstGeom>
          <a:solidFill>
            <a:schemeClr val="bg1"/>
          </a:solidFill>
          <a:ln>
            <a:solidFill>
              <a:schemeClr val="tx1"/>
            </a:solidFill>
          </a:ln>
        </p:spPr>
        <p:txBody>
          <a:bodyPr wrap="square" rtlCol="0">
            <a:spAutoFit/>
          </a:bodyPr>
          <a:lstStyle/>
          <a:p>
            <a:pPr algn="ctr"/>
            <a:r>
              <a:rPr lang="en-US" sz="1500" b="1" dirty="0">
                <a:solidFill>
                  <a:srgbClr val="FF0000"/>
                </a:solidFill>
              </a:rPr>
              <a:t>Sample Report</a:t>
            </a:r>
          </a:p>
        </p:txBody>
      </p:sp>
      <p:sp>
        <p:nvSpPr>
          <p:cNvPr id="6" name="Slide Number Placeholder 665">
            <a:extLst>
              <a:ext uri="{FF2B5EF4-FFF2-40B4-BE49-F238E27FC236}">
                <a16:creationId xmlns:a16="http://schemas.microsoft.com/office/drawing/2014/main" id="{9CCB8AD2-44C9-4CF2-BA3F-CAD2BBB56BD7}"/>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19</a:t>
            </a:fld>
            <a:endParaRPr lang="en-US" sz="662" spc="3" dirty="0"/>
          </a:p>
        </p:txBody>
      </p:sp>
    </p:spTree>
    <p:extLst>
      <p:ext uri="{BB962C8B-B14F-4D97-AF65-F5344CB8AC3E}">
        <p14:creationId xmlns:p14="http://schemas.microsoft.com/office/powerpoint/2010/main" val="41419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52B4D-3FC1-4CB5-550E-3C1E3336F417}"/>
              </a:ext>
            </a:extLst>
          </p:cNvPr>
          <p:cNvSpPr>
            <a:spLocks noGrp="1"/>
          </p:cNvSpPr>
          <p:nvPr>
            <p:ph type="title"/>
          </p:nvPr>
        </p:nvSpPr>
        <p:spPr/>
        <p:txBody>
          <a:bodyPr>
            <a:normAutofit/>
          </a:bodyPr>
          <a:lstStyle/>
          <a:p>
            <a:r>
              <a:rPr lang="en-US" sz="2400" dirty="0"/>
              <a:t>Today’s Agenda, Guided by You</a:t>
            </a:r>
          </a:p>
        </p:txBody>
      </p:sp>
      <p:sp>
        <p:nvSpPr>
          <p:cNvPr id="3" name="Text Placeholder 2">
            <a:extLst>
              <a:ext uri="{FF2B5EF4-FFF2-40B4-BE49-F238E27FC236}">
                <a16:creationId xmlns:a16="http://schemas.microsoft.com/office/drawing/2014/main" id="{EA6DC35E-6AF1-D270-DE15-1FD27CC7EBC3}"/>
              </a:ext>
            </a:extLst>
          </p:cNvPr>
          <p:cNvSpPr>
            <a:spLocks noGrp="1"/>
          </p:cNvSpPr>
          <p:nvPr>
            <p:ph type="body" sz="quarter" idx="12"/>
          </p:nvPr>
        </p:nvSpPr>
        <p:spPr>
          <a:xfrm>
            <a:off x="450851" y="1184276"/>
            <a:ext cx="8300401" cy="3703730"/>
          </a:xfrm>
        </p:spPr>
        <p:txBody>
          <a:bodyPr>
            <a:normAutofit lnSpcReduction="10000"/>
          </a:bodyPr>
          <a:lstStyle/>
          <a:p>
            <a:pPr marL="342900" indent="-342900">
              <a:spcBef>
                <a:spcPts val="200"/>
              </a:spcBef>
              <a:spcAft>
                <a:spcPts val="600"/>
              </a:spcAft>
              <a:buFont typeface="Arial" panose="020B0604020202020204" pitchFamily="34" charset="0"/>
              <a:buChar char="•"/>
            </a:pPr>
            <a:r>
              <a:rPr lang="en-US" sz="1800" b="1" dirty="0">
                <a:solidFill>
                  <a:schemeClr val="tx1"/>
                </a:solidFill>
              </a:rPr>
              <a:t>Culture &amp; COVID Research</a:t>
            </a:r>
          </a:p>
          <a:p>
            <a:pPr marL="589799" lvl="3" indent="-342900">
              <a:spcBef>
                <a:spcPts val="200"/>
              </a:spcBef>
              <a:spcAft>
                <a:spcPts val="600"/>
              </a:spcAft>
            </a:pPr>
            <a:r>
              <a:rPr lang="en-US" sz="1400" dirty="0">
                <a:solidFill>
                  <a:schemeClr val="tx1"/>
                </a:solidFill>
                <a:hlinkClick r:id="rId2"/>
              </a:rPr>
              <a:t>March 2021 Webinar</a:t>
            </a:r>
            <a:endParaRPr lang="en-US" sz="1400" dirty="0">
              <a:solidFill>
                <a:schemeClr val="tx1"/>
              </a:solidFill>
            </a:endParaRPr>
          </a:p>
          <a:p>
            <a:pPr marL="589799" lvl="3" indent="-342900">
              <a:spcBef>
                <a:spcPts val="200"/>
              </a:spcBef>
              <a:spcAft>
                <a:spcPts val="600"/>
              </a:spcAft>
            </a:pPr>
            <a:r>
              <a:rPr lang="en-US" sz="1400" dirty="0">
                <a:solidFill>
                  <a:schemeClr val="tx1"/>
                </a:solidFill>
                <a:hlinkClick r:id="rId3"/>
              </a:rPr>
              <a:t>May 2021 Forum Presentation</a:t>
            </a:r>
            <a:endParaRPr lang="en-US" sz="1400" dirty="0">
              <a:solidFill>
                <a:schemeClr val="tx1"/>
              </a:solidFill>
            </a:endParaRPr>
          </a:p>
          <a:p>
            <a:pPr marL="589799" lvl="3" indent="-342900">
              <a:spcBef>
                <a:spcPts val="200"/>
              </a:spcBef>
              <a:spcAft>
                <a:spcPts val="600"/>
              </a:spcAft>
            </a:pPr>
            <a:r>
              <a:rPr lang="en-US" sz="1400" dirty="0">
                <a:solidFill>
                  <a:schemeClr val="tx1"/>
                </a:solidFill>
                <a:hlinkClick r:id="rId4"/>
              </a:rPr>
              <a:t>March 2022 Webinar</a:t>
            </a:r>
            <a:endParaRPr lang="en-US" sz="1400" dirty="0">
              <a:solidFill>
                <a:schemeClr val="tx1"/>
              </a:solidFill>
            </a:endParaRPr>
          </a:p>
          <a:p>
            <a:pPr marL="342900" indent="-342900">
              <a:spcBef>
                <a:spcPts val="200"/>
              </a:spcBef>
              <a:spcAft>
                <a:spcPts val="600"/>
              </a:spcAft>
              <a:buFont typeface="Arial" panose="020B0604020202020204" pitchFamily="34" charset="0"/>
              <a:buChar char="•"/>
            </a:pPr>
            <a:r>
              <a:rPr lang="en-US" sz="1800" b="1" dirty="0">
                <a:solidFill>
                  <a:schemeClr val="tx1"/>
                </a:solidFill>
              </a:rPr>
              <a:t>Linkage Analyses</a:t>
            </a:r>
          </a:p>
          <a:p>
            <a:pPr marL="589799" marR="0" lvl="3" indent="-342900" algn="l" defTabSz="685800" rtl="0" eaLnBrk="1" fontAlgn="auto" latinLnBrk="0" hangingPunct="1">
              <a:lnSpc>
                <a:spcPct val="90000"/>
              </a:lnSpc>
              <a:spcBef>
                <a:spcPts val="200"/>
              </a:spcBef>
              <a:spcAft>
                <a:spcPts val="600"/>
              </a:spcAft>
              <a:buClr>
                <a:srgbClr val="59647A"/>
              </a:buClr>
              <a:buSzTx/>
              <a:buFont typeface="Lucida Grande"/>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Growth Metrics</a:t>
            </a:r>
          </a:p>
          <a:p>
            <a:pPr marL="589799" marR="0" lvl="3" indent="-342900" algn="l" defTabSz="685800" rtl="0" eaLnBrk="1" fontAlgn="auto" latinLnBrk="0" hangingPunct="1">
              <a:lnSpc>
                <a:spcPct val="90000"/>
              </a:lnSpc>
              <a:spcBef>
                <a:spcPts val="200"/>
              </a:spcBef>
              <a:spcAft>
                <a:spcPts val="600"/>
              </a:spcAft>
              <a:buClr>
                <a:srgbClr val="59647A"/>
              </a:buClr>
              <a:buSzTx/>
              <a:buFont typeface="Lucida Grande"/>
              <a:buChar char="-"/>
              <a:tabLst/>
              <a:defRPr/>
            </a:pPr>
            <a:r>
              <a:rPr lang="en-US" sz="1400" dirty="0">
                <a:solidFill>
                  <a:prstClr val="black"/>
                </a:solidFill>
              </a:rPr>
              <a:t>Customer Satisfaction</a:t>
            </a:r>
          </a:p>
          <a:p>
            <a:pPr marL="342900" indent="-342900">
              <a:spcBef>
                <a:spcPts val="200"/>
              </a:spcBef>
              <a:spcAft>
                <a:spcPts val="600"/>
              </a:spcAft>
              <a:buFont typeface="Arial" panose="020B0604020202020204" pitchFamily="34" charset="0"/>
              <a:buChar char="•"/>
            </a:pPr>
            <a:r>
              <a:rPr lang="en-US" sz="1800" b="1" dirty="0">
                <a:solidFill>
                  <a:schemeClr val="tx1"/>
                </a:solidFill>
              </a:rPr>
              <a:t>Driver Analyses</a:t>
            </a:r>
          </a:p>
          <a:p>
            <a:pPr marL="589799" marR="0" lvl="3" indent="-342900" algn="l" defTabSz="685800" rtl="0" eaLnBrk="1" fontAlgn="auto" latinLnBrk="0" hangingPunct="1">
              <a:lnSpc>
                <a:spcPct val="90000"/>
              </a:lnSpc>
              <a:spcBef>
                <a:spcPts val="200"/>
              </a:spcBef>
              <a:spcAft>
                <a:spcPts val="600"/>
              </a:spcAft>
              <a:buClr>
                <a:srgbClr val="59647A"/>
              </a:buClr>
              <a:buSzTx/>
              <a:buFont typeface="Lucida Grande"/>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Engagement</a:t>
            </a:r>
          </a:p>
          <a:p>
            <a:pPr marL="589799" marR="0" lvl="3" indent="-342900" algn="l" defTabSz="685800" rtl="0" eaLnBrk="1" fontAlgn="auto" latinLnBrk="0" hangingPunct="1">
              <a:lnSpc>
                <a:spcPct val="90000"/>
              </a:lnSpc>
              <a:spcBef>
                <a:spcPts val="200"/>
              </a:spcBef>
              <a:spcAft>
                <a:spcPts val="600"/>
              </a:spcAft>
              <a:buClr>
                <a:srgbClr val="59647A"/>
              </a:buClr>
              <a:buSzTx/>
              <a:buFont typeface="Lucida Grande"/>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Safety (with deep dive)</a:t>
            </a:r>
          </a:p>
          <a:p>
            <a:pPr marL="342900" indent="-342900">
              <a:spcBef>
                <a:spcPts val="200"/>
              </a:spcBef>
              <a:spcAft>
                <a:spcPts val="600"/>
              </a:spcAft>
              <a:buFont typeface="Arial" panose="020B0604020202020204" pitchFamily="34" charset="0"/>
              <a:buChar char="•"/>
            </a:pPr>
            <a:r>
              <a:rPr lang="en-US" sz="1800" b="1" dirty="0">
                <a:solidFill>
                  <a:schemeClr val="tx1"/>
                </a:solidFill>
              </a:rPr>
              <a:t>Text Analyses</a:t>
            </a:r>
          </a:p>
          <a:p>
            <a:pPr marL="589799" marR="0" lvl="3" indent="-342900" algn="l" defTabSz="685800" rtl="0" eaLnBrk="1" fontAlgn="auto" latinLnBrk="0" hangingPunct="1">
              <a:lnSpc>
                <a:spcPct val="90000"/>
              </a:lnSpc>
              <a:spcBef>
                <a:spcPts val="200"/>
              </a:spcBef>
              <a:spcAft>
                <a:spcPts val="600"/>
              </a:spcAft>
              <a:buClr>
                <a:srgbClr val="59647A"/>
              </a:buClr>
              <a:buSzTx/>
              <a:buFont typeface="Lucida Grande"/>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Improving Customer Experience</a:t>
            </a:r>
          </a:p>
        </p:txBody>
      </p:sp>
      <p:sp>
        <p:nvSpPr>
          <p:cNvPr id="4" name="Slide Number Placeholder 665">
            <a:extLst>
              <a:ext uri="{FF2B5EF4-FFF2-40B4-BE49-F238E27FC236}">
                <a16:creationId xmlns:a16="http://schemas.microsoft.com/office/drawing/2014/main" id="{5C0742A7-DC4E-5BD6-2DE8-8462E0E71E86}"/>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a:t>
            </a:fld>
            <a:endParaRPr lang="en-US" sz="662" spc="3" dirty="0"/>
          </a:p>
        </p:txBody>
      </p:sp>
      <p:grpSp>
        <p:nvGrpSpPr>
          <p:cNvPr id="11" name="Group 10">
            <a:extLst>
              <a:ext uri="{FF2B5EF4-FFF2-40B4-BE49-F238E27FC236}">
                <a16:creationId xmlns:a16="http://schemas.microsoft.com/office/drawing/2014/main" id="{6ACD0896-939E-B2B6-44E7-02C81C293FBC}"/>
              </a:ext>
            </a:extLst>
          </p:cNvPr>
          <p:cNvGrpSpPr/>
          <p:nvPr/>
        </p:nvGrpSpPr>
        <p:grpSpPr>
          <a:xfrm>
            <a:off x="4569257" y="1112347"/>
            <a:ext cx="4123892" cy="3739873"/>
            <a:chOff x="447103" y="1112347"/>
            <a:chExt cx="4123892" cy="3739873"/>
          </a:xfrm>
        </p:grpSpPr>
        <p:sp>
          <p:nvSpPr>
            <p:cNvPr id="8" name="Rectangle 7">
              <a:extLst>
                <a:ext uri="{FF2B5EF4-FFF2-40B4-BE49-F238E27FC236}">
                  <a16:creationId xmlns:a16="http://schemas.microsoft.com/office/drawing/2014/main" id="{F3846AF2-458B-970E-57B2-CFC6BCB9C700}"/>
                </a:ext>
              </a:extLst>
            </p:cNvPr>
            <p:cNvSpPr/>
            <p:nvPr/>
          </p:nvSpPr>
          <p:spPr>
            <a:xfrm>
              <a:off x="447103" y="1112347"/>
              <a:ext cx="4123892" cy="373987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dirty="0">
                <a:cs typeface="Calibri"/>
              </a:endParaRPr>
            </a:p>
          </p:txBody>
        </p:sp>
        <p:sp>
          <p:nvSpPr>
            <p:cNvPr id="9" name="TextBox 8">
              <a:extLst>
                <a:ext uri="{FF2B5EF4-FFF2-40B4-BE49-F238E27FC236}">
                  <a16:creationId xmlns:a16="http://schemas.microsoft.com/office/drawing/2014/main" id="{3B766D24-9C8E-74AA-3BBC-58B0766828D1}"/>
                </a:ext>
              </a:extLst>
            </p:cNvPr>
            <p:cNvSpPr txBox="1"/>
            <p:nvPr/>
          </p:nvSpPr>
          <p:spPr>
            <a:xfrm>
              <a:off x="874136" y="3283527"/>
              <a:ext cx="3278332" cy="145424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b="1" dirty="0">
                  <a:latin typeface="Raleway"/>
                </a:rPr>
                <a:t>Where should we start? </a:t>
              </a:r>
              <a:endParaRPr lang="en-US" sz="1800" dirty="0">
                <a:latin typeface="Raleway"/>
                <a:cs typeface="Calibri"/>
              </a:endParaRPr>
            </a:p>
            <a:p>
              <a:pPr algn="ctr"/>
              <a:r>
                <a:rPr lang="en-US" sz="1800" dirty="0">
                  <a:latin typeface="Raleway"/>
                  <a:cs typeface="Calibri"/>
                </a:rPr>
                <a:t>​</a:t>
              </a:r>
              <a:br>
                <a:rPr lang="en-US" sz="1800" dirty="0">
                  <a:latin typeface="Raleway"/>
                  <a:cs typeface="Calibri"/>
                </a:rPr>
              </a:br>
              <a:r>
                <a:rPr lang="en-US" sz="1800" dirty="0">
                  <a:latin typeface="Raleway"/>
                </a:rPr>
                <a:t>We’ve dedicated this time connecting and answering questions – you guide us.</a:t>
              </a:r>
              <a:r>
                <a:rPr lang="en-US" sz="1800" dirty="0">
                  <a:latin typeface="Raleway"/>
                  <a:cs typeface="Calibri"/>
                </a:rPr>
                <a:t>​</a:t>
              </a:r>
              <a:endParaRPr lang="en-US" sz="1800" dirty="0">
                <a:latin typeface="Raleway"/>
              </a:endParaRPr>
            </a:p>
          </p:txBody>
        </p:sp>
        <p:pic>
          <p:nvPicPr>
            <p:cNvPr id="10" name="Graphic 9" descr="Questions">
              <a:extLst>
                <a:ext uri="{FF2B5EF4-FFF2-40B4-BE49-F238E27FC236}">
                  <a16:creationId xmlns:a16="http://schemas.microsoft.com/office/drawing/2014/main" id="{9483C39E-D6C8-F1D9-993A-9E512D8A50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19" y="1339183"/>
              <a:ext cx="1778663" cy="1778663"/>
            </a:xfrm>
            <a:prstGeom prst="rect">
              <a:avLst/>
            </a:prstGeom>
          </p:spPr>
        </p:pic>
      </p:grpSp>
    </p:spTree>
    <p:extLst>
      <p:ext uri="{BB962C8B-B14F-4D97-AF65-F5344CB8AC3E}">
        <p14:creationId xmlns:p14="http://schemas.microsoft.com/office/powerpoint/2010/main" val="59447724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A9FF1D5-0F7D-493F-98C3-B83740480E6F}"/>
              </a:ext>
            </a:extLst>
          </p:cNvPr>
          <p:cNvGraphicFramePr>
            <a:graphicFrameLocks/>
          </p:cNvGraphicFramePr>
          <p:nvPr>
            <p:extLst>
              <p:ext uri="{D42A27DB-BD31-4B8C-83A1-F6EECF244321}">
                <p14:modId xmlns:p14="http://schemas.microsoft.com/office/powerpoint/2010/main" val="2577167229"/>
              </p:ext>
            </p:extLst>
          </p:nvPr>
        </p:nvGraphicFramePr>
        <p:xfrm>
          <a:off x="0" y="1387899"/>
          <a:ext cx="9144000" cy="369249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E893263-55E6-47DA-AA06-F6E33EDC97E1}"/>
              </a:ext>
            </a:extLst>
          </p:cNvPr>
          <p:cNvSpPr>
            <a:spLocks noGrp="1"/>
          </p:cNvSpPr>
          <p:nvPr>
            <p:ph type="title"/>
          </p:nvPr>
        </p:nvSpPr>
        <p:spPr/>
        <p:txBody>
          <a:bodyPr>
            <a:normAutofit/>
          </a:bodyPr>
          <a:lstStyle/>
          <a:p>
            <a:r>
              <a:rPr lang="en-US" sz="2400" dirty="0"/>
              <a:t>Results Overview</a:t>
            </a:r>
          </a:p>
        </p:txBody>
      </p:sp>
      <p:sp>
        <p:nvSpPr>
          <p:cNvPr id="7" name="Rectangle 6">
            <a:extLst>
              <a:ext uri="{FF2B5EF4-FFF2-40B4-BE49-F238E27FC236}">
                <a16:creationId xmlns:a16="http://schemas.microsoft.com/office/drawing/2014/main" id="{FAA1A43A-71C3-4A86-8E2E-B6FCD64E800E}"/>
              </a:ext>
            </a:extLst>
          </p:cNvPr>
          <p:cNvSpPr/>
          <p:nvPr/>
        </p:nvSpPr>
        <p:spPr>
          <a:xfrm>
            <a:off x="215488" y="1001110"/>
            <a:ext cx="8800263" cy="300082"/>
          </a:xfrm>
          <a:prstGeom prst="rect">
            <a:avLst/>
          </a:prstGeom>
          <a:ln w="19050">
            <a:solidFill>
              <a:schemeClr val="tx1"/>
            </a:solidFill>
          </a:ln>
        </p:spPr>
        <p:txBody>
          <a:bodyPr wrap="square">
            <a:spAutoFit/>
          </a:bodyPr>
          <a:lstStyle/>
          <a:p>
            <a:pPr defTabSz="685800">
              <a:defRPr/>
            </a:pPr>
            <a:r>
              <a:rPr lang="en-US" sz="1350" b="1" dirty="0"/>
              <a:t>Question: What is the most important thing our organization can do to improve the customer experience?</a:t>
            </a:r>
          </a:p>
        </p:txBody>
      </p:sp>
      <p:sp>
        <p:nvSpPr>
          <p:cNvPr id="4" name="TextBox 3">
            <a:extLst>
              <a:ext uri="{FF2B5EF4-FFF2-40B4-BE49-F238E27FC236}">
                <a16:creationId xmlns:a16="http://schemas.microsoft.com/office/drawing/2014/main" id="{F23AD099-5DF5-4102-9F3D-92FF2355A0BF}"/>
              </a:ext>
            </a:extLst>
          </p:cNvPr>
          <p:cNvSpPr txBox="1"/>
          <p:nvPr/>
        </p:nvSpPr>
        <p:spPr>
          <a:xfrm>
            <a:off x="3719042" y="280731"/>
            <a:ext cx="1705916" cy="323165"/>
          </a:xfrm>
          <a:prstGeom prst="rect">
            <a:avLst/>
          </a:prstGeom>
          <a:solidFill>
            <a:schemeClr val="bg1"/>
          </a:solidFill>
          <a:ln>
            <a:solidFill>
              <a:schemeClr val="tx1"/>
            </a:solidFill>
          </a:ln>
        </p:spPr>
        <p:txBody>
          <a:bodyPr wrap="square" rtlCol="0">
            <a:spAutoFit/>
          </a:bodyPr>
          <a:lstStyle/>
          <a:p>
            <a:pPr algn="ctr"/>
            <a:r>
              <a:rPr lang="en-US" sz="1500" b="1" dirty="0">
                <a:solidFill>
                  <a:srgbClr val="FF0000"/>
                </a:solidFill>
              </a:rPr>
              <a:t>Sample Report</a:t>
            </a:r>
          </a:p>
        </p:txBody>
      </p:sp>
      <p:sp>
        <p:nvSpPr>
          <p:cNvPr id="8" name="Slide Number Placeholder 665">
            <a:extLst>
              <a:ext uri="{FF2B5EF4-FFF2-40B4-BE49-F238E27FC236}">
                <a16:creationId xmlns:a16="http://schemas.microsoft.com/office/drawing/2014/main" id="{0C2FEEA3-59B0-8398-0717-D4A272CA5DFE}"/>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20</a:t>
            </a:fld>
            <a:endParaRPr lang="en-US" sz="662" spc="3" dirty="0"/>
          </a:p>
        </p:txBody>
      </p:sp>
    </p:spTree>
    <p:extLst>
      <p:ext uri="{BB962C8B-B14F-4D97-AF65-F5344CB8AC3E}">
        <p14:creationId xmlns:p14="http://schemas.microsoft.com/office/powerpoint/2010/main" val="1953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CF35BE-F484-406F-AA23-8BA912387B3D}"/>
              </a:ext>
            </a:extLst>
          </p:cNvPr>
          <p:cNvSpPr txBox="1"/>
          <p:nvPr/>
        </p:nvSpPr>
        <p:spPr>
          <a:xfrm>
            <a:off x="238826" y="999931"/>
            <a:ext cx="8666349" cy="415498"/>
          </a:xfrm>
          <a:prstGeom prst="rect">
            <a:avLst/>
          </a:prstGeom>
          <a:noFill/>
        </p:spPr>
        <p:txBody>
          <a:bodyPr wrap="square" rtlCol="0">
            <a:spAutoFit/>
          </a:bodyPr>
          <a:lstStyle/>
          <a:p>
            <a:pPr defTabSz="685800">
              <a:defRPr/>
            </a:pPr>
            <a:r>
              <a:rPr lang="en-US" sz="1050" dirty="0"/>
              <a:t>This page presents the themes surfaced from our analysis, ranked in order of frequency, along with a description of the theme or employee suggestion and one or more representative comments.</a:t>
            </a:r>
          </a:p>
        </p:txBody>
      </p:sp>
      <p:sp>
        <p:nvSpPr>
          <p:cNvPr id="2" name="Title 1">
            <a:extLst>
              <a:ext uri="{FF2B5EF4-FFF2-40B4-BE49-F238E27FC236}">
                <a16:creationId xmlns:a16="http://schemas.microsoft.com/office/drawing/2014/main" id="{FE893263-55E6-47DA-AA06-F6E33EDC97E1}"/>
              </a:ext>
            </a:extLst>
          </p:cNvPr>
          <p:cNvSpPr>
            <a:spLocks noGrp="1"/>
          </p:cNvSpPr>
          <p:nvPr>
            <p:ph type="title"/>
          </p:nvPr>
        </p:nvSpPr>
        <p:spPr/>
        <p:txBody>
          <a:bodyPr>
            <a:normAutofit/>
          </a:bodyPr>
          <a:lstStyle/>
          <a:p>
            <a:r>
              <a:rPr lang="en-US" sz="2400" dirty="0"/>
              <a:t>In-Depth Results</a:t>
            </a:r>
          </a:p>
        </p:txBody>
      </p:sp>
      <p:graphicFrame>
        <p:nvGraphicFramePr>
          <p:cNvPr id="4" name="Table 3">
            <a:extLst>
              <a:ext uri="{FF2B5EF4-FFF2-40B4-BE49-F238E27FC236}">
                <a16:creationId xmlns:a16="http://schemas.microsoft.com/office/drawing/2014/main" id="{1E6807CD-7EB3-4329-BA7E-48C96E44BB74}"/>
              </a:ext>
            </a:extLst>
          </p:cNvPr>
          <p:cNvGraphicFramePr>
            <a:graphicFrameLocks noGrp="1"/>
          </p:cNvGraphicFramePr>
          <p:nvPr>
            <p:extLst>
              <p:ext uri="{D42A27DB-BD31-4B8C-83A1-F6EECF244321}">
                <p14:modId xmlns:p14="http://schemas.microsoft.com/office/powerpoint/2010/main" val="3434005478"/>
              </p:ext>
            </p:extLst>
          </p:nvPr>
        </p:nvGraphicFramePr>
        <p:xfrm>
          <a:off x="238826" y="1513723"/>
          <a:ext cx="8666349" cy="3410266"/>
        </p:xfrm>
        <a:graphic>
          <a:graphicData uri="http://schemas.openxmlformats.org/drawingml/2006/table">
            <a:tbl>
              <a:tblPr firstRow="1" bandRow="1">
                <a:tableStyleId>{EB344D84-9AFB-497E-A393-DC336BA19D2E}</a:tableStyleId>
              </a:tblPr>
              <a:tblGrid>
                <a:gridCol w="1415095">
                  <a:extLst>
                    <a:ext uri="{9D8B030D-6E8A-4147-A177-3AD203B41FA5}">
                      <a16:colId xmlns:a16="http://schemas.microsoft.com/office/drawing/2014/main" val="435306520"/>
                    </a:ext>
                  </a:extLst>
                </a:gridCol>
                <a:gridCol w="2865345">
                  <a:extLst>
                    <a:ext uri="{9D8B030D-6E8A-4147-A177-3AD203B41FA5}">
                      <a16:colId xmlns:a16="http://schemas.microsoft.com/office/drawing/2014/main" val="3029677433"/>
                    </a:ext>
                  </a:extLst>
                </a:gridCol>
                <a:gridCol w="4385909">
                  <a:extLst>
                    <a:ext uri="{9D8B030D-6E8A-4147-A177-3AD203B41FA5}">
                      <a16:colId xmlns:a16="http://schemas.microsoft.com/office/drawing/2014/main" val="2334613449"/>
                    </a:ext>
                  </a:extLst>
                </a:gridCol>
              </a:tblGrid>
              <a:tr h="194310">
                <a:tc>
                  <a:txBody>
                    <a:bodyPr/>
                    <a:lstStyle/>
                    <a:p>
                      <a:r>
                        <a:rPr lang="en-US" sz="800" dirty="0">
                          <a:latin typeface="Arial" panose="020B0604020202020204" pitchFamily="34" charset="0"/>
                          <a:cs typeface="Arial" panose="020B0604020202020204" pitchFamily="34" charset="0"/>
                        </a:rPr>
                        <a:t>Suggestion</a:t>
                      </a:r>
                    </a:p>
                  </a:txBody>
                  <a:tcPr marL="68580" marR="68580" marT="34290" marB="34290">
                    <a:solidFill>
                      <a:srgbClr val="002060"/>
                    </a:solidFill>
                  </a:tcPr>
                </a:tc>
                <a:tc>
                  <a:txBody>
                    <a:bodyPr/>
                    <a:lstStyle/>
                    <a:p>
                      <a:r>
                        <a:rPr lang="en-US" sz="800" dirty="0">
                          <a:latin typeface="Arial" panose="020B0604020202020204" pitchFamily="34" charset="0"/>
                          <a:cs typeface="Arial" panose="020B0604020202020204" pitchFamily="34" charset="0"/>
                        </a:rPr>
                        <a:t>Description</a:t>
                      </a:r>
                    </a:p>
                  </a:txBody>
                  <a:tcPr marL="68580" marR="68580" marT="34290" marB="34290">
                    <a:solidFill>
                      <a:srgbClr val="002060"/>
                    </a:solidFill>
                  </a:tcPr>
                </a:tc>
                <a:tc>
                  <a:txBody>
                    <a:bodyPr/>
                    <a:lstStyle/>
                    <a:p>
                      <a:r>
                        <a:rPr lang="en-US" sz="800" dirty="0">
                          <a:latin typeface="Arial" panose="020B0604020202020204" pitchFamily="34" charset="0"/>
                          <a:cs typeface="Arial" panose="020B0604020202020204" pitchFamily="34" charset="0"/>
                        </a:rPr>
                        <a:t>Representative Comment(s)</a:t>
                      </a:r>
                    </a:p>
                  </a:txBody>
                  <a:tcPr marL="68580" marR="68580" marT="34290" marB="34290">
                    <a:solidFill>
                      <a:srgbClr val="002060"/>
                    </a:solidFill>
                  </a:tcPr>
                </a:tc>
                <a:extLst>
                  <a:ext uri="{0D108BD9-81ED-4DB2-BD59-A6C34878D82A}">
                    <a16:rowId xmlns:a16="http://schemas.microsoft.com/office/drawing/2014/main" val="1899468985"/>
                  </a:ext>
                </a:extLst>
              </a:tr>
              <a:tr h="465788">
                <a:tc>
                  <a:txBody>
                    <a:bodyPr/>
                    <a:lstStyle/>
                    <a:p>
                      <a:r>
                        <a:rPr lang="en-US" sz="800" b="1" dirty="0">
                          <a:latin typeface="Arial" panose="020B0604020202020204" pitchFamily="34" charset="0"/>
                          <a:cs typeface="Arial" panose="020B0604020202020204" pitchFamily="34" charset="0"/>
                        </a:rPr>
                        <a:t>1. Improve Technology</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The general need to improve the bank’s technology, and especially customer-facing technology such as online banking and the mobile app.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“More technological advances, technology is extremely outdated. Never banked with or work for another bank who didn’t offer customers a full online banking experience, we do not offer online statements, 1098s, or even payoffs for loans.” </a:t>
                      </a:r>
                    </a:p>
                  </a:txBody>
                  <a:tcPr marL="68580" marR="68580" marT="34290" marB="34290" anchor="ctr"/>
                </a:tc>
                <a:extLst>
                  <a:ext uri="{0D108BD9-81ED-4DB2-BD59-A6C34878D82A}">
                    <a16:rowId xmlns:a16="http://schemas.microsoft.com/office/drawing/2014/main" val="2269074826"/>
                  </a:ext>
                </a:extLst>
              </a:tr>
              <a:tr h="565811">
                <a:tc>
                  <a:txBody>
                    <a:bodyPr/>
                    <a:lstStyle/>
                    <a:p>
                      <a:r>
                        <a:rPr lang="en-US" sz="800" b="1" dirty="0">
                          <a:latin typeface="Arial" panose="020B0604020202020204" pitchFamily="34" charset="0"/>
                          <a:cs typeface="Arial" panose="020B0604020202020204" pitchFamily="34" charset="0"/>
                        </a:rPr>
                        <a:t>2. Focus on Retaining and Developing Employees</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High turnover and lack of effective developmental opportunities for employees negatively influences customer experience.</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“Customers love seeing familiar faces, and with high turnover, they wonder why we lose their trusted and favorite bank people…happy employees are more productive and spread their happiness to others.” </a:t>
                      </a:r>
                    </a:p>
                  </a:txBody>
                  <a:tcPr marL="68580" marR="68580" marT="34290" marB="34290" anchor="ctr"/>
                </a:tc>
                <a:extLst>
                  <a:ext uri="{0D108BD9-81ED-4DB2-BD59-A6C34878D82A}">
                    <a16:rowId xmlns:a16="http://schemas.microsoft.com/office/drawing/2014/main" val="647474624"/>
                  </a:ext>
                </a:extLst>
              </a:tr>
              <a:tr h="567134">
                <a:tc>
                  <a:txBody>
                    <a:bodyPr/>
                    <a:lstStyle/>
                    <a:p>
                      <a:r>
                        <a:rPr lang="en-US" sz="800" b="1" dirty="0">
                          <a:latin typeface="Arial" panose="020B0604020202020204" pitchFamily="34" charset="0"/>
                          <a:cs typeface="Arial" panose="020B0604020202020204" pitchFamily="34" charset="0"/>
                        </a:rPr>
                        <a:t>3. Increase Number of Employees</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The belief that some branches are not adequately staffed, which results in a poor customer experience.</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“Better staffing models in all branches. There is not enough staff in each branch location. Employees are stretched to their max. This is when mistakes happen and the atmosphere of the branches and performance changes.”</a:t>
                      </a:r>
                    </a:p>
                  </a:txBody>
                  <a:tcPr marL="68580" marR="68580" marT="34290" marB="34290" anchor="ctr"/>
                </a:tc>
                <a:extLst>
                  <a:ext uri="{0D108BD9-81ED-4DB2-BD59-A6C34878D82A}">
                    <a16:rowId xmlns:a16="http://schemas.microsoft.com/office/drawing/2014/main" val="4136267811"/>
                  </a:ext>
                </a:extLst>
              </a:tr>
              <a:tr h="595175">
                <a:tc>
                  <a:txBody>
                    <a:bodyPr/>
                    <a:lstStyle/>
                    <a:p>
                      <a:r>
                        <a:rPr lang="en-US" sz="800" b="1" dirty="0">
                          <a:latin typeface="Arial" panose="020B0604020202020204" pitchFamily="34" charset="0"/>
                          <a:cs typeface="Arial" panose="020B0604020202020204" pitchFamily="34" charset="0"/>
                        </a:rPr>
                        <a:t>4. Improve Decision Speed &amp; Localize More Decisions</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Underwriting and loan approval take too long; allow local branches more decision-making authority.</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“Speed up the approval process. We have gotten away from being able to provide quick responses. This is mainly due to the elimination of loan authority, the time to input into the system and the work load of the credit analysis and risk managers” </a:t>
                      </a:r>
                      <a:r>
                        <a:rPr lang="en-US" sz="800" i="1" dirty="0">
                          <a:latin typeface="Arial" panose="020B0604020202020204" pitchFamily="34" charset="0"/>
                          <a:cs typeface="Arial" panose="020B0604020202020204" pitchFamily="34" charset="0"/>
                        </a:rPr>
                        <a:t>and</a:t>
                      </a:r>
                      <a:r>
                        <a:rPr lang="en-US" sz="800" dirty="0">
                          <a:latin typeface="Arial" panose="020B0604020202020204" pitchFamily="34" charset="0"/>
                          <a:cs typeface="Arial" panose="020B0604020202020204" pitchFamily="34" charset="0"/>
                        </a:rPr>
                        <a:t> “Invest in local communities and not centralize everything at headquarters”</a:t>
                      </a:r>
                    </a:p>
                  </a:txBody>
                  <a:tcPr marL="68580" marR="68580" marT="34290" marB="34290" anchor="ctr"/>
                </a:tc>
                <a:extLst>
                  <a:ext uri="{0D108BD9-81ED-4DB2-BD59-A6C34878D82A}">
                    <a16:rowId xmlns:a16="http://schemas.microsoft.com/office/drawing/2014/main" val="1078495883"/>
                  </a:ext>
                </a:extLst>
              </a:tr>
              <a:tr h="465788">
                <a:tc>
                  <a:txBody>
                    <a:bodyPr/>
                    <a:lstStyle/>
                    <a:p>
                      <a:r>
                        <a:rPr lang="en-US" sz="800" b="1" dirty="0">
                          <a:latin typeface="Arial" panose="020B0604020202020204" pitchFamily="34" charset="0"/>
                          <a:cs typeface="Arial" panose="020B0604020202020204" pitchFamily="34" charset="0"/>
                        </a:rPr>
                        <a:t>5. Empower Customers to Help Themselves</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Related to improving technology generally, develop further customer-facing technology systems that allow customers to help themselves.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“Continue to find ways to make banking easier for our customers” </a:t>
                      </a:r>
                    </a:p>
                  </a:txBody>
                  <a:tcPr marL="68580" marR="68580" marT="34290" marB="34290" anchor="ctr"/>
                </a:tc>
                <a:extLst>
                  <a:ext uri="{0D108BD9-81ED-4DB2-BD59-A6C34878D82A}">
                    <a16:rowId xmlns:a16="http://schemas.microsoft.com/office/drawing/2014/main" val="3352929841"/>
                  </a:ext>
                </a:extLst>
              </a:tr>
              <a:tr h="465788">
                <a:tc>
                  <a:txBody>
                    <a:bodyPr/>
                    <a:lstStyle/>
                    <a:p>
                      <a:r>
                        <a:rPr lang="en-US" sz="800" b="1" dirty="0">
                          <a:latin typeface="Arial" panose="020B0604020202020204" pitchFamily="34" charset="0"/>
                          <a:cs typeface="Arial" panose="020B0604020202020204" pitchFamily="34" charset="0"/>
                        </a:rPr>
                        <a:t>6. Improve Customer Service</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General comments related to improving customer service. Service should be consistently high quality, and the bank should not neglect current customers at the expense of growth.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“To strive for consistent and quality service at all levels of customer interaction” </a:t>
                      </a:r>
                    </a:p>
                  </a:txBody>
                  <a:tcPr marL="68580" marR="68580" marT="34290" marB="34290" anchor="ctr"/>
                </a:tc>
                <a:extLst>
                  <a:ext uri="{0D108BD9-81ED-4DB2-BD59-A6C34878D82A}">
                    <a16:rowId xmlns:a16="http://schemas.microsoft.com/office/drawing/2014/main" val="2774591405"/>
                  </a:ext>
                </a:extLst>
              </a:tr>
            </a:tbl>
          </a:graphicData>
        </a:graphic>
      </p:graphicFrame>
      <p:sp>
        <p:nvSpPr>
          <p:cNvPr id="3" name="TextBox 2">
            <a:extLst>
              <a:ext uri="{FF2B5EF4-FFF2-40B4-BE49-F238E27FC236}">
                <a16:creationId xmlns:a16="http://schemas.microsoft.com/office/drawing/2014/main" id="{BD6DFCDF-4A67-46D4-87BD-ECF2BE458029}"/>
              </a:ext>
            </a:extLst>
          </p:cNvPr>
          <p:cNvSpPr txBox="1"/>
          <p:nvPr/>
        </p:nvSpPr>
        <p:spPr>
          <a:xfrm>
            <a:off x="3719042" y="280731"/>
            <a:ext cx="1705916" cy="323165"/>
          </a:xfrm>
          <a:prstGeom prst="rect">
            <a:avLst/>
          </a:prstGeom>
          <a:solidFill>
            <a:schemeClr val="bg1"/>
          </a:solidFill>
          <a:ln>
            <a:solidFill>
              <a:schemeClr val="tx1"/>
            </a:solidFill>
          </a:ln>
        </p:spPr>
        <p:txBody>
          <a:bodyPr wrap="square" rtlCol="0">
            <a:spAutoFit/>
          </a:bodyPr>
          <a:lstStyle/>
          <a:p>
            <a:pPr algn="ctr"/>
            <a:r>
              <a:rPr lang="en-US" sz="1500" b="1" dirty="0">
                <a:solidFill>
                  <a:srgbClr val="FF0000"/>
                </a:solidFill>
              </a:rPr>
              <a:t>Sample Report</a:t>
            </a:r>
          </a:p>
        </p:txBody>
      </p:sp>
      <p:sp>
        <p:nvSpPr>
          <p:cNvPr id="6" name="Slide Number Placeholder 665">
            <a:extLst>
              <a:ext uri="{FF2B5EF4-FFF2-40B4-BE49-F238E27FC236}">
                <a16:creationId xmlns:a16="http://schemas.microsoft.com/office/drawing/2014/main" id="{C67AEBED-88BA-A8D0-2F58-F27616FA0CCD}"/>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21</a:t>
            </a:fld>
            <a:endParaRPr lang="en-US" sz="662" spc="3" dirty="0"/>
          </a:p>
        </p:txBody>
      </p:sp>
    </p:spTree>
    <p:extLst>
      <p:ext uri="{BB962C8B-B14F-4D97-AF65-F5344CB8AC3E}">
        <p14:creationId xmlns:p14="http://schemas.microsoft.com/office/powerpoint/2010/main" val="33207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CF35BE-F484-406F-AA23-8BA912387B3D}"/>
              </a:ext>
            </a:extLst>
          </p:cNvPr>
          <p:cNvSpPr txBox="1"/>
          <p:nvPr/>
        </p:nvSpPr>
        <p:spPr>
          <a:xfrm>
            <a:off x="238826" y="999524"/>
            <a:ext cx="8666349" cy="415498"/>
          </a:xfrm>
          <a:prstGeom prst="rect">
            <a:avLst/>
          </a:prstGeom>
          <a:noFill/>
        </p:spPr>
        <p:txBody>
          <a:bodyPr wrap="square" rtlCol="0">
            <a:spAutoFit/>
          </a:bodyPr>
          <a:lstStyle/>
          <a:p>
            <a:pPr defTabSz="685800">
              <a:defRPr/>
            </a:pPr>
            <a:r>
              <a:rPr lang="en-US" sz="1050" dirty="0"/>
              <a:t>This page presents the themes surfaced from our analysis, ranked in order of frequency, along with a description of the theme or employee suggestion and one or more representative comments.</a:t>
            </a:r>
          </a:p>
        </p:txBody>
      </p:sp>
      <p:sp>
        <p:nvSpPr>
          <p:cNvPr id="2" name="Title 1">
            <a:extLst>
              <a:ext uri="{FF2B5EF4-FFF2-40B4-BE49-F238E27FC236}">
                <a16:creationId xmlns:a16="http://schemas.microsoft.com/office/drawing/2014/main" id="{FE893263-55E6-47DA-AA06-F6E33EDC97E1}"/>
              </a:ext>
            </a:extLst>
          </p:cNvPr>
          <p:cNvSpPr>
            <a:spLocks noGrp="1"/>
          </p:cNvSpPr>
          <p:nvPr>
            <p:ph type="title"/>
          </p:nvPr>
        </p:nvSpPr>
        <p:spPr/>
        <p:txBody>
          <a:bodyPr>
            <a:normAutofit/>
          </a:bodyPr>
          <a:lstStyle/>
          <a:p>
            <a:r>
              <a:rPr lang="en-US" sz="2400" dirty="0"/>
              <a:t>In-Depth Results</a:t>
            </a:r>
          </a:p>
        </p:txBody>
      </p:sp>
      <p:graphicFrame>
        <p:nvGraphicFramePr>
          <p:cNvPr id="4" name="Table 3">
            <a:extLst>
              <a:ext uri="{FF2B5EF4-FFF2-40B4-BE49-F238E27FC236}">
                <a16:creationId xmlns:a16="http://schemas.microsoft.com/office/drawing/2014/main" id="{1E6807CD-7EB3-4329-BA7E-48C96E44BB74}"/>
              </a:ext>
            </a:extLst>
          </p:cNvPr>
          <p:cNvGraphicFramePr>
            <a:graphicFrameLocks noGrp="1"/>
          </p:cNvGraphicFramePr>
          <p:nvPr>
            <p:extLst>
              <p:ext uri="{D42A27DB-BD31-4B8C-83A1-F6EECF244321}">
                <p14:modId xmlns:p14="http://schemas.microsoft.com/office/powerpoint/2010/main" val="122472487"/>
              </p:ext>
            </p:extLst>
          </p:nvPr>
        </p:nvGraphicFramePr>
        <p:xfrm>
          <a:off x="238826" y="1503141"/>
          <a:ext cx="8666349" cy="3028414"/>
        </p:xfrm>
        <a:graphic>
          <a:graphicData uri="http://schemas.openxmlformats.org/drawingml/2006/table">
            <a:tbl>
              <a:tblPr firstRow="1" bandRow="1">
                <a:tableStyleId>{EB344D84-9AFB-497E-A393-DC336BA19D2E}</a:tableStyleId>
              </a:tblPr>
              <a:tblGrid>
                <a:gridCol w="1415095">
                  <a:extLst>
                    <a:ext uri="{9D8B030D-6E8A-4147-A177-3AD203B41FA5}">
                      <a16:colId xmlns:a16="http://schemas.microsoft.com/office/drawing/2014/main" val="435306520"/>
                    </a:ext>
                  </a:extLst>
                </a:gridCol>
                <a:gridCol w="2865345">
                  <a:extLst>
                    <a:ext uri="{9D8B030D-6E8A-4147-A177-3AD203B41FA5}">
                      <a16:colId xmlns:a16="http://schemas.microsoft.com/office/drawing/2014/main" val="3029677433"/>
                    </a:ext>
                  </a:extLst>
                </a:gridCol>
                <a:gridCol w="4385909">
                  <a:extLst>
                    <a:ext uri="{9D8B030D-6E8A-4147-A177-3AD203B41FA5}">
                      <a16:colId xmlns:a16="http://schemas.microsoft.com/office/drawing/2014/main" val="2334613449"/>
                    </a:ext>
                  </a:extLst>
                </a:gridCol>
              </a:tblGrid>
              <a:tr h="194310">
                <a:tc>
                  <a:txBody>
                    <a:bodyPr/>
                    <a:lstStyle/>
                    <a:p>
                      <a:r>
                        <a:rPr lang="en-US" sz="800" dirty="0">
                          <a:latin typeface="Arial" panose="020B0604020202020204" pitchFamily="34" charset="0"/>
                          <a:cs typeface="Arial" panose="020B0604020202020204" pitchFamily="34" charset="0"/>
                        </a:rPr>
                        <a:t>Suggestion</a:t>
                      </a:r>
                    </a:p>
                  </a:txBody>
                  <a:tcPr marL="68580" marR="68580" marT="34290" marB="34290">
                    <a:solidFill>
                      <a:srgbClr val="002060"/>
                    </a:solidFill>
                  </a:tcPr>
                </a:tc>
                <a:tc>
                  <a:txBody>
                    <a:bodyPr/>
                    <a:lstStyle/>
                    <a:p>
                      <a:r>
                        <a:rPr lang="en-US" sz="800" dirty="0">
                          <a:latin typeface="Arial" panose="020B0604020202020204" pitchFamily="34" charset="0"/>
                          <a:cs typeface="Arial" panose="020B0604020202020204" pitchFamily="34" charset="0"/>
                        </a:rPr>
                        <a:t>Description</a:t>
                      </a:r>
                    </a:p>
                  </a:txBody>
                  <a:tcPr marL="68580" marR="68580" marT="34290" marB="34290">
                    <a:solidFill>
                      <a:srgbClr val="002060"/>
                    </a:solidFill>
                  </a:tcPr>
                </a:tc>
                <a:tc>
                  <a:txBody>
                    <a:bodyPr/>
                    <a:lstStyle/>
                    <a:p>
                      <a:r>
                        <a:rPr lang="en-US" sz="800" dirty="0">
                          <a:latin typeface="Arial" panose="020B0604020202020204" pitchFamily="34" charset="0"/>
                          <a:cs typeface="Arial" panose="020B0604020202020204" pitchFamily="34" charset="0"/>
                        </a:rPr>
                        <a:t>Representative Comment(s)</a:t>
                      </a:r>
                    </a:p>
                  </a:txBody>
                  <a:tcPr marL="68580" marR="68580" marT="34290" marB="34290">
                    <a:solidFill>
                      <a:srgbClr val="002060"/>
                    </a:solidFill>
                  </a:tcPr>
                </a:tc>
                <a:extLst>
                  <a:ext uri="{0D108BD9-81ED-4DB2-BD59-A6C34878D82A}">
                    <a16:rowId xmlns:a16="http://schemas.microsoft.com/office/drawing/2014/main" val="1899468985"/>
                  </a:ext>
                </a:extLst>
              </a:tr>
              <a:tr h="569461">
                <a:tc>
                  <a:txBody>
                    <a:bodyPr/>
                    <a:lstStyle/>
                    <a:p>
                      <a:r>
                        <a:rPr lang="en-US" sz="800" b="1" dirty="0">
                          <a:latin typeface="Arial" panose="020B0604020202020204" pitchFamily="34" charset="0"/>
                          <a:cs typeface="Arial" panose="020B0604020202020204" pitchFamily="34" charset="0"/>
                        </a:rPr>
                        <a:t>7. Offer New Products</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Add new mid-marking checking accounts and other products that fit within the current offerings; reduce fees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“Offer a mid-range checking account again. One that offers the opportunity to earn some interest without having to keep such a high balance. I feel a lot of customers would appreciate and take advantage of this option” </a:t>
                      </a:r>
                      <a:r>
                        <a:rPr lang="en-US" sz="800" i="1" dirty="0">
                          <a:latin typeface="Arial" panose="020B0604020202020204" pitchFamily="34" charset="0"/>
                          <a:cs typeface="Arial" panose="020B0604020202020204" pitchFamily="34" charset="0"/>
                        </a:rPr>
                        <a:t>and</a:t>
                      </a:r>
                      <a:r>
                        <a:rPr lang="en-US" sz="800" dirty="0">
                          <a:latin typeface="Arial" panose="020B0604020202020204" pitchFamily="34" charset="0"/>
                          <a:cs typeface="Arial" panose="020B0604020202020204" pitchFamily="34" charset="0"/>
                        </a:rPr>
                        <a:t> “Lower the balance on the basic savings account…lower the checking cashing fee…not charging so many overdraft fees”</a:t>
                      </a:r>
                    </a:p>
                  </a:txBody>
                  <a:tcPr marL="68580" marR="68580" marT="34290" marB="34290" anchor="ctr"/>
                </a:tc>
                <a:extLst>
                  <a:ext uri="{0D108BD9-81ED-4DB2-BD59-A6C34878D82A}">
                    <a16:rowId xmlns:a16="http://schemas.microsoft.com/office/drawing/2014/main" val="3239278639"/>
                  </a:ext>
                </a:extLst>
              </a:tr>
              <a:tr h="569461">
                <a:tc>
                  <a:txBody>
                    <a:bodyPr/>
                    <a:lstStyle/>
                    <a:p>
                      <a:r>
                        <a:rPr lang="en-US" sz="800" b="1" dirty="0">
                          <a:latin typeface="Arial" panose="020B0604020202020204" pitchFamily="34" charset="0"/>
                          <a:cs typeface="Arial" panose="020B0604020202020204" pitchFamily="34" charset="0"/>
                        </a:rPr>
                        <a:t>8. Improve Call Center</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Specific comments related to improving customer service by addressing various issues at call centers such as poor training, slow response times, improper call routing, and general disorganization.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“Improve the quality of the Customer Care Center. Simple questions take forever to resolve and customers are often routed to the wrong contact resulting in frustration.” </a:t>
                      </a:r>
                    </a:p>
                  </a:txBody>
                  <a:tcPr marL="68580" marR="68580" marT="34290" marB="34290" anchor="ctr"/>
                </a:tc>
                <a:extLst>
                  <a:ext uri="{0D108BD9-81ED-4DB2-BD59-A6C34878D82A}">
                    <a16:rowId xmlns:a16="http://schemas.microsoft.com/office/drawing/2014/main" val="2269074826"/>
                  </a:ext>
                </a:extLst>
              </a:tr>
              <a:tr h="541366">
                <a:tc>
                  <a:txBody>
                    <a:bodyPr/>
                    <a:lstStyle/>
                    <a:p>
                      <a:r>
                        <a:rPr lang="en-US" sz="800" b="1" dirty="0">
                          <a:latin typeface="Arial" panose="020B0604020202020204" pitchFamily="34" charset="0"/>
                          <a:cs typeface="Arial" panose="020B0604020202020204" pitchFamily="34" charset="0"/>
                        </a:rPr>
                        <a:t>9.  Improve ATMs and Debit Card Issuance Speed</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ATMs often fail or present errors that result in customer frustration; It takes too long for customers to receive debit cards.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“The ATMs are probably the biggest complaint I get. They tend to go down regularly in locations with older ATMs and the customers want to be able to rely on us to have functioning ATMs all the time” </a:t>
                      </a:r>
                      <a:r>
                        <a:rPr lang="en-US" sz="800" i="1" dirty="0">
                          <a:latin typeface="Arial" panose="020B0604020202020204" pitchFamily="34" charset="0"/>
                          <a:cs typeface="Arial" panose="020B0604020202020204" pitchFamily="34" charset="0"/>
                        </a:rPr>
                        <a:t>and</a:t>
                      </a:r>
                      <a:r>
                        <a:rPr lang="en-US" sz="800" dirty="0">
                          <a:latin typeface="Arial" panose="020B0604020202020204" pitchFamily="34" charset="0"/>
                          <a:cs typeface="Arial" panose="020B0604020202020204" pitchFamily="34" charset="0"/>
                        </a:rPr>
                        <a:t> “Instant issue debit cards! Sign on the ATMs stating the cut-off time for deposits” </a:t>
                      </a:r>
                    </a:p>
                  </a:txBody>
                  <a:tcPr marL="68580" marR="68580" marT="34290" marB="34290" anchor="ctr"/>
                </a:tc>
                <a:extLst>
                  <a:ext uri="{0D108BD9-81ED-4DB2-BD59-A6C34878D82A}">
                    <a16:rowId xmlns:a16="http://schemas.microsoft.com/office/drawing/2014/main" val="647474624"/>
                  </a:ext>
                </a:extLst>
              </a:tr>
              <a:tr h="569461">
                <a:tc>
                  <a:txBody>
                    <a:bodyPr/>
                    <a:lstStyle/>
                    <a:p>
                      <a:r>
                        <a:rPr lang="en-US" sz="800" b="1" dirty="0">
                          <a:latin typeface="Arial" panose="020B0604020202020204" pitchFamily="34" charset="0"/>
                          <a:cs typeface="Arial" panose="020B0604020202020204" pitchFamily="34" charset="0"/>
                        </a:rPr>
                        <a:t>10. Focus on Financial Health Counseling</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Provide more financial health services to customers to solidify the bank’s sense as community-focused.</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“There is more we can do from a financial health perspective. We have an opportunity with people who have made the choice for a community bank to grow financially. Who can they talk to who is certified to advise them on their credit? How do they know how to budget? How can they learn about investing (without having to pay for it?) FAQs aren’t enough.” </a:t>
                      </a:r>
                    </a:p>
                  </a:txBody>
                  <a:tcPr marL="68580" marR="68580" marT="34290" marB="34290" anchor="ctr"/>
                </a:tc>
                <a:extLst>
                  <a:ext uri="{0D108BD9-81ED-4DB2-BD59-A6C34878D82A}">
                    <a16:rowId xmlns:a16="http://schemas.microsoft.com/office/drawing/2014/main" val="4136267811"/>
                  </a:ext>
                </a:extLst>
              </a:tr>
              <a:tr h="569461">
                <a:tc>
                  <a:txBody>
                    <a:bodyPr/>
                    <a:lstStyle/>
                    <a:p>
                      <a:r>
                        <a:rPr lang="en-US" sz="800" b="1" dirty="0">
                          <a:latin typeface="Arial" panose="020B0604020202020204" pitchFamily="34" charset="0"/>
                          <a:cs typeface="Arial" panose="020B0604020202020204" pitchFamily="34" charset="0"/>
                        </a:rPr>
                        <a:t>11. Increase Employee Recognition and Compensation</a:t>
                      </a:r>
                    </a:p>
                  </a:txBody>
                  <a:tcPr marL="68580" marR="68580" marT="34290" marB="34290" anchor="ctr"/>
                </a:tc>
                <a:tc>
                  <a:txBody>
                    <a:bodyPr/>
                    <a:lstStyle/>
                    <a:p>
                      <a:r>
                        <a:rPr lang="en-US" sz="800" dirty="0">
                          <a:latin typeface="Arial" panose="020B0604020202020204" pitchFamily="34" charset="0"/>
                          <a:cs typeface="Arial" panose="020B0604020202020204" pitchFamily="34" charset="0"/>
                        </a:rPr>
                        <a:t>Desire to increase employee benefits, compensation, and recognition.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“We are told that all of our roles are important to the success of the organization; however, there is a clear delineation of how employees are rewarded when bonuses are given. It is demoralizing to be told your role is extremely important to the bank/team and a specific portfolio only to be giving a fraction of the bonus that others are receiving in your area.”</a:t>
                      </a:r>
                    </a:p>
                  </a:txBody>
                  <a:tcPr marL="68580" marR="68580" marT="34290" marB="34290" anchor="ctr"/>
                </a:tc>
                <a:extLst>
                  <a:ext uri="{0D108BD9-81ED-4DB2-BD59-A6C34878D82A}">
                    <a16:rowId xmlns:a16="http://schemas.microsoft.com/office/drawing/2014/main" val="1795555664"/>
                  </a:ext>
                </a:extLst>
              </a:tr>
            </a:tbl>
          </a:graphicData>
        </a:graphic>
      </p:graphicFrame>
      <p:sp>
        <p:nvSpPr>
          <p:cNvPr id="3" name="TextBox 2">
            <a:extLst>
              <a:ext uri="{FF2B5EF4-FFF2-40B4-BE49-F238E27FC236}">
                <a16:creationId xmlns:a16="http://schemas.microsoft.com/office/drawing/2014/main" id="{B153F09D-F357-4614-B6EB-1717B15B63BE}"/>
              </a:ext>
            </a:extLst>
          </p:cNvPr>
          <p:cNvSpPr txBox="1"/>
          <p:nvPr/>
        </p:nvSpPr>
        <p:spPr>
          <a:xfrm>
            <a:off x="3719042" y="280731"/>
            <a:ext cx="1705916" cy="323165"/>
          </a:xfrm>
          <a:prstGeom prst="rect">
            <a:avLst/>
          </a:prstGeom>
          <a:solidFill>
            <a:schemeClr val="bg1"/>
          </a:solidFill>
          <a:ln>
            <a:solidFill>
              <a:schemeClr val="tx1"/>
            </a:solidFill>
          </a:ln>
        </p:spPr>
        <p:txBody>
          <a:bodyPr wrap="square" rtlCol="0">
            <a:spAutoFit/>
          </a:bodyPr>
          <a:lstStyle/>
          <a:p>
            <a:pPr algn="ctr"/>
            <a:r>
              <a:rPr lang="en-US" sz="1500" b="1" dirty="0">
                <a:solidFill>
                  <a:srgbClr val="FF0000"/>
                </a:solidFill>
              </a:rPr>
              <a:t>Sample Report</a:t>
            </a:r>
          </a:p>
        </p:txBody>
      </p:sp>
      <p:sp>
        <p:nvSpPr>
          <p:cNvPr id="6" name="Slide Number Placeholder 665">
            <a:extLst>
              <a:ext uri="{FF2B5EF4-FFF2-40B4-BE49-F238E27FC236}">
                <a16:creationId xmlns:a16="http://schemas.microsoft.com/office/drawing/2014/main" id="{E18AB3D2-7105-7625-8E31-D0D548B7B20A}"/>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22</a:t>
            </a:fld>
            <a:endParaRPr lang="en-US" sz="662" spc="3" dirty="0"/>
          </a:p>
        </p:txBody>
      </p:sp>
    </p:spTree>
    <p:extLst>
      <p:ext uri="{BB962C8B-B14F-4D97-AF65-F5344CB8AC3E}">
        <p14:creationId xmlns:p14="http://schemas.microsoft.com/office/powerpoint/2010/main" val="29961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94665E-B051-45D6-A7F1-DB6E5530D36B}"/>
              </a:ext>
            </a:extLst>
          </p:cNvPr>
          <p:cNvSpPr/>
          <p:nvPr/>
        </p:nvSpPr>
        <p:spPr>
          <a:xfrm>
            <a:off x="447103" y="1112347"/>
            <a:ext cx="4123892" cy="373987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dirty="0">
              <a:cs typeface="Calibri"/>
            </a:endParaRPr>
          </a:p>
        </p:txBody>
      </p:sp>
      <p:sp>
        <p:nvSpPr>
          <p:cNvPr id="10" name="Title 9">
            <a:extLst>
              <a:ext uri="{FF2B5EF4-FFF2-40B4-BE49-F238E27FC236}">
                <a16:creationId xmlns:a16="http://schemas.microsoft.com/office/drawing/2014/main" id="{D3D579D3-A2DA-4996-B4B4-64D18C6CCE36}"/>
              </a:ext>
            </a:extLst>
          </p:cNvPr>
          <p:cNvSpPr>
            <a:spLocks noGrp="1"/>
          </p:cNvSpPr>
          <p:nvPr>
            <p:ph type="title"/>
          </p:nvPr>
        </p:nvSpPr>
        <p:spPr/>
        <p:txBody>
          <a:bodyPr>
            <a:normAutofit/>
          </a:bodyPr>
          <a:lstStyle/>
          <a:p>
            <a:r>
              <a:rPr lang="en-US" sz="2400" dirty="0">
                <a:latin typeface="Raleway" pitchFamily="2" charset="0"/>
              </a:rPr>
              <a:t>Discussion</a:t>
            </a:r>
          </a:p>
        </p:txBody>
      </p:sp>
      <p:sp>
        <p:nvSpPr>
          <p:cNvPr id="2" name="TextBox 1">
            <a:extLst>
              <a:ext uri="{FF2B5EF4-FFF2-40B4-BE49-F238E27FC236}">
                <a16:creationId xmlns:a16="http://schemas.microsoft.com/office/drawing/2014/main" id="{EEC65D81-A494-4BB0-A83F-44DCC85503A8}"/>
              </a:ext>
            </a:extLst>
          </p:cNvPr>
          <p:cNvSpPr txBox="1"/>
          <p:nvPr/>
        </p:nvSpPr>
        <p:spPr>
          <a:xfrm>
            <a:off x="874136" y="3283527"/>
            <a:ext cx="3278332"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800" b="1" dirty="0">
                <a:latin typeface="Raleway"/>
              </a:rPr>
              <a:t>Questions/Comments? </a:t>
            </a:r>
            <a:endParaRPr lang="en-US" sz="1800" dirty="0">
              <a:latin typeface="Raleway"/>
              <a:cs typeface="Calibri"/>
            </a:endParaRPr>
          </a:p>
          <a:p>
            <a:r>
              <a:rPr lang="en-US" sz="1800" dirty="0">
                <a:latin typeface="Raleway"/>
                <a:cs typeface="Calibri"/>
              </a:rPr>
              <a:t>​</a:t>
            </a:r>
            <a:br>
              <a:rPr lang="en-US" sz="1800" dirty="0">
                <a:latin typeface="Raleway"/>
                <a:cs typeface="Calibri"/>
              </a:rPr>
            </a:br>
            <a:r>
              <a:rPr lang="en-US" sz="1800" dirty="0">
                <a:latin typeface="Raleway"/>
              </a:rPr>
              <a:t>We’ve dedicated this time for an open conversation.</a:t>
            </a:r>
            <a:r>
              <a:rPr lang="en-US" sz="1800" dirty="0">
                <a:latin typeface="Raleway"/>
                <a:cs typeface="Calibri"/>
              </a:rPr>
              <a:t>​</a:t>
            </a:r>
            <a:endParaRPr lang="en-US" sz="1800" dirty="0">
              <a:latin typeface="Raleway"/>
            </a:endParaRPr>
          </a:p>
        </p:txBody>
      </p:sp>
      <p:pic>
        <p:nvPicPr>
          <p:cNvPr id="8" name="Graphic 7" descr="Questions">
            <a:extLst>
              <a:ext uri="{FF2B5EF4-FFF2-40B4-BE49-F238E27FC236}">
                <a16:creationId xmlns:a16="http://schemas.microsoft.com/office/drawing/2014/main" id="{5C6FE166-324C-48D3-A746-90A5B09AEC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9719" y="1339183"/>
            <a:ext cx="1778663" cy="1778663"/>
          </a:xfrm>
          <a:prstGeom prst="rect">
            <a:avLst/>
          </a:prstGeom>
        </p:spPr>
      </p:pic>
      <p:sp>
        <p:nvSpPr>
          <p:cNvPr id="7" name="Rectangle 6">
            <a:extLst>
              <a:ext uri="{FF2B5EF4-FFF2-40B4-BE49-F238E27FC236}">
                <a16:creationId xmlns:a16="http://schemas.microsoft.com/office/drawing/2014/main" id="{0C23BFE2-D1E9-4AF6-9AE9-4D0A09D92BDF}"/>
              </a:ext>
            </a:extLst>
          </p:cNvPr>
          <p:cNvSpPr/>
          <p:nvPr/>
        </p:nvSpPr>
        <p:spPr>
          <a:xfrm>
            <a:off x="4756456" y="1112346"/>
            <a:ext cx="4123892" cy="3739873"/>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50" dirty="0">
              <a:cs typeface="Calibri"/>
            </a:endParaRPr>
          </a:p>
        </p:txBody>
      </p:sp>
      <p:sp>
        <p:nvSpPr>
          <p:cNvPr id="9" name="TextBox 8">
            <a:extLst>
              <a:ext uri="{FF2B5EF4-FFF2-40B4-BE49-F238E27FC236}">
                <a16:creationId xmlns:a16="http://schemas.microsoft.com/office/drawing/2014/main" id="{4E469052-33AB-4D05-96AA-2AA14BE9BB92}"/>
              </a:ext>
            </a:extLst>
          </p:cNvPr>
          <p:cNvSpPr txBox="1"/>
          <p:nvPr/>
        </p:nvSpPr>
        <p:spPr>
          <a:xfrm>
            <a:off x="5929071" y="3560525"/>
            <a:ext cx="1778663"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b="1" dirty="0">
                <a:latin typeface="Raleway"/>
              </a:rPr>
              <a:t>Thank you for joining!</a:t>
            </a:r>
            <a:endParaRPr lang="en-US" sz="2100" dirty="0">
              <a:latin typeface="Raleway"/>
              <a:cs typeface="Calibri"/>
            </a:endParaRPr>
          </a:p>
        </p:txBody>
      </p:sp>
      <p:pic>
        <p:nvPicPr>
          <p:cNvPr id="11" name="Graphic 10" descr="Grinning face outline with solid fill">
            <a:extLst>
              <a:ext uri="{FF2B5EF4-FFF2-40B4-BE49-F238E27FC236}">
                <a16:creationId xmlns:a16="http://schemas.microsoft.com/office/drawing/2014/main" id="{F2402EBB-0796-4CD5-B877-CC400A86FB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929071" y="1324618"/>
            <a:ext cx="1778663" cy="1778663"/>
          </a:xfrm>
          <a:prstGeom prst="rect">
            <a:avLst/>
          </a:prstGeom>
        </p:spPr>
      </p:pic>
      <p:sp>
        <p:nvSpPr>
          <p:cNvPr id="12" name="Slide Number Placeholder 665">
            <a:extLst>
              <a:ext uri="{FF2B5EF4-FFF2-40B4-BE49-F238E27FC236}">
                <a16:creationId xmlns:a16="http://schemas.microsoft.com/office/drawing/2014/main" id="{39C740AF-F8F0-546E-9F68-D4B98C2CADD0}"/>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23</a:t>
            </a:fld>
            <a:endParaRPr lang="en-US" sz="662" spc="3" dirty="0"/>
          </a:p>
        </p:txBody>
      </p:sp>
    </p:spTree>
    <p:extLst>
      <p:ext uri="{BB962C8B-B14F-4D97-AF65-F5344CB8AC3E}">
        <p14:creationId xmlns:p14="http://schemas.microsoft.com/office/powerpoint/2010/main" val="99788870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1625876" y="1972456"/>
            <a:ext cx="5892248" cy="599294"/>
          </a:xfrm>
        </p:spPr>
        <p:txBody>
          <a:bodyPr>
            <a:normAutofit/>
          </a:bodyPr>
          <a:lstStyle/>
          <a:p>
            <a:pPr algn="ctr"/>
            <a:r>
              <a:rPr lang="en-US" sz="2400" dirty="0"/>
              <a:t>Appendix</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24</a:t>
            </a:fld>
            <a:endParaRPr lang="en-US" sz="662" spc="3" dirty="0"/>
          </a:p>
        </p:txBody>
      </p:sp>
    </p:spTree>
    <p:extLst>
      <p:ext uri="{BB962C8B-B14F-4D97-AF65-F5344CB8AC3E}">
        <p14:creationId xmlns:p14="http://schemas.microsoft.com/office/powerpoint/2010/main" val="206591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ew shape">
            <a:extLst>
              <a:ext uri="{FF2B5EF4-FFF2-40B4-BE49-F238E27FC236}">
                <a16:creationId xmlns:a16="http://schemas.microsoft.com/office/drawing/2014/main" id="{52809845-2120-4C6C-88E2-A5AF11864B9C}"/>
              </a:ext>
            </a:extLst>
          </p:cNvPr>
          <p:cNvSpPr/>
          <p:nvPr/>
        </p:nvSpPr>
        <p:spPr>
          <a:xfrm>
            <a:off x="119965" y="67236"/>
            <a:ext cx="1490793"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lang="en-US" sz="794" b="1" kern="1200" dirty="0">
                <a:solidFill>
                  <a:srgbClr val="702963"/>
                </a:solidFill>
                <a:latin typeface="Arial"/>
                <a:cs typeface="Arial"/>
              </a:rPr>
              <a:t>Driver Analysis – Methodology</a:t>
            </a:r>
            <a:endParaRPr sz="794" b="1" kern="1200" dirty="0">
              <a:solidFill>
                <a:srgbClr val="702963"/>
              </a:solidFill>
              <a:latin typeface="Arial"/>
              <a:cs typeface="Arial"/>
            </a:endParaRPr>
          </a:p>
        </p:txBody>
      </p:sp>
      <p:sp>
        <p:nvSpPr>
          <p:cNvPr id="221" name="New shape">
            <a:extLst>
              <a:ext uri="{FF2B5EF4-FFF2-40B4-BE49-F238E27FC236}">
                <a16:creationId xmlns:a16="http://schemas.microsoft.com/office/drawing/2014/main" id="{E074323E-F45F-4EFC-B00D-155ADCE5DA60}"/>
              </a:ext>
            </a:extLst>
          </p:cNvPr>
          <p:cNvSpPr/>
          <p:nvPr/>
        </p:nvSpPr>
        <p:spPr>
          <a:xfrm>
            <a:off x="119964" y="203332"/>
            <a:ext cx="1474470" cy="840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defRPr/>
            </a:pPr>
            <a:endParaRPr sz="1191" kern="1200">
              <a:solidFill>
                <a:prstClr val="white"/>
              </a:solidFill>
              <a:latin typeface="Arial"/>
              <a:cs typeface="Arial"/>
            </a:endParaRPr>
          </a:p>
        </p:txBody>
      </p:sp>
      <p:sp>
        <p:nvSpPr>
          <p:cNvPr id="222" name="New shape">
            <a:extLst>
              <a:ext uri="{FF2B5EF4-FFF2-40B4-BE49-F238E27FC236}">
                <a16:creationId xmlns:a16="http://schemas.microsoft.com/office/drawing/2014/main" id="{429B93F4-0D03-4D41-A117-07FE0B8B50E0}"/>
              </a:ext>
            </a:extLst>
          </p:cNvPr>
          <p:cNvSpPr/>
          <p:nvPr/>
        </p:nvSpPr>
        <p:spPr>
          <a:xfrm>
            <a:off x="119965" y="213594"/>
            <a:ext cx="631583"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sz="794" b="1" kern="1200" dirty="0">
                <a:solidFill>
                  <a:srgbClr val="000000"/>
                </a:solidFill>
                <a:latin typeface="Arial"/>
                <a:cs typeface="Arial"/>
              </a:rPr>
              <a:t>20</a:t>
            </a:r>
            <a:r>
              <a:rPr lang="en-US" sz="794" b="1" kern="1200" dirty="0">
                <a:solidFill>
                  <a:srgbClr val="000000"/>
                </a:solidFill>
                <a:latin typeface="Arial"/>
                <a:cs typeface="Arial"/>
              </a:rPr>
              <a:t>22</a:t>
            </a:r>
            <a:r>
              <a:rPr sz="794" b="1" kern="1200" dirty="0">
                <a:solidFill>
                  <a:srgbClr val="000000"/>
                </a:solidFill>
                <a:latin typeface="Arial"/>
                <a:cs typeface="Arial"/>
              </a:rPr>
              <a:t>: Overall</a:t>
            </a:r>
          </a:p>
        </p:txBody>
      </p:sp>
      <p:sp>
        <p:nvSpPr>
          <p:cNvPr id="86" name="New shape">
            <a:extLst>
              <a:ext uri="{FF2B5EF4-FFF2-40B4-BE49-F238E27FC236}">
                <a16:creationId xmlns:a16="http://schemas.microsoft.com/office/drawing/2014/main" id="{64501FD5-099C-40AA-AD41-7FA3408B91D1}"/>
              </a:ext>
            </a:extLst>
          </p:cNvPr>
          <p:cNvSpPr/>
          <p:nvPr/>
        </p:nvSpPr>
        <p:spPr>
          <a:xfrm>
            <a:off x="548681" y="1239134"/>
            <a:ext cx="2317826"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605150">
              <a:defRPr/>
            </a:pPr>
            <a:r>
              <a:rPr lang="en-US" sz="900" kern="1200" dirty="0">
                <a:solidFill>
                  <a:srgbClr val="000000"/>
                </a:solidFill>
                <a:latin typeface="Arial"/>
                <a:cs typeface="Arial"/>
              </a:rPr>
              <a:t>The scores for all items in your culture survey were plotted out based on their percentile score and the strength of their relationship (i.e., correlation coefficient) with the outcome module. Quadrants were established by applying a median spilt (i.e., a division based on the middle score) on both percentile score and relationship strength. </a:t>
            </a:r>
          </a:p>
        </p:txBody>
      </p:sp>
      <p:sp>
        <p:nvSpPr>
          <p:cNvPr id="11" name="TextBox 10">
            <a:extLst>
              <a:ext uri="{FF2B5EF4-FFF2-40B4-BE49-F238E27FC236}">
                <a16:creationId xmlns:a16="http://schemas.microsoft.com/office/drawing/2014/main" id="{38DC82A2-4B51-4692-B315-2791AE35DBBA}"/>
              </a:ext>
            </a:extLst>
          </p:cNvPr>
          <p:cNvSpPr txBox="1"/>
          <p:nvPr/>
        </p:nvSpPr>
        <p:spPr>
          <a:xfrm>
            <a:off x="764260" y="668306"/>
            <a:ext cx="1722320"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defRPr/>
            </a:pPr>
            <a:r>
              <a:rPr lang="en-US" sz="1050" b="1" dirty="0">
                <a:solidFill>
                  <a:srgbClr val="000000"/>
                </a:solidFill>
                <a:latin typeface="Arial"/>
                <a:cs typeface="Arial"/>
              </a:rPr>
              <a:t>Step 1</a:t>
            </a:r>
          </a:p>
        </p:txBody>
      </p:sp>
      <p:sp>
        <p:nvSpPr>
          <p:cNvPr id="17" name="TextBox 16">
            <a:extLst>
              <a:ext uri="{FF2B5EF4-FFF2-40B4-BE49-F238E27FC236}">
                <a16:creationId xmlns:a16="http://schemas.microsoft.com/office/drawing/2014/main" id="{14657E1B-AF17-4B81-A6B8-4832BC9E842C}"/>
              </a:ext>
            </a:extLst>
          </p:cNvPr>
          <p:cNvSpPr txBox="1"/>
          <p:nvPr/>
        </p:nvSpPr>
        <p:spPr>
          <a:xfrm>
            <a:off x="3906513" y="668306"/>
            <a:ext cx="1722320"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defRPr/>
            </a:pPr>
            <a:r>
              <a:rPr lang="en-US" sz="1050" b="1" dirty="0">
                <a:solidFill>
                  <a:srgbClr val="000000"/>
                </a:solidFill>
                <a:latin typeface="Arial"/>
                <a:cs typeface="Arial"/>
              </a:rPr>
              <a:t>Step 2</a:t>
            </a:r>
          </a:p>
        </p:txBody>
      </p:sp>
      <p:grpSp>
        <p:nvGrpSpPr>
          <p:cNvPr id="19" name="Group 18">
            <a:extLst>
              <a:ext uri="{FF2B5EF4-FFF2-40B4-BE49-F238E27FC236}">
                <a16:creationId xmlns:a16="http://schemas.microsoft.com/office/drawing/2014/main" id="{7A415D13-1AE3-461F-A13C-F27A1566A853}"/>
              </a:ext>
            </a:extLst>
          </p:cNvPr>
          <p:cNvGrpSpPr/>
          <p:nvPr/>
        </p:nvGrpSpPr>
        <p:grpSpPr>
          <a:xfrm>
            <a:off x="3373283" y="2698702"/>
            <a:ext cx="2827108" cy="2113265"/>
            <a:chOff x="1451272" y="1652603"/>
            <a:chExt cx="5552318" cy="4576722"/>
          </a:xfrm>
        </p:grpSpPr>
        <p:pic>
          <p:nvPicPr>
            <p:cNvPr id="20" name="Picture 19">
              <a:extLst>
                <a:ext uri="{FF2B5EF4-FFF2-40B4-BE49-F238E27FC236}">
                  <a16:creationId xmlns:a16="http://schemas.microsoft.com/office/drawing/2014/main" id="{58E05844-546B-4B5C-BB2E-FCFB03E4899F}"/>
                </a:ext>
              </a:extLst>
            </p:cNvPr>
            <p:cNvPicPr>
              <a:picLocks noChangeAspect="1"/>
            </p:cNvPicPr>
            <p:nvPr/>
          </p:nvPicPr>
          <p:blipFill>
            <a:blip r:embed="rId2"/>
            <a:stretch>
              <a:fillRect/>
            </a:stretch>
          </p:blipFill>
          <p:spPr>
            <a:xfrm>
              <a:off x="2191880" y="1652603"/>
              <a:ext cx="4811710" cy="3855488"/>
            </a:xfrm>
            <a:prstGeom prst="rect">
              <a:avLst/>
            </a:prstGeom>
          </p:spPr>
        </p:pic>
        <p:grpSp>
          <p:nvGrpSpPr>
            <p:cNvPr id="21" name="Group 20">
              <a:extLst>
                <a:ext uri="{FF2B5EF4-FFF2-40B4-BE49-F238E27FC236}">
                  <a16:creationId xmlns:a16="http://schemas.microsoft.com/office/drawing/2014/main" id="{4002ACD4-7336-4CF5-BF09-5C886F68748B}"/>
                </a:ext>
              </a:extLst>
            </p:cNvPr>
            <p:cNvGrpSpPr/>
            <p:nvPr/>
          </p:nvGrpSpPr>
          <p:grpSpPr>
            <a:xfrm>
              <a:off x="1451272" y="1665564"/>
              <a:ext cx="5549231" cy="4563761"/>
              <a:chOff x="2134254" y="2234992"/>
              <a:chExt cx="5549231" cy="4563761"/>
            </a:xfrm>
          </p:grpSpPr>
          <p:sp>
            <p:nvSpPr>
              <p:cNvPr id="26" name="Arrow: Up 25">
                <a:extLst>
                  <a:ext uri="{FF2B5EF4-FFF2-40B4-BE49-F238E27FC236}">
                    <a16:creationId xmlns:a16="http://schemas.microsoft.com/office/drawing/2014/main" id="{6C98700A-1B54-445E-9BC4-D549C8B5B30E}"/>
                  </a:ext>
                </a:extLst>
              </p:cNvPr>
              <p:cNvSpPr/>
              <p:nvPr/>
            </p:nvSpPr>
            <p:spPr>
              <a:xfrm rot="5400000">
                <a:off x="4942031" y="4057298"/>
                <a:ext cx="799240" cy="4683669"/>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685800">
                  <a:defRPr/>
                </a:pPr>
                <a:r>
                  <a:rPr lang="en-US" sz="825" dirty="0">
                    <a:solidFill>
                      <a:srgbClr val="FFFFFF"/>
                    </a:solidFill>
                    <a:latin typeface="Arial Rounded MT Bold" panose="020F0704030504030204" pitchFamily="34" charset="0"/>
                    <a:cs typeface="Arial" panose="020B0604020202020204" pitchFamily="34" charset="0"/>
                  </a:rPr>
                  <a:t>Percentile Score</a:t>
                </a:r>
              </a:p>
            </p:txBody>
          </p:sp>
          <p:sp>
            <p:nvSpPr>
              <p:cNvPr id="27" name="Arrow: Up 26">
                <a:extLst>
                  <a:ext uri="{FF2B5EF4-FFF2-40B4-BE49-F238E27FC236}">
                    <a16:creationId xmlns:a16="http://schemas.microsoft.com/office/drawing/2014/main" id="{65F4398D-8156-44FE-BB77-581089BDDDE2}"/>
                  </a:ext>
                </a:extLst>
              </p:cNvPr>
              <p:cNvSpPr/>
              <p:nvPr/>
            </p:nvSpPr>
            <p:spPr>
              <a:xfrm>
                <a:off x="2134254" y="2234992"/>
                <a:ext cx="865562" cy="3764521"/>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685800">
                  <a:defRPr/>
                </a:pPr>
                <a:r>
                  <a:rPr lang="en-US" sz="825" dirty="0">
                    <a:solidFill>
                      <a:srgbClr val="FFFFFF"/>
                    </a:solidFill>
                    <a:latin typeface="Arial Rounded MT Bold" panose="020F0704030504030204" pitchFamily="34" charset="0"/>
                    <a:cs typeface="Arial" panose="020B0604020202020204" pitchFamily="34" charset="0"/>
                  </a:rPr>
                  <a:t>Relationship</a:t>
                </a:r>
              </a:p>
              <a:p>
                <a:pPr algn="ctr" defTabSz="685800">
                  <a:defRPr/>
                </a:pPr>
                <a:r>
                  <a:rPr lang="en-US" sz="825" dirty="0">
                    <a:solidFill>
                      <a:srgbClr val="FFFFFF"/>
                    </a:solidFill>
                    <a:latin typeface="Arial Rounded MT Bold" panose="020F0704030504030204" pitchFamily="34" charset="0"/>
                    <a:cs typeface="Arial" panose="020B0604020202020204" pitchFamily="34" charset="0"/>
                  </a:rPr>
                  <a:t>Strength</a:t>
                </a:r>
              </a:p>
            </p:txBody>
          </p:sp>
        </p:grpSp>
        <p:sp>
          <p:nvSpPr>
            <p:cNvPr id="22" name="Rectangle: Rounded Corners 21">
              <a:extLst>
                <a:ext uri="{FF2B5EF4-FFF2-40B4-BE49-F238E27FC236}">
                  <a16:creationId xmlns:a16="http://schemas.microsoft.com/office/drawing/2014/main" id="{AE4F4876-5414-4FF6-9729-368A372AE824}"/>
                </a:ext>
              </a:extLst>
            </p:cNvPr>
            <p:cNvSpPr/>
            <p:nvPr/>
          </p:nvSpPr>
          <p:spPr>
            <a:xfrm>
              <a:off x="5124091" y="2142836"/>
              <a:ext cx="592686" cy="633691"/>
            </a:xfrm>
            <a:prstGeom prst="roundRect">
              <a:avLst/>
            </a:prstGeom>
            <a:solidFill>
              <a:srgbClr val="D2E4D2">
                <a:alpha val="6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srgbClr val="FFFFFF"/>
                </a:solidFill>
                <a:latin typeface="Arial"/>
                <a:cs typeface="Arial"/>
              </a:endParaRPr>
            </a:p>
          </p:txBody>
        </p:sp>
        <p:sp>
          <p:nvSpPr>
            <p:cNvPr id="23" name="Rectangle: Rounded Corners 22">
              <a:extLst>
                <a:ext uri="{FF2B5EF4-FFF2-40B4-BE49-F238E27FC236}">
                  <a16:creationId xmlns:a16="http://schemas.microsoft.com/office/drawing/2014/main" id="{C69A4C1E-41C3-484D-97E6-0F0BAF01467E}"/>
                </a:ext>
              </a:extLst>
            </p:cNvPr>
            <p:cNvSpPr/>
            <p:nvPr/>
          </p:nvSpPr>
          <p:spPr>
            <a:xfrm>
              <a:off x="3195377" y="2015480"/>
              <a:ext cx="1849348" cy="676656"/>
            </a:xfrm>
            <a:prstGeom prst="roundRect">
              <a:avLst/>
            </a:prstGeom>
            <a:solidFill>
              <a:srgbClr val="EDCCC0">
                <a:alpha val="6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srgbClr val="FFFFFF"/>
                </a:solidFill>
                <a:latin typeface="Arial"/>
                <a:cs typeface="Arial"/>
              </a:endParaRPr>
            </a:p>
          </p:txBody>
        </p:sp>
        <p:sp>
          <p:nvSpPr>
            <p:cNvPr id="24" name="Arrow: Down 23">
              <a:extLst>
                <a:ext uri="{FF2B5EF4-FFF2-40B4-BE49-F238E27FC236}">
                  <a16:creationId xmlns:a16="http://schemas.microsoft.com/office/drawing/2014/main" id="{2FB1FA56-55CE-41E6-A935-1768BF8154FA}"/>
                </a:ext>
              </a:extLst>
            </p:cNvPr>
            <p:cNvSpPr/>
            <p:nvPr/>
          </p:nvSpPr>
          <p:spPr>
            <a:xfrm rot="5400000">
              <a:off x="6040252" y="1816274"/>
              <a:ext cx="633691" cy="128681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defTabSz="685800">
                <a:defRPr/>
              </a:pPr>
              <a:r>
                <a:rPr lang="en-US" sz="900" kern="1200" dirty="0">
                  <a:ln w="0"/>
                  <a:solidFill>
                    <a:srgbClr val="000000"/>
                  </a:solidFill>
                  <a:effectLst>
                    <a:outerShdw blurRad="38100" dist="19050" dir="2700000" algn="tl" rotWithShape="0">
                      <a:srgbClr val="000000">
                        <a:alpha val="40000"/>
                      </a:srgbClr>
                    </a:outerShdw>
                  </a:effectLst>
                  <a:latin typeface="Arial"/>
                  <a:cs typeface="Arial"/>
                </a:rPr>
                <a:t>Sustain</a:t>
              </a:r>
            </a:p>
          </p:txBody>
        </p:sp>
        <p:sp>
          <p:nvSpPr>
            <p:cNvPr id="25" name="Arrow: Down 24">
              <a:extLst>
                <a:ext uri="{FF2B5EF4-FFF2-40B4-BE49-F238E27FC236}">
                  <a16:creationId xmlns:a16="http://schemas.microsoft.com/office/drawing/2014/main" id="{187E59FD-EB83-4F21-9A1F-9421F3C8CC3A}"/>
                </a:ext>
              </a:extLst>
            </p:cNvPr>
            <p:cNvSpPr/>
            <p:nvPr/>
          </p:nvSpPr>
          <p:spPr>
            <a:xfrm rot="16200000">
              <a:off x="2250370" y="1677769"/>
              <a:ext cx="611390" cy="12868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68580" tIns="34290" rIns="68580" bIns="34290" numCol="1" spcCol="0" rtlCol="0" fromWordArt="0" anchor="ctr" anchorCtr="0" forceAA="0" compatLnSpc="1">
              <a:prstTxWarp prst="textNoShape">
                <a:avLst/>
              </a:prstTxWarp>
              <a:noAutofit/>
            </a:bodyPr>
            <a:lstStyle/>
            <a:p>
              <a:pPr algn="ctr" defTabSz="685800">
                <a:defRPr/>
              </a:pPr>
              <a:r>
                <a:rPr lang="en-US" sz="900" kern="1200" dirty="0">
                  <a:ln w="0"/>
                  <a:solidFill>
                    <a:srgbClr val="000000"/>
                  </a:solidFill>
                  <a:effectLst>
                    <a:outerShdw blurRad="38100" dist="19050" dir="2700000" algn="tl" rotWithShape="0">
                      <a:srgbClr val="000000">
                        <a:alpha val="40000"/>
                      </a:srgbClr>
                    </a:outerShdw>
                  </a:effectLst>
                  <a:latin typeface="Arial"/>
                  <a:cs typeface="Arial"/>
                </a:rPr>
                <a:t>Improve</a:t>
              </a:r>
            </a:p>
          </p:txBody>
        </p:sp>
      </p:grpSp>
      <p:sp>
        <p:nvSpPr>
          <p:cNvPr id="28" name="TextBox 27">
            <a:extLst>
              <a:ext uri="{FF2B5EF4-FFF2-40B4-BE49-F238E27FC236}">
                <a16:creationId xmlns:a16="http://schemas.microsoft.com/office/drawing/2014/main" id="{79E24EC3-CD4A-4C26-B4A4-84EA6E1B3B11}"/>
              </a:ext>
            </a:extLst>
          </p:cNvPr>
          <p:cNvSpPr txBox="1"/>
          <p:nvPr/>
        </p:nvSpPr>
        <p:spPr>
          <a:xfrm>
            <a:off x="6819610" y="668307"/>
            <a:ext cx="1722320"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defRPr/>
            </a:pPr>
            <a:r>
              <a:rPr lang="en-US" sz="1050" b="1" dirty="0">
                <a:solidFill>
                  <a:srgbClr val="000000"/>
                </a:solidFill>
                <a:latin typeface="Arial"/>
                <a:cs typeface="Arial"/>
              </a:rPr>
              <a:t>Step 3</a:t>
            </a:r>
          </a:p>
        </p:txBody>
      </p:sp>
      <p:sp>
        <p:nvSpPr>
          <p:cNvPr id="29" name="New shape">
            <a:extLst>
              <a:ext uri="{FF2B5EF4-FFF2-40B4-BE49-F238E27FC236}">
                <a16:creationId xmlns:a16="http://schemas.microsoft.com/office/drawing/2014/main" id="{473DF020-E141-4C33-AF61-A29B88467493}"/>
              </a:ext>
            </a:extLst>
          </p:cNvPr>
          <p:cNvSpPr/>
          <p:nvPr/>
        </p:nvSpPr>
        <p:spPr>
          <a:xfrm>
            <a:off x="3706183" y="1239134"/>
            <a:ext cx="2317826"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605150">
              <a:defRPr/>
            </a:pPr>
            <a:r>
              <a:rPr lang="en-US" sz="900" kern="1200" dirty="0">
                <a:solidFill>
                  <a:srgbClr val="000000"/>
                </a:solidFill>
                <a:latin typeface="Arial"/>
                <a:cs typeface="Arial"/>
              </a:rPr>
              <a:t>The ten items with the strongest relationship across the top two quadrants were identified as the top drivers of the outcome module. Items in the top right quadrant represent areas to </a:t>
            </a:r>
            <a:r>
              <a:rPr lang="en-US" sz="900" b="1" i="1" kern="1200" dirty="0">
                <a:solidFill>
                  <a:srgbClr val="000000"/>
                </a:solidFill>
                <a:latin typeface="Arial"/>
                <a:cs typeface="Arial"/>
              </a:rPr>
              <a:t>sustain</a:t>
            </a:r>
            <a:r>
              <a:rPr lang="en-US" sz="900" kern="1200" dirty="0">
                <a:solidFill>
                  <a:srgbClr val="000000"/>
                </a:solidFill>
                <a:latin typeface="Arial"/>
                <a:cs typeface="Arial"/>
              </a:rPr>
              <a:t> positive scores (relatively higher percentile scores) and items in the top left quadrant represent areas to </a:t>
            </a:r>
            <a:r>
              <a:rPr lang="en-US" sz="900" b="1" i="1" kern="1200" dirty="0">
                <a:solidFill>
                  <a:srgbClr val="000000"/>
                </a:solidFill>
                <a:latin typeface="Arial"/>
                <a:cs typeface="Arial"/>
              </a:rPr>
              <a:t>improve</a:t>
            </a:r>
            <a:r>
              <a:rPr lang="en-US" sz="900" kern="1200" dirty="0">
                <a:solidFill>
                  <a:srgbClr val="000000"/>
                </a:solidFill>
                <a:latin typeface="Arial"/>
                <a:cs typeface="Arial"/>
              </a:rPr>
              <a:t> (relatively lower percentile scores). </a:t>
            </a:r>
          </a:p>
        </p:txBody>
      </p:sp>
      <p:sp>
        <p:nvSpPr>
          <p:cNvPr id="30" name="New shape">
            <a:extLst>
              <a:ext uri="{FF2B5EF4-FFF2-40B4-BE49-F238E27FC236}">
                <a16:creationId xmlns:a16="http://schemas.microsoft.com/office/drawing/2014/main" id="{4DFA4162-A686-4417-AB4B-5111E33F0103}"/>
              </a:ext>
            </a:extLst>
          </p:cNvPr>
          <p:cNvSpPr/>
          <p:nvPr/>
        </p:nvSpPr>
        <p:spPr>
          <a:xfrm>
            <a:off x="6655446" y="1239134"/>
            <a:ext cx="2169341" cy="969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605150">
              <a:defRPr/>
            </a:pPr>
            <a:r>
              <a:rPr lang="en-US" sz="900" kern="1200" dirty="0">
                <a:solidFill>
                  <a:srgbClr val="000000"/>
                </a:solidFill>
                <a:latin typeface="Arial"/>
                <a:cs typeface="Arial"/>
              </a:rPr>
              <a:t>An Impact Score was generated for each of the ten items identified as having the strongest relationship strength among all the culture items. Impact Scores represent ranges of relationship strengths (i.e., correlation coefficient) and bucketed according to the benchmark below.</a:t>
            </a:r>
          </a:p>
        </p:txBody>
      </p:sp>
      <p:graphicFrame>
        <p:nvGraphicFramePr>
          <p:cNvPr id="5" name="Table 5">
            <a:extLst>
              <a:ext uri="{FF2B5EF4-FFF2-40B4-BE49-F238E27FC236}">
                <a16:creationId xmlns:a16="http://schemas.microsoft.com/office/drawing/2014/main" id="{424476FE-2CEA-4296-9AD9-9D3FB82076E6}"/>
              </a:ext>
            </a:extLst>
          </p:cNvPr>
          <p:cNvGraphicFramePr>
            <a:graphicFrameLocks noGrp="1"/>
          </p:cNvGraphicFramePr>
          <p:nvPr/>
        </p:nvGraphicFramePr>
        <p:xfrm>
          <a:off x="6781243" y="2698703"/>
          <a:ext cx="1799051" cy="1686465"/>
        </p:xfrm>
        <a:graphic>
          <a:graphicData uri="http://schemas.openxmlformats.org/drawingml/2006/table">
            <a:tbl>
              <a:tblPr bandRow="1">
                <a:tableStyleId>{5C22544A-7EE6-4342-B048-85BDC9FD1C3A}</a:tableStyleId>
              </a:tblPr>
              <a:tblGrid>
                <a:gridCol w="901035">
                  <a:extLst>
                    <a:ext uri="{9D8B030D-6E8A-4147-A177-3AD203B41FA5}">
                      <a16:colId xmlns:a16="http://schemas.microsoft.com/office/drawing/2014/main" val="1210890713"/>
                    </a:ext>
                  </a:extLst>
                </a:gridCol>
                <a:gridCol w="898016">
                  <a:extLst>
                    <a:ext uri="{9D8B030D-6E8A-4147-A177-3AD203B41FA5}">
                      <a16:colId xmlns:a16="http://schemas.microsoft.com/office/drawing/2014/main" val="4031451074"/>
                    </a:ext>
                  </a:extLst>
                </a:gridCol>
              </a:tblGrid>
              <a:tr h="344000">
                <a:tc>
                  <a:txBody>
                    <a:bodyPr/>
                    <a:lstStyle/>
                    <a:p>
                      <a:pPr algn="ctr"/>
                      <a:r>
                        <a:rPr lang="en-US" sz="900" b="1" dirty="0"/>
                        <a:t>Relationship Strength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b="1" dirty="0"/>
                        <a:t>Impact </a:t>
                      </a:r>
                    </a:p>
                    <a:p>
                      <a:pPr algn="ctr"/>
                      <a:r>
                        <a:rPr lang="en-US" sz="900" b="1" dirty="0"/>
                        <a:t>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993744"/>
                  </a:ext>
                </a:extLst>
              </a:tr>
              <a:tr h="268493">
                <a:tc>
                  <a:txBody>
                    <a:bodyPr/>
                    <a:lstStyle/>
                    <a:p>
                      <a:pPr algn="ctr"/>
                      <a:r>
                        <a:rPr lang="en-US" sz="800" dirty="0">
                          <a:latin typeface="+mj-lt"/>
                        </a:rPr>
                        <a:t>≥ .60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latin typeface="+mj-lt"/>
                        </a:rPr>
                        <a:t>Very High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354017"/>
                  </a:ext>
                </a:extLst>
              </a:tr>
              <a:tr h="268493">
                <a:tc>
                  <a:txBody>
                    <a:bodyPr/>
                    <a:lstStyle/>
                    <a:p>
                      <a:pPr algn="ctr"/>
                      <a:r>
                        <a:rPr lang="en-US" sz="800" dirty="0">
                          <a:latin typeface="+mj-lt"/>
                        </a:rPr>
                        <a:t>.50 - .59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latin typeface="+mj-lt"/>
                        </a:rPr>
                        <a:t>High</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768361"/>
                  </a:ext>
                </a:extLst>
              </a:tr>
              <a:tr h="268493">
                <a:tc>
                  <a:txBody>
                    <a:bodyPr/>
                    <a:lstStyle/>
                    <a:p>
                      <a:pPr algn="ctr"/>
                      <a:r>
                        <a:rPr lang="en-US" sz="800" dirty="0">
                          <a:latin typeface="+mj-lt"/>
                        </a:rPr>
                        <a:t>.40 - .49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latin typeface="+mj-lt"/>
                        </a:rPr>
                        <a:t>Medium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689641"/>
                  </a:ext>
                </a:extLst>
              </a:tr>
              <a:tr h="268493">
                <a:tc>
                  <a:txBody>
                    <a:bodyPr/>
                    <a:lstStyle/>
                    <a:p>
                      <a:pPr algn="ctr"/>
                      <a:r>
                        <a:rPr lang="en-US" sz="800" dirty="0">
                          <a:latin typeface="+mj-lt"/>
                        </a:rPr>
                        <a:t>.30 - .39</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latin typeface="+mj-lt"/>
                        </a:rPr>
                        <a:t>Low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413693"/>
                  </a:ext>
                </a:extLst>
              </a:tr>
              <a:tr h="268493">
                <a:tc>
                  <a:txBody>
                    <a:bodyPr/>
                    <a:lstStyle/>
                    <a:p>
                      <a:pPr algn="ctr"/>
                      <a:r>
                        <a:rPr lang="en-US" sz="800" dirty="0">
                          <a:latin typeface="+mj-lt"/>
                        </a:rPr>
                        <a:t>&lt; .30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a:latin typeface="+mj-lt"/>
                        </a:rPr>
                        <a:t>Insignificant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135806"/>
                  </a:ext>
                </a:extLst>
              </a:tr>
            </a:tbl>
          </a:graphicData>
        </a:graphic>
      </p:graphicFrame>
      <p:grpSp>
        <p:nvGrpSpPr>
          <p:cNvPr id="31" name="Group 30">
            <a:extLst>
              <a:ext uri="{FF2B5EF4-FFF2-40B4-BE49-F238E27FC236}">
                <a16:creationId xmlns:a16="http://schemas.microsoft.com/office/drawing/2014/main" id="{090D63BE-AE86-4A4C-9CB7-0AA770C95002}"/>
              </a:ext>
            </a:extLst>
          </p:cNvPr>
          <p:cNvGrpSpPr/>
          <p:nvPr/>
        </p:nvGrpSpPr>
        <p:grpSpPr>
          <a:xfrm>
            <a:off x="101712" y="2698702"/>
            <a:ext cx="2851283" cy="2113265"/>
            <a:chOff x="1451272" y="1665562"/>
            <a:chExt cx="5521549" cy="4563763"/>
          </a:xfrm>
        </p:grpSpPr>
        <p:pic>
          <p:nvPicPr>
            <p:cNvPr id="32" name="Picture 31">
              <a:extLst>
                <a:ext uri="{FF2B5EF4-FFF2-40B4-BE49-F238E27FC236}">
                  <a16:creationId xmlns:a16="http://schemas.microsoft.com/office/drawing/2014/main" id="{E9155441-03D0-4951-8AB3-677508953FBC}"/>
                </a:ext>
              </a:extLst>
            </p:cNvPr>
            <p:cNvPicPr>
              <a:picLocks noChangeAspect="1"/>
            </p:cNvPicPr>
            <p:nvPr/>
          </p:nvPicPr>
          <p:blipFill>
            <a:blip r:embed="rId3"/>
            <a:stretch>
              <a:fillRect/>
            </a:stretch>
          </p:blipFill>
          <p:spPr>
            <a:xfrm>
              <a:off x="2187755" y="1665562"/>
              <a:ext cx="4785066" cy="3834139"/>
            </a:xfrm>
            <a:prstGeom prst="rect">
              <a:avLst/>
            </a:prstGeom>
          </p:spPr>
        </p:pic>
        <p:grpSp>
          <p:nvGrpSpPr>
            <p:cNvPr id="33" name="Group 32">
              <a:extLst>
                <a:ext uri="{FF2B5EF4-FFF2-40B4-BE49-F238E27FC236}">
                  <a16:creationId xmlns:a16="http://schemas.microsoft.com/office/drawing/2014/main" id="{8CA138BC-E1F8-4BF0-BEDB-965BF7DA878D}"/>
                </a:ext>
              </a:extLst>
            </p:cNvPr>
            <p:cNvGrpSpPr/>
            <p:nvPr/>
          </p:nvGrpSpPr>
          <p:grpSpPr>
            <a:xfrm>
              <a:off x="1451272" y="1665564"/>
              <a:ext cx="5521549" cy="4563761"/>
              <a:chOff x="2134254" y="2234992"/>
              <a:chExt cx="5521549" cy="4563761"/>
            </a:xfrm>
          </p:grpSpPr>
          <p:sp>
            <p:nvSpPr>
              <p:cNvPr id="34" name="Arrow: Up 33">
                <a:extLst>
                  <a:ext uri="{FF2B5EF4-FFF2-40B4-BE49-F238E27FC236}">
                    <a16:creationId xmlns:a16="http://schemas.microsoft.com/office/drawing/2014/main" id="{7C0C0CB7-54F5-49F1-AEDD-BE8CDA361988}"/>
                  </a:ext>
                </a:extLst>
              </p:cNvPr>
              <p:cNvSpPr/>
              <p:nvPr/>
            </p:nvSpPr>
            <p:spPr>
              <a:xfrm rot="5400000">
                <a:off x="4928190" y="4071140"/>
                <a:ext cx="799240" cy="4655986"/>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685800">
                  <a:defRPr/>
                </a:pPr>
                <a:r>
                  <a:rPr lang="en-US" sz="825" dirty="0">
                    <a:solidFill>
                      <a:srgbClr val="FFFFFF"/>
                    </a:solidFill>
                    <a:latin typeface="Arial Rounded MT Bold" panose="020F0704030504030204" pitchFamily="34" charset="0"/>
                    <a:cs typeface="Arial" panose="020B0604020202020204" pitchFamily="34" charset="0"/>
                  </a:rPr>
                  <a:t>Percentile Score</a:t>
                </a:r>
              </a:p>
            </p:txBody>
          </p:sp>
          <p:sp>
            <p:nvSpPr>
              <p:cNvPr id="35" name="Arrow: Up 34">
                <a:extLst>
                  <a:ext uri="{FF2B5EF4-FFF2-40B4-BE49-F238E27FC236}">
                    <a16:creationId xmlns:a16="http://schemas.microsoft.com/office/drawing/2014/main" id="{7246C7A7-A5FF-42FC-A7E0-71BFD81D143D}"/>
                  </a:ext>
                </a:extLst>
              </p:cNvPr>
              <p:cNvSpPr/>
              <p:nvPr/>
            </p:nvSpPr>
            <p:spPr>
              <a:xfrm>
                <a:off x="2134254" y="2234992"/>
                <a:ext cx="865562" cy="3764521"/>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none" lIns="68580" tIns="34290" rIns="68580" bIns="34290" numCol="1" spcCol="0" rtlCol="0" fromWordArt="0" anchor="ctr" anchorCtr="0" forceAA="0" compatLnSpc="1">
                <a:prstTxWarp prst="textNoShape">
                  <a:avLst/>
                </a:prstTxWarp>
                <a:noAutofit/>
              </a:bodyPr>
              <a:lstStyle/>
              <a:p>
                <a:pPr algn="ctr" defTabSz="685800">
                  <a:defRPr/>
                </a:pPr>
                <a:r>
                  <a:rPr lang="en-US" sz="825" dirty="0">
                    <a:solidFill>
                      <a:srgbClr val="FFFFFF"/>
                    </a:solidFill>
                    <a:latin typeface="Arial Rounded MT Bold" panose="020F0704030504030204" pitchFamily="34" charset="0"/>
                    <a:cs typeface="Arial" panose="020B0604020202020204" pitchFamily="34" charset="0"/>
                  </a:rPr>
                  <a:t>Relationship</a:t>
                </a:r>
              </a:p>
              <a:p>
                <a:pPr algn="ctr" defTabSz="685800">
                  <a:defRPr/>
                </a:pPr>
                <a:r>
                  <a:rPr lang="en-US" sz="825" dirty="0">
                    <a:solidFill>
                      <a:srgbClr val="FFFFFF"/>
                    </a:solidFill>
                    <a:latin typeface="Arial Rounded MT Bold" panose="020F0704030504030204" pitchFamily="34" charset="0"/>
                    <a:cs typeface="Arial" panose="020B0604020202020204" pitchFamily="34" charset="0"/>
                  </a:rPr>
                  <a:t>Strength</a:t>
                </a:r>
              </a:p>
            </p:txBody>
          </p:sp>
        </p:grpSp>
      </p:grpSp>
      <p:sp>
        <p:nvSpPr>
          <p:cNvPr id="36" name="Slide Number Placeholder 665">
            <a:extLst>
              <a:ext uri="{FF2B5EF4-FFF2-40B4-BE49-F238E27FC236}">
                <a16:creationId xmlns:a16="http://schemas.microsoft.com/office/drawing/2014/main" id="{BBCE19EA-A9FE-FA08-17C5-DDD1ADAE087B}"/>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25</a:t>
            </a:fld>
            <a:endParaRPr lang="en-US" sz="662" spc="3" dirty="0"/>
          </a:p>
        </p:txBody>
      </p:sp>
    </p:spTree>
    <p:extLst>
      <p:ext uri="{BB962C8B-B14F-4D97-AF65-F5344CB8AC3E}">
        <p14:creationId xmlns:p14="http://schemas.microsoft.com/office/powerpoint/2010/main" val="14063585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3263-55E6-47DA-AA06-F6E33EDC97E1}"/>
              </a:ext>
            </a:extLst>
          </p:cNvPr>
          <p:cNvSpPr>
            <a:spLocks noGrp="1"/>
          </p:cNvSpPr>
          <p:nvPr>
            <p:ph type="title"/>
          </p:nvPr>
        </p:nvSpPr>
        <p:spPr/>
        <p:txBody>
          <a:bodyPr/>
          <a:lstStyle/>
          <a:p>
            <a:r>
              <a:rPr lang="en-US" sz="1800" dirty="0"/>
              <a:t>Text Analysis Methodology</a:t>
            </a:r>
          </a:p>
        </p:txBody>
      </p:sp>
      <p:sp>
        <p:nvSpPr>
          <p:cNvPr id="3" name="Text Placeholder 2">
            <a:extLst>
              <a:ext uri="{FF2B5EF4-FFF2-40B4-BE49-F238E27FC236}">
                <a16:creationId xmlns:a16="http://schemas.microsoft.com/office/drawing/2014/main" id="{4EB2A6CE-C180-457F-BCA2-EB8ADE414014}"/>
              </a:ext>
            </a:extLst>
          </p:cNvPr>
          <p:cNvSpPr>
            <a:spLocks noGrp="1"/>
          </p:cNvSpPr>
          <p:nvPr>
            <p:ph type="body" sz="quarter" idx="12"/>
          </p:nvPr>
        </p:nvSpPr>
        <p:spPr>
          <a:xfrm>
            <a:off x="450851" y="1056290"/>
            <a:ext cx="8300401" cy="3933495"/>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Step 1 – Data Cleaning</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Responses to open-ended questions posed on the survey were put through various text cleaning mechanisms. These mechanisms removed blank responses, punctuation, and stop words (e.g., “and”, useless words in language processing). After a preliminary analysis, additional stop words were removed from all responses specific to the question. Finally, the remaining words from each response were stemmed (reduced to the root; e.g., manage, manages, managed, and manager become </a:t>
            </a:r>
            <a:r>
              <a:rPr kumimoji="0" lang="en-US" sz="1100" b="0" i="0" u="none" strike="noStrike" kern="0" cap="none" spc="0" normalizeH="0" baseline="0" noProof="0" dirty="0" err="1">
                <a:ln>
                  <a:noFill/>
                </a:ln>
                <a:solidFill>
                  <a:srgbClr val="000000"/>
                </a:solidFill>
                <a:effectLst/>
                <a:uLnTx/>
                <a:uFillTx/>
                <a:latin typeface="Arial"/>
                <a:cs typeface="Arial"/>
                <a:sym typeface="Arial"/>
              </a:rPr>
              <a:t>manag</a:t>
            </a:r>
            <a:r>
              <a:rPr kumimoji="0" lang="en-US" sz="1100" b="0" i="0" u="none" strike="noStrike" kern="0" cap="none" spc="0" normalizeH="0" baseline="0" noProof="0" dirty="0">
                <a:ln>
                  <a:noFill/>
                </a:ln>
                <a:solidFill>
                  <a:srgbClr val="000000"/>
                </a:solidFill>
                <a:effectLst/>
                <a:uLnTx/>
                <a:uFillTx/>
                <a:latin typeface="Arial"/>
                <a:cs typeface="Arial"/>
                <a:sym typeface="Arial"/>
              </a:rPr>
              <a:t>) in order to best derive insights from the collection of responses.</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Step 2 – Initial Theme Generation</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 </a:t>
            </a: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 collection of models was created for each question using the </a:t>
            </a:r>
            <a:r>
              <a:rPr kumimoji="0" lang="en-US" sz="1100" b="0" i="1" u="none" strike="noStrike" kern="0" cap="none" spc="0" normalizeH="0" baseline="0" noProof="0" dirty="0" err="1">
                <a:ln>
                  <a:noFill/>
                </a:ln>
                <a:solidFill>
                  <a:srgbClr val="000000"/>
                </a:solidFill>
                <a:effectLst/>
                <a:uLnTx/>
                <a:uFillTx/>
                <a:latin typeface="Arial"/>
                <a:cs typeface="Arial"/>
                <a:sym typeface="Arial"/>
              </a:rPr>
              <a:t>stm</a:t>
            </a:r>
            <a:r>
              <a:rPr kumimoji="0" lang="en-US" sz="1100" b="0" i="0" u="none" strike="noStrike" kern="0" cap="none" spc="0" normalizeH="0" baseline="0" noProof="0" dirty="0">
                <a:ln>
                  <a:noFill/>
                </a:ln>
                <a:solidFill>
                  <a:srgbClr val="000000"/>
                </a:solidFill>
                <a:effectLst/>
                <a:uLnTx/>
                <a:uFillTx/>
                <a:latin typeface="Arial"/>
                <a:cs typeface="Arial"/>
                <a:sym typeface="Arial"/>
              </a:rPr>
              <a:t> (structural topic models) package in the statistical analysis program </a:t>
            </a:r>
            <a:r>
              <a:rPr kumimoji="0" lang="en-US" sz="1100" b="0" i="1" u="none" strike="noStrike" kern="0" cap="none" spc="0" normalizeH="0" baseline="0" noProof="0" dirty="0">
                <a:ln>
                  <a:noFill/>
                </a:ln>
                <a:solidFill>
                  <a:srgbClr val="000000"/>
                </a:solidFill>
                <a:effectLst/>
                <a:uLnTx/>
                <a:uFillTx/>
                <a:latin typeface="Arial"/>
                <a:cs typeface="Arial"/>
                <a:sym typeface="Arial"/>
              </a:rPr>
              <a:t>R</a:t>
            </a:r>
            <a:r>
              <a:rPr kumimoji="0" lang="en-US" sz="1100" b="0" i="0" u="none" strike="noStrike" kern="0" cap="none" spc="0" normalizeH="0" baseline="0" noProof="0" dirty="0">
                <a:ln>
                  <a:noFill/>
                </a:ln>
                <a:solidFill>
                  <a:srgbClr val="000000"/>
                </a:solidFill>
                <a:effectLst/>
                <a:uLnTx/>
                <a:uFillTx/>
                <a:latin typeface="Arial"/>
                <a:cs typeface="Arial"/>
                <a:sym typeface="Arial"/>
              </a:rPr>
              <a:t>. Models were created ranging from 2 to 30 themes. The optimal number of themes for each question was then selected by examining three statistical indicators of model quality: (1) held-out likelihood, (2) residuals, and (3) semantic coherence.</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Step 3 – Final Theme Selection</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After selecting the optimal model for each question, the properties of each emergent theme were examined in order to define the theme. As part of this process, words with the highest probability of appearing in each theme and words most exclusive to each theme were considered. Additionally, the top 10 responses with the highest probability of being assigned to each theme were examined.</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Step 4 – Theme Analysis</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Using the optimal model for each question, the proportion of responses that belonged to each theme was used to create the report, descriptions and representative comments for each theme were generated, and key insights were summarized.</a:t>
            </a:r>
            <a:endParaRPr kumimoji="0" lang="en-US" sz="1600" b="0" i="0" u="none" strike="noStrike" kern="0" cap="none" spc="0" normalizeH="0" baseline="0" noProof="0" dirty="0">
              <a:ln>
                <a:noFill/>
              </a:ln>
              <a:solidFill>
                <a:srgbClr val="59647A"/>
              </a:solidFill>
              <a:effectLst/>
              <a:uLnTx/>
              <a:uFillTx/>
              <a:latin typeface="Arial"/>
              <a:cs typeface="Arial"/>
              <a:sym typeface="Arial"/>
            </a:endParaRPr>
          </a:p>
        </p:txBody>
      </p:sp>
      <p:sp>
        <p:nvSpPr>
          <p:cNvPr id="6" name="Slide Number Placeholder 665">
            <a:extLst>
              <a:ext uri="{FF2B5EF4-FFF2-40B4-BE49-F238E27FC236}">
                <a16:creationId xmlns:a16="http://schemas.microsoft.com/office/drawing/2014/main" id="{DE544EBB-0484-4410-4CF4-9DDC7CE9B728}"/>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26</a:t>
            </a:fld>
            <a:endParaRPr lang="en-US" sz="662" spc="3" dirty="0"/>
          </a:p>
        </p:txBody>
      </p:sp>
    </p:spTree>
    <p:extLst>
      <p:ext uri="{BB962C8B-B14F-4D97-AF65-F5344CB8AC3E}">
        <p14:creationId xmlns:p14="http://schemas.microsoft.com/office/powerpoint/2010/main" val="766691444"/>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79B2-BD48-47C4-A350-A1EE180F6556}"/>
              </a:ext>
            </a:extLst>
          </p:cNvPr>
          <p:cNvSpPr>
            <a:spLocks noGrp="1"/>
          </p:cNvSpPr>
          <p:nvPr>
            <p:ph type="title"/>
          </p:nvPr>
        </p:nvSpPr>
        <p:spPr/>
        <p:txBody>
          <a:bodyPr/>
          <a:lstStyle/>
          <a:p>
            <a:r>
              <a:rPr lang="en-US" sz="1800" dirty="0"/>
              <a:t>Text Analysis Interpretation Guide</a:t>
            </a:r>
          </a:p>
        </p:txBody>
      </p:sp>
      <p:sp>
        <p:nvSpPr>
          <p:cNvPr id="4" name="Text Placeholder 2">
            <a:extLst>
              <a:ext uri="{FF2B5EF4-FFF2-40B4-BE49-F238E27FC236}">
                <a16:creationId xmlns:a16="http://schemas.microsoft.com/office/drawing/2014/main" id="{1B0821AC-F58A-4069-9090-F71CF2D5CDA3}"/>
              </a:ext>
            </a:extLst>
          </p:cNvPr>
          <p:cNvSpPr>
            <a:spLocks noGrp="1"/>
          </p:cNvSpPr>
          <p:nvPr>
            <p:ph type="body" sz="quarter" idx="12"/>
          </p:nvPr>
        </p:nvSpPr>
        <p:spPr>
          <a:xfrm>
            <a:off x="421799" y="1097566"/>
            <a:ext cx="8300401" cy="3758214"/>
          </a:xfrm>
        </p:spPr>
        <p:txBody>
          <a:bodyPr>
            <a:normAutofit/>
          </a:bodyPr>
          <a:lstStyle/>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The Models</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Independent models were created for each question, meaning that a different sample of responses was used to develop the themes in each model. This allowed for the emergence of a unique pattern of themes at varying levels of specificity. Within each model, themes were created to draw high-level conclusions about rater responses. </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The Themes</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 text analysis reports identify the general themes that were discussed by survey respondents based on the frequency of words that appeared in responses. These reports are meant to identify the </a:t>
            </a:r>
            <a:r>
              <a:rPr kumimoji="0" lang="en-US" sz="1400" b="0" i="0" u="sng" strike="noStrike" kern="0" cap="none" spc="0" normalizeH="0" baseline="0" noProof="0" dirty="0">
                <a:ln>
                  <a:noFill/>
                </a:ln>
                <a:solidFill>
                  <a:srgbClr val="000000"/>
                </a:solidFill>
                <a:effectLst/>
                <a:uLnTx/>
                <a:uFillTx/>
                <a:latin typeface="Arial"/>
                <a:cs typeface="Arial"/>
                <a:sym typeface="Arial"/>
              </a:rPr>
              <a:t>broad themes</a:t>
            </a:r>
            <a:r>
              <a:rPr kumimoji="0" lang="en-US" sz="1400" b="0" i="0" u="none" strike="noStrike" kern="0" cap="none" spc="0" normalizeH="0" baseline="0" noProof="0" dirty="0">
                <a:ln>
                  <a:noFill/>
                </a:ln>
                <a:solidFill>
                  <a:srgbClr val="000000"/>
                </a:solidFill>
                <a:effectLst/>
                <a:uLnTx/>
                <a:uFillTx/>
                <a:latin typeface="Arial"/>
                <a:cs typeface="Arial"/>
                <a:sym typeface="Arial"/>
              </a:rPr>
              <a:t> that are most frequently discussed across respondents in a given group, while </a:t>
            </a:r>
            <a:r>
              <a:rPr kumimoji="0" lang="en-US" sz="1400" b="0" i="0" u="sng" strike="noStrike" kern="0" cap="none" spc="0" normalizeH="0" baseline="0" noProof="0" dirty="0">
                <a:ln>
                  <a:noFill/>
                </a:ln>
                <a:solidFill>
                  <a:srgbClr val="000000"/>
                </a:solidFill>
                <a:effectLst/>
                <a:uLnTx/>
                <a:uFillTx/>
                <a:latin typeface="Arial"/>
                <a:cs typeface="Arial"/>
                <a:sym typeface="Arial"/>
              </a:rPr>
              <a:t>more specific insights</a:t>
            </a:r>
            <a:r>
              <a:rPr kumimoji="0" lang="en-US" sz="1400" b="0" i="0" u="none" strike="noStrike" kern="0" cap="none" spc="0" normalizeH="0" baseline="0" noProof="0" dirty="0">
                <a:ln>
                  <a:noFill/>
                </a:ln>
                <a:solidFill>
                  <a:srgbClr val="000000"/>
                </a:solidFill>
                <a:effectLst/>
                <a:uLnTx/>
                <a:uFillTx/>
                <a:latin typeface="Arial"/>
                <a:cs typeface="Arial"/>
                <a:sym typeface="Arial"/>
              </a:rPr>
              <a:t> can be drawn by exploring verbatim rater comments.</a:t>
            </a: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647A"/>
              </a:buClr>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Overall, these results provide information regarding </a:t>
            </a:r>
            <a:r>
              <a:rPr kumimoji="0" lang="en-US" sz="1400" b="0" i="0" u="sng" strike="noStrike" kern="0" cap="none" spc="0" normalizeH="0" baseline="0" noProof="0" dirty="0">
                <a:ln>
                  <a:noFill/>
                </a:ln>
                <a:solidFill>
                  <a:srgbClr val="000000"/>
                </a:solidFill>
                <a:effectLst/>
                <a:uLnTx/>
                <a:uFillTx/>
                <a:latin typeface="Arial"/>
                <a:cs typeface="Arial"/>
                <a:sym typeface="Arial"/>
              </a:rPr>
              <a:t>themes representative of what is generally most important to respondents</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p>
        </p:txBody>
      </p:sp>
      <p:sp>
        <p:nvSpPr>
          <p:cNvPr id="6" name="Slide Number Placeholder 665">
            <a:extLst>
              <a:ext uri="{FF2B5EF4-FFF2-40B4-BE49-F238E27FC236}">
                <a16:creationId xmlns:a16="http://schemas.microsoft.com/office/drawing/2014/main" id="{20EA4549-17A2-24B6-F238-5296EF15665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27</a:t>
            </a:fld>
            <a:endParaRPr lang="en-US" sz="662" spc="3" dirty="0"/>
          </a:p>
        </p:txBody>
      </p:sp>
    </p:spTree>
    <p:extLst>
      <p:ext uri="{BB962C8B-B14F-4D97-AF65-F5344CB8AC3E}">
        <p14:creationId xmlns:p14="http://schemas.microsoft.com/office/powerpoint/2010/main" val="335279703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1625876" y="1972456"/>
            <a:ext cx="5892248" cy="599294"/>
          </a:xfrm>
        </p:spPr>
        <p:txBody>
          <a:bodyPr>
            <a:normAutofit/>
          </a:bodyPr>
          <a:lstStyle/>
          <a:p>
            <a:pPr algn="ctr"/>
            <a:r>
              <a:rPr lang="en-US" sz="2400" dirty="0"/>
              <a:t>Culture &amp; COVID Research</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3</a:t>
            </a:fld>
            <a:endParaRPr lang="en-US" sz="662" spc="3" dirty="0"/>
          </a:p>
        </p:txBody>
      </p:sp>
    </p:spTree>
    <p:extLst>
      <p:ext uri="{BB962C8B-B14F-4D97-AF65-F5344CB8AC3E}">
        <p14:creationId xmlns:p14="http://schemas.microsoft.com/office/powerpoint/2010/main" val="159932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a:extLst>
              <a:ext uri="{FF2B5EF4-FFF2-40B4-BE49-F238E27FC236}">
                <a16:creationId xmlns:a16="http://schemas.microsoft.com/office/drawing/2014/main" id="{D951E255-49C6-42A7-9E12-BA1B7A461842}"/>
              </a:ext>
            </a:extLst>
          </p:cNvPr>
          <p:cNvSpPr/>
          <p:nvPr/>
        </p:nvSpPr>
        <p:spPr>
          <a:xfrm>
            <a:off x="7059431" y="4935206"/>
            <a:ext cx="1386598"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85800">
              <a:defRPr/>
            </a:pPr>
            <a:r>
              <a:rPr lang="en-US" sz="1050" b="1" kern="1200" dirty="0">
                <a:solidFill>
                  <a:srgbClr val="000000"/>
                </a:solidFill>
                <a:latin typeface="Arial"/>
              </a:rPr>
              <a:t>N = 140 organizations</a:t>
            </a:r>
            <a:endParaRPr sz="1050" b="1" kern="1200" dirty="0">
              <a:solidFill>
                <a:srgbClr val="000000"/>
              </a:solidFill>
              <a:latin typeface="Arial"/>
            </a:endParaRPr>
          </a:p>
        </p:txBody>
      </p:sp>
      <p:sp>
        <p:nvSpPr>
          <p:cNvPr id="10" name="Title 9">
            <a:extLst>
              <a:ext uri="{FF2B5EF4-FFF2-40B4-BE49-F238E27FC236}">
                <a16:creationId xmlns:a16="http://schemas.microsoft.com/office/drawing/2014/main" id="{D3D579D3-A2DA-4996-B4B4-64D18C6CCE3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Culture &amp; COVID Research: Overall Trends</a:t>
            </a:r>
          </a:p>
        </p:txBody>
      </p:sp>
      <p:sp>
        <p:nvSpPr>
          <p:cNvPr id="3" name="TextBox 2">
            <a:extLst>
              <a:ext uri="{FF2B5EF4-FFF2-40B4-BE49-F238E27FC236}">
                <a16:creationId xmlns:a16="http://schemas.microsoft.com/office/drawing/2014/main" id="{50F75580-5C3F-4F47-B7AC-C40486C66BB7}"/>
              </a:ext>
            </a:extLst>
          </p:cNvPr>
          <p:cNvSpPr txBox="1"/>
          <p:nvPr/>
        </p:nvSpPr>
        <p:spPr>
          <a:xfrm>
            <a:off x="451458" y="942051"/>
            <a:ext cx="8459966" cy="1824730"/>
          </a:xfrm>
          <a:prstGeom prst="rect">
            <a:avLst/>
          </a:prstGeom>
          <a:noFill/>
        </p:spPr>
        <p:txBody>
          <a:bodyPr wrap="square" lIns="68580" tIns="34290" rIns="68580" bIns="34290" rtlCol="0" anchor="t">
            <a:spAutoFit/>
          </a:bodyPr>
          <a:lstStyle/>
          <a:p>
            <a:pPr defTabSz="685800">
              <a:lnSpc>
                <a:spcPct val="107000"/>
              </a:lnSpc>
              <a:spcBef>
                <a:spcPts val="450"/>
              </a:spcBef>
              <a:spcAft>
                <a:spcPts val="450"/>
              </a:spcAft>
              <a:defRPr/>
            </a:pPr>
            <a:r>
              <a:rPr lang="en-US" sz="1200" b="1" kern="1200" dirty="0">
                <a:solidFill>
                  <a:prstClr val="black"/>
                </a:solidFill>
                <a:latin typeface="Raleway"/>
                <a:ea typeface="Calibri" panose="020F0502020204030204" pitchFamily="34" charset="0"/>
                <a:cs typeface="Times New Roman"/>
              </a:rPr>
              <a:t>Culture scores generally got </a:t>
            </a:r>
            <a:r>
              <a:rPr lang="en-US" sz="1200" b="1" i="1" kern="1200" dirty="0">
                <a:solidFill>
                  <a:prstClr val="black"/>
                </a:solidFill>
                <a:latin typeface="Raleway"/>
                <a:ea typeface="Calibri" panose="020F0502020204030204" pitchFamily="34" charset="0"/>
                <a:cs typeface="Times New Roman"/>
              </a:rPr>
              <a:t>stronger</a:t>
            </a:r>
            <a:r>
              <a:rPr lang="en-US" sz="1200" b="1" kern="1200" dirty="0">
                <a:solidFill>
                  <a:prstClr val="black"/>
                </a:solidFill>
                <a:latin typeface="Raleway"/>
                <a:ea typeface="Calibri" panose="020F0502020204030204" pitchFamily="34" charset="0"/>
                <a:cs typeface="Times New Roman"/>
              </a:rPr>
              <a:t> in the early stages of the pandemic, and have since leveled out</a:t>
            </a:r>
          </a:p>
          <a:p>
            <a:pPr marL="600075" lvl="1" indent="-257175" defTabSz="685800">
              <a:lnSpc>
                <a:spcPct val="107000"/>
              </a:lnSpc>
              <a:spcBef>
                <a:spcPts val="450"/>
              </a:spcBef>
              <a:spcAft>
                <a:spcPts val="450"/>
              </a:spcAft>
              <a:buClr>
                <a:prstClr val="black"/>
              </a:buClr>
              <a:buFont typeface="Wingdings" panose="05000000000000000000" pitchFamily="2" charset="2"/>
              <a:buChar char="Ø"/>
              <a:defRPr/>
            </a:pPr>
            <a:r>
              <a:rPr lang="en-US" sz="1200" kern="1200" dirty="0">
                <a:solidFill>
                  <a:prstClr val="black"/>
                </a:solidFill>
                <a:latin typeface="Raleway"/>
                <a:ea typeface="Calibri" panose="020F0502020204030204" pitchFamily="34" charset="0"/>
                <a:cs typeface="Times New Roman"/>
              </a:rPr>
              <a:t>At the onset of the pandemic in early 2020, there was fear, confusion, and uncertainty for many both in their personal lives as well as their professional lives </a:t>
            </a:r>
          </a:p>
          <a:p>
            <a:pPr marL="600075" lvl="1" indent="-257175" defTabSz="685800">
              <a:lnSpc>
                <a:spcPct val="107000"/>
              </a:lnSpc>
              <a:spcBef>
                <a:spcPts val="450"/>
              </a:spcBef>
              <a:spcAft>
                <a:spcPts val="450"/>
              </a:spcAft>
              <a:buClr>
                <a:prstClr val="black"/>
              </a:buClr>
              <a:buFont typeface="Wingdings" panose="05000000000000000000" pitchFamily="2" charset="2"/>
              <a:buChar char="Ø"/>
              <a:defRPr/>
            </a:pPr>
            <a:r>
              <a:rPr lang="en-US" sz="1200" kern="1200" dirty="0">
                <a:solidFill>
                  <a:prstClr val="black"/>
                </a:solidFill>
                <a:latin typeface="Raleway"/>
                <a:ea typeface="Calibri" panose="020F0502020204030204" pitchFamily="34" charset="0"/>
                <a:cs typeface="Times New Roman"/>
              </a:rPr>
              <a:t>Following the beginning of 2020, culture scores grew steadily throughout the year as organizations clarified and aligned around new ways of working</a:t>
            </a:r>
          </a:p>
          <a:p>
            <a:pPr marL="600075" lvl="1" indent="-257175" defTabSz="685800">
              <a:lnSpc>
                <a:spcPct val="107000"/>
              </a:lnSpc>
              <a:spcBef>
                <a:spcPts val="450"/>
              </a:spcBef>
              <a:spcAft>
                <a:spcPts val="450"/>
              </a:spcAft>
              <a:buClr>
                <a:prstClr val="black"/>
              </a:buClr>
              <a:buFont typeface="Wingdings" panose="05000000000000000000" pitchFamily="2" charset="2"/>
              <a:buChar char="Ø"/>
              <a:defRPr/>
            </a:pPr>
            <a:r>
              <a:rPr lang="en-US" sz="1200" kern="1200" dirty="0">
                <a:solidFill>
                  <a:prstClr val="black"/>
                </a:solidFill>
                <a:latin typeface="Raleway"/>
                <a:ea typeface="Calibri" panose="020F0502020204030204" pitchFamily="34" charset="0"/>
                <a:cs typeface="Times New Roman"/>
              </a:rPr>
              <a:t>Though still strong, culture scores have since regressed towards pre-pandemic levels in 2021 as organizations figure out how to internalize learnings and bounce forward</a:t>
            </a:r>
          </a:p>
        </p:txBody>
      </p:sp>
      <p:pic>
        <p:nvPicPr>
          <p:cNvPr id="1026" name="Chart 1">
            <a:extLst>
              <a:ext uri="{FF2B5EF4-FFF2-40B4-BE49-F238E27FC236}">
                <a16:creationId xmlns:a16="http://schemas.microsoft.com/office/drawing/2014/main" id="{6CE9DA57-7F28-4708-BBCA-1AE229B2F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673" y="2863714"/>
            <a:ext cx="4675442" cy="198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45A3DE2-6D89-47A0-A116-3C8A674C1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56" y="2863714"/>
            <a:ext cx="2152283" cy="2152283"/>
          </a:xfrm>
          <a:prstGeom prst="rect">
            <a:avLst/>
          </a:prstGeom>
        </p:spPr>
      </p:pic>
      <p:sp>
        <p:nvSpPr>
          <p:cNvPr id="11" name="Slide Number Placeholder 665">
            <a:extLst>
              <a:ext uri="{FF2B5EF4-FFF2-40B4-BE49-F238E27FC236}">
                <a16:creationId xmlns:a16="http://schemas.microsoft.com/office/drawing/2014/main" id="{CC0E55B8-9307-41F3-24BD-5315A4AA35F9}"/>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4</a:t>
            </a:fld>
            <a:endParaRPr lang="en-US" sz="662" spc="3" dirty="0"/>
          </a:p>
        </p:txBody>
      </p:sp>
    </p:spTree>
    <p:extLst>
      <p:ext uri="{BB962C8B-B14F-4D97-AF65-F5344CB8AC3E}">
        <p14:creationId xmlns:p14="http://schemas.microsoft.com/office/powerpoint/2010/main" val="395383453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EAEF-6926-4C5B-9591-85AE9B435146}"/>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Culture &amp; COVID Research: Index &amp; Item Scores </a:t>
            </a:r>
          </a:p>
        </p:txBody>
      </p:sp>
      <p:grpSp>
        <p:nvGrpSpPr>
          <p:cNvPr id="71" name="Group 70">
            <a:extLst>
              <a:ext uri="{FF2B5EF4-FFF2-40B4-BE49-F238E27FC236}">
                <a16:creationId xmlns:a16="http://schemas.microsoft.com/office/drawing/2014/main" id="{0B2888B2-21AD-4F3F-817D-B541AC5F997C}"/>
              </a:ext>
            </a:extLst>
          </p:cNvPr>
          <p:cNvGrpSpPr/>
          <p:nvPr/>
        </p:nvGrpSpPr>
        <p:grpSpPr>
          <a:xfrm>
            <a:off x="290277" y="3969774"/>
            <a:ext cx="4550717" cy="712602"/>
            <a:chOff x="6068675" y="1873238"/>
            <a:chExt cx="5491974" cy="629067"/>
          </a:xfrm>
        </p:grpSpPr>
        <p:sp>
          <p:nvSpPr>
            <p:cNvPr id="72" name="New shape">
              <a:extLst>
                <a:ext uri="{FF2B5EF4-FFF2-40B4-BE49-F238E27FC236}">
                  <a16:creationId xmlns:a16="http://schemas.microsoft.com/office/drawing/2014/main" id="{00AA4EB6-7398-4D4B-8D78-C83BCF14A751}"/>
                </a:ext>
              </a:extLst>
            </p:cNvPr>
            <p:cNvSpPr/>
            <p:nvPr/>
          </p:nvSpPr>
          <p:spPr>
            <a:xfrm>
              <a:off x="6068675" y="2252589"/>
              <a:ext cx="397271" cy="155830"/>
            </a:xfrm>
            <a:prstGeom prst="rect">
              <a:avLst/>
            </a:prstGeom>
            <a:solidFill>
              <a:srgbClr val="F4D6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black"/>
                  </a:solidFill>
                  <a:latin typeface="Arial" panose="020B0604020202020204" pitchFamily="34" charset="0"/>
                  <a:cs typeface="Arial" panose="020B0604020202020204" pitchFamily="34" charset="0"/>
                </a:rPr>
                <a:t>46</a:t>
              </a:r>
              <a:endParaRPr sz="1147" b="1" dirty="0">
                <a:solidFill>
                  <a:prstClr val="black"/>
                </a:solidFill>
                <a:latin typeface="Arial" panose="020B0604020202020204" pitchFamily="34" charset="0"/>
                <a:cs typeface="Arial" panose="020B0604020202020204" pitchFamily="34" charset="0"/>
              </a:endParaRPr>
            </a:p>
          </p:txBody>
        </p:sp>
        <p:sp>
          <p:nvSpPr>
            <p:cNvPr id="73" name="New shape">
              <a:extLst>
                <a:ext uri="{FF2B5EF4-FFF2-40B4-BE49-F238E27FC236}">
                  <a16:creationId xmlns:a16="http://schemas.microsoft.com/office/drawing/2014/main" id="{554F40F7-DB9B-40D6-9565-A4E80C84FF22}"/>
                </a:ext>
              </a:extLst>
            </p:cNvPr>
            <p:cNvSpPr/>
            <p:nvPr/>
          </p:nvSpPr>
          <p:spPr>
            <a:xfrm>
              <a:off x="6614594" y="2135514"/>
              <a:ext cx="4946055" cy="36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900" b="1" dirty="0">
                  <a:solidFill>
                    <a:srgbClr val="000000"/>
                  </a:solidFill>
                  <a:latin typeface="Arial" panose="020B0604020202020204" pitchFamily="34" charset="0"/>
                  <a:cs typeface="Arial" panose="020B0604020202020204" pitchFamily="34" charset="0"/>
                </a:rPr>
                <a:t>Core Values</a:t>
              </a:r>
              <a:r>
                <a:rPr lang="en-US" sz="900" dirty="0">
                  <a:solidFill>
                    <a:srgbClr val="000000"/>
                  </a:solidFill>
                  <a:latin typeface="Arial" panose="020B0604020202020204" pitchFamily="34" charset="0"/>
                  <a:cs typeface="Arial" panose="020B0604020202020204" pitchFamily="34" charset="0"/>
                </a:rPr>
                <a:t>: Setting and sharing a set of values was challenging, and many struggled to have a strong sense of identity and set clear expectations that leaders reinforced.  </a:t>
              </a:r>
            </a:p>
          </p:txBody>
        </p:sp>
        <p:sp>
          <p:nvSpPr>
            <p:cNvPr id="80" name="New shape">
              <a:extLst>
                <a:ext uri="{FF2B5EF4-FFF2-40B4-BE49-F238E27FC236}">
                  <a16:creationId xmlns:a16="http://schemas.microsoft.com/office/drawing/2014/main" id="{60FCA45D-07AA-4062-998B-5FF12DE1280E}"/>
                </a:ext>
              </a:extLst>
            </p:cNvPr>
            <p:cNvSpPr/>
            <p:nvPr/>
          </p:nvSpPr>
          <p:spPr>
            <a:xfrm>
              <a:off x="6096000" y="1873238"/>
              <a:ext cx="1234252" cy="142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1050" b="1" dirty="0">
                  <a:solidFill>
                    <a:srgbClr val="000000"/>
                  </a:solidFill>
                  <a:latin typeface="Arial" panose="020B0604020202020204" pitchFamily="34" charset="0"/>
                  <a:cs typeface="Arial" panose="020B0604020202020204" pitchFamily="34" charset="0"/>
                </a:rPr>
                <a:t>LOWEST INDEX</a:t>
              </a:r>
              <a:endParaRPr sz="1050" b="1" dirty="0">
                <a:solidFill>
                  <a:srgbClr val="00000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7E3762EA-A630-453D-BEA8-843530AE617E}"/>
              </a:ext>
            </a:extLst>
          </p:cNvPr>
          <p:cNvGrpSpPr/>
          <p:nvPr/>
        </p:nvGrpSpPr>
        <p:grpSpPr>
          <a:xfrm>
            <a:off x="290276" y="1141021"/>
            <a:ext cx="4566802" cy="2569168"/>
            <a:chOff x="556554" y="1774188"/>
            <a:chExt cx="7707047" cy="3045627"/>
          </a:xfrm>
        </p:grpSpPr>
        <p:grpSp>
          <p:nvGrpSpPr>
            <p:cNvPr id="6" name="Group 5">
              <a:extLst>
                <a:ext uri="{FF2B5EF4-FFF2-40B4-BE49-F238E27FC236}">
                  <a16:creationId xmlns:a16="http://schemas.microsoft.com/office/drawing/2014/main" id="{8A044F85-94F3-4718-859D-A22C2F92A197}"/>
                </a:ext>
              </a:extLst>
            </p:cNvPr>
            <p:cNvGrpSpPr/>
            <p:nvPr/>
          </p:nvGrpSpPr>
          <p:grpSpPr>
            <a:xfrm>
              <a:off x="556554" y="1774188"/>
              <a:ext cx="7707047" cy="3045627"/>
              <a:chOff x="6068898" y="1873238"/>
              <a:chExt cx="5319987" cy="2067817"/>
            </a:xfrm>
          </p:grpSpPr>
          <p:sp>
            <p:nvSpPr>
              <p:cNvPr id="35" name="New shape">
                <a:extLst>
                  <a:ext uri="{FF2B5EF4-FFF2-40B4-BE49-F238E27FC236}">
                    <a16:creationId xmlns:a16="http://schemas.microsoft.com/office/drawing/2014/main" id="{D34822AA-4007-462D-BFD9-B10928CF47A3}"/>
                  </a:ext>
                </a:extLst>
              </p:cNvPr>
              <p:cNvSpPr/>
              <p:nvPr/>
            </p:nvSpPr>
            <p:spPr>
              <a:xfrm>
                <a:off x="6068898" y="2265749"/>
                <a:ext cx="394030" cy="142076"/>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71</a:t>
                </a:r>
                <a:endParaRPr sz="1147" b="1" dirty="0">
                  <a:solidFill>
                    <a:prstClr val="white"/>
                  </a:solidFill>
                  <a:latin typeface="Arial" panose="020B0604020202020204" pitchFamily="34" charset="0"/>
                  <a:cs typeface="Arial" panose="020B0604020202020204" pitchFamily="34" charset="0"/>
                </a:endParaRPr>
              </a:p>
            </p:txBody>
          </p:sp>
          <p:sp>
            <p:nvSpPr>
              <p:cNvPr id="36" name="New shape">
                <a:extLst>
                  <a:ext uri="{FF2B5EF4-FFF2-40B4-BE49-F238E27FC236}">
                    <a16:creationId xmlns:a16="http://schemas.microsoft.com/office/drawing/2014/main" id="{5B337551-92E6-4F70-A287-007BD38595CF}"/>
                  </a:ext>
                </a:extLst>
              </p:cNvPr>
              <p:cNvSpPr/>
              <p:nvPr/>
            </p:nvSpPr>
            <p:spPr>
              <a:xfrm>
                <a:off x="6614595" y="2141176"/>
                <a:ext cx="4774290" cy="334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900" b="1" dirty="0">
                    <a:solidFill>
                      <a:srgbClr val="000000"/>
                    </a:solidFill>
                    <a:latin typeface="Arial" panose="020B0604020202020204" pitchFamily="34" charset="0"/>
                    <a:cs typeface="Arial" panose="020B0604020202020204" pitchFamily="34" charset="0"/>
                  </a:rPr>
                  <a:t>Creating Change</a:t>
                </a:r>
                <a:r>
                  <a:rPr lang="en-US" sz="900" dirty="0">
                    <a:solidFill>
                      <a:srgbClr val="000000"/>
                    </a:solidFill>
                    <a:latin typeface="Arial" panose="020B0604020202020204" pitchFamily="34" charset="0"/>
                    <a:cs typeface="Arial" panose="020B0604020202020204" pitchFamily="34" charset="0"/>
                  </a:rPr>
                  <a:t>: Employees and organizations could read the external environment and react to trends and changes; many organizations were constantly looking for ways to improve and change their work.</a:t>
                </a:r>
              </a:p>
            </p:txBody>
          </p:sp>
          <p:sp>
            <p:nvSpPr>
              <p:cNvPr id="39" name="New shape">
                <a:extLst>
                  <a:ext uri="{FF2B5EF4-FFF2-40B4-BE49-F238E27FC236}">
                    <a16:creationId xmlns:a16="http://schemas.microsoft.com/office/drawing/2014/main" id="{F5285EF3-9F1E-44CF-8613-D5A836743150}"/>
                  </a:ext>
                </a:extLst>
              </p:cNvPr>
              <p:cNvSpPr/>
              <p:nvPr/>
            </p:nvSpPr>
            <p:spPr>
              <a:xfrm>
                <a:off x="6068898" y="3227908"/>
                <a:ext cx="394030" cy="142076"/>
              </a:xfrm>
              <a:prstGeom prst="rect">
                <a:avLst/>
              </a:prstGeom>
              <a:solidFill>
                <a:srgbClr val="F4D6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black"/>
                    </a:solidFill>
                    <a:latin typeface="Arial" panose="020B0604020202020204" pitchFamily="34" charset="0"/>
                    <a:cs typeface="Arial" panose="020B0604020202020204" pitchFamily="34" charset="0"/>
                  </a:rPr>
                  <a:t>67</a:t>
                </a:r>
                <a:endParaRPr sz="1147" b="1" dirty="0">
                  <a:solidFill>
                    <a:prstClr val="black"/>
                  </a:solidFill>
                  <a:latin typeface="Arial" panose="020B0604020202020204" pitchFamily="34" charset="0"/>
                  <a:cs typeface="Arial" panose="020B0604020202020204" pitchFamily="34" charset="0"/>
                </a:endParaRPr>
              </a:p>
            </p:txBody>
          </p:sp>
          <p:sp>
            <p:nvSpPr>
              <p:cNvPr id="40" name="New shape">
                <a:extLst>
                  <a:ext uri="{FF2B5EF4-FFF2-40B4-BE49-F238E27FC236}">
                    <a16:creationId xmlns:a16="http://schemas.microsoft.com/office/drawing/2014/main" id="{43BEE40A-66DE-4AD1-949F-2324F24A2D7B}"/>
                  </a:ext>
                </a:extLst>
              </p:cNvPr>
              <p:cNvSpPr/>
              <p:nvPr/>
            </p:nvSpPr>
            <p:spPr>
              <a:xfrm>
                <a:off x="6614595" y="3080993"/>
                <a:ext cx="4774290" cy="445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900" b="1" dirty="0">
                    <a:solidFill>
                      <a:srgbClr val="000000"/>
                    </a:solidFill>
                    <a:latin typeface="Arial" panose="020B0604020202020204" pitchFamily="34" charset="0"/>
                    <a:cs typeface="Arial" panose="020B0604020202020204" pitchFamily="34" charset="0"/>
                  </a:rPr>
                  <a:t>Coordination &amp; Integration</a:t>
                </a:r>
                <a:r>
                  <a:rPr lang="en-US" sz="900" dirty="0">
                    <a:solidFill>
                      <a:srgbClr val="000000"/>
                    </a:solidFill>
                    <a:latin typeface="Arial" panose="020B0604020202020204" pitchFamily="34" charset="0"/>
                    <a:cs typeface="Arial" panose="020B0604020202020204" pitchFamily="34" charset="0"/>
                  </a:rPr>
                  <a:t>: Employees shared a common perspective that allowed them to work effectively across organizational boundaries. Everyone worked to eliminate “silos” and promoted actions that were in the best interest of the organization as a whole.  </a:t>
                </a:r>
              </a:p>
            </p:txBody>
          </p:sp>
          <p:sp>
            <p:nvSpPr>
              <p:cNvPr id="41" name="New shape">
                <a:extLst>
                  <a:ext uri="{FF2B5EF4-FFF2-40B4-BE49-F238E27FC236}">
                    <a16:creationId xmlns:a16="http://schemas.microsoft.com/office/drawing/2014/main" id="{7180688D-0770-4351-9D9B-4D983A3BE458}"/>
                  </a:ext>
                </a:extLst>
              </p:cNvPr>
              <p:cNvSpPr/>
              <p:nvPr/>
            </p:nvSpPr>
            <p:spPr>
              <a:xfrm>
                <a:off x="6068898" y="3772698"/>
                <a:ext cx="394030" cy="142076"/>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66</a:t>
                </a:r>
                <a:endParaRPr sz="1147" b="1" dirty="0">
                  <a:solidFill>
                    <a:prstClr val="white"/>
                  </a:solidFill>
                  <a:latin typeface="Arial" panose="020B0604020202020204" pitchFamily="34" charset="0"/>
                  <a:cs typeface="Arial" panose="020B0604020202020204" pitchFamily="34" charset="0"/>
                </a:endParaRPr>
              </a:p>
            </p:txBody>
          </p:sp>
          <p:sp>
            <p:nvSpPr>
              <p:cNvPr id="42" name="New shape">
                <a:extLst>
                  <a:ext uri="{FF2B5EF4-FFF2-40B4-BE49-F238E27FC236}">
                    <a16:creationId xmlns:a16="http://schemas.microsoft.com/office/drawing/2014/main" id="{F2149023-4133-45CB-ACA6-522E3057A22B}"/>
                  </a:ext>
                </a:extLst>
              </p:cNvPr>
              <p:cNvSpPr/>
              <p:nvPr/>
            </p:nvSpPr>
            <p:spPr>
              <a:xfrm>
                <a:off x="6614595" y="3718110"/>
                <a:ext cx="4774290" cy="222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900" b="1" dirty="0">
                    <a:solidFill>
                      <a:srgbClr val="000000"/>
                    </a:solidFill>
                    <a:latin typeface="Arial" panose="020B0604020202020204" pitchFamily="34" charset="0"/>
                    <a:cs typeface="Arial" panose="020B0604020202020204" pitchFamily="34" charset="0"/>
                  </a:rPr>
                  <a:t>Team Orientation: </a:t>
                </a:r>
                <a:r>
                  <a:rPr lang="en-US" sz="900" dirty="0">
                    <a:solidFill>
                      <a:srgbClr val="000000"/>
                    </a:solidFill>
                    <a:latin typeface="Arial" panose="020B0604020202020204" pitchFamily="34" charset="0"/>
                    <a:cs typeface="Arial" panose="020B0604020202020204" pitchFamily="34" charset="0"/>
                  </a:rPr>
                  <a:t>Teamwork was encouraged and practiced in organizations. Employees valued collaboration and felt mutually accountable for common goals.   </a:t>
                </a:r>
              </a:p>
            </p:txBody>
          </p:sp>
          <p:sp>
            <p:nvSpPr>
              <p:cNvPr id="45" name="New shape">
                <a:extLst>
                  <a:ext uri="{FF2B5EF4-FFF2-40B4-BE49-F238E27FC236}">
                    <a16:creationId xmlns:a16="http://schemas.microsoft.com/office/drawing/2014/main" id="{FAA355EC-DE1B-49F1-B7B7-707D1D311325}"/>
                  </a:ext>
                </a:extLst>
              </p:cNvPr>
              <p:cNvSpPr/>
              <p:nvPr/>
            </p:nvSpPr>
            <p:spPr>
              <a:xfrm>
                <a:off x="6096000" y="1873238"/>
                <a:ext cx="1428547" cy="13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sz="1050" b="1" dirty="0">
                    <a:solidFill>
                      <a:srgbClr val="000000"/>
                    </a:solidFill>
                    <a:latin typeface="Arial" panose="020B0604020202020204" pitchFamily="34" charset="0"/>
                    <a:cs typeface="Arial" panose="020B0604020202020204" pitchFamily="34" charset="0"/>
                  </a:rPr>
                  <a:t>HIGHES</a:t>
                </a:r>
                <a:r>
                  <a:rPr lang="en-US" sz="1050" b="1" dirty="0">
                    <a:solidFill>
                      <a:srgbClr val="000000"/>
                    </a:solidFill>
                    <a:latin typeface="Arial" panose="020B0604020202020204" pitchFamily="34" charset="0"/>
                    <a:cs typeface="Arial" panose="020B0604020202020204" pitchFamily="34" charset="0"/>
                  </a:rPr>
                  <a:t>T INDEXES</a:t>
                </a:r>
                <a:endParaRPr sz="1050" b="1" dirty="0">
                  <a:solidFill>
                    <a:srgbClr val="000000"/>
                  </a:solidFill>
                  <a:latin typeface="Arial" panose="020B0604020202020204" pitchFamily="34" charset="0"/>
                  <a:cs typeface="Arial" panose="020B0604020202020204" pitchFamily="34" charset="0"/>
                </a:endParaRPr>
              </a:p>
            </p:txBody>
          </p:sp>
        </p:grpSp>
        <p:sp>
          <p:nvSpPr>
            <p:cNvPr id="23" name="New shape">
              <a:extLst>
                <a:ext uri="{FF2B5EF4-FFF2-40B4-BE49-F238E27FC236}">
                  <a16:creationId xmlns:a16="http://schemas.microsoft.com/office/drawing/2014/main" id="{9E321885-0AD4-4F00-8777-EA6C602537CD}"/>
                </a:ext>
              </a:extLst>
            </p:cNvPr>
            <p:cNvSpPr/>
            <p:nvPr/>
          </p:nvSpPr>
          <p:spPr>
            <a:xfrm>
              <a:off x="556556" y="3007715"/>
              <a:ext cx="570831" cy="209260"/>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67</a:t>
              </a:r>
              <a:endParaRPr sz="1147" b="1" dirty="0">
                <a:solidFill>
                  <a:prstClr val="white"/>
                </a:solidFill>
                <a:latin typeface="Arial" panose="020B0604020202020204" pitchFamily="34" charset="0"/>
                <a:cs typeface="Arial" panose="020B0604020202020204" pitchFamily="34" charset="0"/>
              </a:endParaRPr>
            </a:p>
          </p:txBody>
        </p:sp>
        <p:sp>
          <p:nvSpPr>
            <p:cNvPr id="24" name="New shape">
              <a:extLst>
                <a:ext uri="{FF2B5EF4-FFF2-40B4-BE49-F238E27FC236}">
                  <a16:creationId xmlns:a16="http://schemas.microsoft.com/office/drawing/2014/main" id="{A77BC7D3-7D6B-4D57-A4FF-F6102065496E}"/>
                </a:ext>
              </a:extLst>
            </p:cNvPr>
            <p:cNvSpPr/>
            <p:nvPr/>
          </p:nvSpPr>
          <p:spPr>
            <a:xfrm>
              <a:off x="1340975" y="2943034"/>
              <a:ext cx="6916496" cy="328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900" b="1" dirty="0">
                  <a:solidFill>
                    <a:srgbClr val="000000"/>
                  </a:solidFill>
                  <a:latin typeface="Arial" panose="020B0604020202020204" pitchFamily="34" charset="0"/>
                  <a:cs typeface="Arial" panose="020B0604020202020204" pitchFamily="34" charset="0"/>
                </a:rPr>
                <a:t>Empowerment: </a:t>
              </a:r>
              <a:r>
                <a:rPr lang="en-US" sz="900" dirty="0">
                  <a:solidFill>
                    <a:srgbClr val="000000"/>
                  </a:solidFill>
                  <a:latin typeface="Arial" panose="020B0604020202020204" pitchFamily="34" charset="0"/>
                  <a:cs typeface="Arial" panose="020B0604020202020204" pitchFamily="34" charset="0"/>
                </a:rPr>
                <a:t>Employees were informed and involved in the work that was done and felt as though they had a positive impact.  </a:t>
              </a:r>
              <a:r>
                <a:rPr lang="en-US" sz="900" b="1" dirty="0">
                  <a:solidFill>
                    <a:srgbClr val="000000"/>
                  </a:solidFill>
                  <a:latin typeface="Arial" panose="020B0604020202020204" pitchFamily="34" charset="0"/>
                  <a:cs typeface="Arial" panose="020B0604020202020204" pitchFamily="34" charset="0"/>
                </a:rPr>
                <a:t> </a:t>
              </a:r>
            </a:p>
          </p:txBody>
        </p:sp>
      </p:grpSp>
      <p:grpSp>
        <p:nvGrpSpPr>
          <p:cNvPr id="31" name="Group 30">
            <a:extLst>
              <a:ext uri="{FF2B5EF4-FFF2-40B4-BE49-F238E27FC236}">
                <a16:creationId xmlns:a16="http://schemas.microsoft.com/office/drawing/2014/main" id="{01714A3B-D312-46A7-ABD9-741400394DA2}"/>
              </a:ext>
            </a:extLst>
          </p:cNvPr>
          <p:cNvGrpSpPr/>
          <p:nvPr/>
        </p:nvGrpSpPr>
        <p:grpSpPr>
          <a:xfrm>
            <a:off x="5058782" y="1231891"/>
            <a:ext cx="3928221" cy="1589085"/>
            <a:chOff x="5982897" y="1808569"/>
            <a:chExt cx="6118098" cy="2118780"/>
          </a:xfrm>
        </p:grpSpPr>
        <p:sp>
          <p:nvSpPr>
            <p:cNvPr id="32" name="New shape">
              <a:extLst>
                <a:ext uri="{FF2B5EF4-FFF2-40B4-BE49-F238E27FC236}">
                  <a16:creationId xmlns:a16="http://schemas.microsoft.com/office/drawing/2014/main" id="{BB440772-68F5-4208-B5C3-929467A09D65}"/>
                </a:ext>
              </a:extLst>
            </p:cNvPr>
            <p:cNvSpPr/>
            <p:nvPr/>
          </p:nvSpPr>
          <p:spPr>
            <a:xfrm>
              <a:off x="5982899" y="2175446"/>
              <a:ext cx="512695" cy="23536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73</a:t>
              </a:r>
              <a:endParaRPr sz="1147" b="1" dirty="0">
                <a:solidFill>
                  <a:prstClr val="white"/>
                </a:solidFill>
                <a:latin typeface="Arial" panose="020B0604020202020204" pitchFamily="34" charset="0"/>
                <a:cs typeface="Arial" panose="020B0604020202020204" pitchFamily="34" charset="0"/>
              </a:endParaRPr>
            </a:p>
          </p:txBody>
        </p:sp>
        <p:sp>
          <p:nvSpPr>
            <p:cNvPr id="33" name="New shape">
              <a:extLst>
                <a:ext uri="{FF2B5EF4-FFF2-40B4-BE49-F238E27FC236}">
                  <a16:creationId xmlns:a16="http://schemas.microsoft.com/office/drawing/2014/main" id="{C7F09C20-40E5-4694-8369-C388248685DD}"/>
                </a:ext>
              </a:extLst>
            </p:cNvPr>
            <p:cNvSpPr/>
            <p:nvPr/>
          </p:nvSpPr>
          <p:spPr>
            <a:xfrm>
              <a:off x="6614596" y="2189710"/>
              <a:ext cx="5486399"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Different parts of the organization often cooperate to create change.</a:t>
              </a:r>
            </a:p>
          </p:txBody>
        </p:sp>
        <p:sp>
          <p:nvSpPr>
            <p:cNvPr id="34" name="New shape">
              <a:extLst>
                <a:ext uri="{FF2B5EF4-FFF2-40B4-BE49-F238E27FC236}">
                  <a16:creationId xmlns:a16="http://schemas.microsoft.com/office/drawing/2014/main" id="{A51D3FCF-0EB6-4D95-94FC-EF8EB755FA04}"/>
                </a:ext>
              </a:extLst>
            </p:cNvPr>
            <p:cNvSpPr/>
            <p:nvPr/>
          </p:nvSpPr>
          <p:spPr>
            <a:xfrm>
              <a:off x="5982902" y="2528382"/>
              <a:ext cx="512695" cy="235364"/>
            </a:xfrm>
            <a:prstGeom prst="rect">
              <a:avLst/>
            </a:prstGeom>
            <a:solidFill>
              <a:srgbClr val="4274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71</a:t>
              </a:r>
              <a:endParaRPr sz="1147" b="1" dirty="0">
                <a:solidFill>
                  <a:prstClr val="white"/>
                </a:solidFill>
                <a:latin typeface="Arial" panose="020B0604020202020204" pitchFamily="34" charset="0"/>
                <a:cs typeface="Arial" panose="020B0604020202020204" pitchFamily="34" charset="0"/>
              </a:endParaRPr>
            </a:p>
          </p:txBody>
        </p:sp>
        <p:sp>
          <p:nvSpPr>
            <p:cNvPr id="37" name="New shape">
              <a:extLst>
                <a:ext uri="{FF2B5EF4-FFF2-40B4-BE49-F238E27FC236}">
                  <a16:creationId xmlns:a16="http://schemas.microsoft.com/office/drawing/2014/main" id="{B86B00E9-C430-4D07-88AA-C4837424C146}"/>
                </a:ext>
              </a:extLst>
            </p:cNvPr>
            <p:cNvSpPr/>
            <p:nvPr/>
          </p:nvSpPr>
          <p:spPr>
            <a:xfrm>
              <a:off x="6614596" y="2542277"/>
              <a:ext cx="5486399"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The way things are done is very flexible and easy to change.</a:t>
              </a:r>
            </a:p>
          </p:txBody>
        </p:sp>
        <p:sp>
          <p:nvSpPr>
            <p:cNvPr id="38" name="New shape">
              <a:extLst>
                <a:ext uri="{FF2B5EF4-FFF2-40B4-BE49-F238E27FC236}">
                  <a16:creationId xmlns:a16="http://schemas.microsoft.com/office/drawing/2014/main" id="{B12F5F36-9407-428A-BFE6-B03770956D79}"/>
                </a:ext>
              </a:extLst>
            </p:cNvPr>
            <p:cNvSpPr/>
            <p:nvPr/>
          </p:nvSpPr>
          <p:spPr>
            <a:xfrm>
              <a:off x="5982903" y="2870559"/>
              <a:ext cx="512695" cy="235364"/>
            </a:xfrm>
            <a:prstGeom prst="rect">
              <a:avLst/>
            </a:prstGeom>
            <a:solidFill>
              <a:srgbClr val="F4D6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black"/>
                  </a:solidFill>
                  <a:latin typeface="Arial" panose="020B0604020202020204" pitchFamily="34" charset="0"/>
                  <a:cs typeface="Arial" panose="020B0604020202020204" pitchFamily="34" charset="0"/>
                </a:rPr>
                <a:t>70</a:t>
              </a:r>
              <a:endParaRPr sz="1147" b="1" dirty="0">
                <a:solidFill>
                  <a:prstClr val="black"/>
                </a:solidFill>
                <a:latin typeface="Arial" panose="020B0604020202020204" pitchFamily="34" charset="0"/>
                <a:cs typeface="Arial" panose="020B0604020202020204" pitchFamily="34" charset="0"/>
              </a:endParaRPr>
            </a:p>
          </p:txBody>
        </p:sp>
        <p:sp>
          <p:nvSpPr>
            <p:cNvPr id="43" name="New shape">
              <a:extLst>
                <a:ext uri="{FF2B5EF4-FFF2-40B4-BE49-F238E27FC236}">
                  <a16:creationId xmlns:a16="http://schemas.microsoft.com/office/drawing/2014/main" id="{7E90FF93-6184-4A3F-9AB7-42099D591EF8}"/>
                </a:ext>
              </a:extLst>
            </p:cNvPr>
            <p:cNvSpPr/>
            <p:nvPr/>
          </p:nvSpPr>
          <p:spPr>
            <a:xfrm>
              <a:off x="6614596" y="2894844"/>
              <a:ext cx="5486399"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It is easy to coordinate projects across different parts of the organization.</a:t>
              </a:r>
            </a:p>
          </p:txBody>
        </p:sp>
        <p:sp>
          <p:nvSpPr>
            <p:cNvPr id="44" name="New shape">
              <a:extLst>
                <a:ext uri="{FF2B5EF4-FFF2-40B4-BE49-F238E27FC236}">
                  <a16:creationId xmlns:a16="http://schemas.microsoft.com/office/drawing/2014/main" id="{A1C74B3A-C520-4F83-A948-09677764ABB6}"/>
                </a:ext>
              </a:extLst>
            </p:cNvPr>
            <p:cNvSpPr/>
            <p:nvPr/>
          </p:nvSpPr>
          <p:spPr>
            <a:xfrm>
              <a:off x="5982903" y="3223493"/>
              <a:ext cx="512695" cy="235364"/>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69</a:t>
              </a:r>
              <a:endParaRPr sz="1147" b="1" dirty="0">
                <a:solidFill>
                  <a:prstClr val="white"/>
                </a:solidFill>
                <a:latin typeface="Arial" panose="020B0604020202020204" pitchFamily="34" charset="0"/>
                <a:cs typeface="Arial" panose="020B0604020202020204" pitchFamily="34" charset="0"/>
              </a:endParaRPr>
            </a:p>
          </p:txBody>
        </p:sp>
        <p:sp>
          <p:nvSpPr>
            <p:cNvPr id="46" name="New shape">
              <a:extLst>
                <a:ext uri="{FF2B5EF4-FFF2-40B4-BE49-F238E27FC236}">
                  <a16:creationId xmlns:a16="http://schemas.microsoft.com/office/drawing/2014/main" id="{767C90C7-EC24-4363-B115-54D2B502BFC5}"/>
                </a:ext>
              </a:extLst>
            </p:cNvPr>
            <p:cNvSpPr/>
            <p:nvPr/>
          </p:nvSpPr>
          <p:spPr>
            <a:xfrm>
              <a:off x="6614596" y="3248879"/>
              <a:ext cx="5486399"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Authority is delegated so that people can act on their own.</a:t>
              </a:r>
            </a:p>
          </p:txBody>
        </p:sp>
        <p:sp>
          <p:nvSpPr>
            <p:cNvPr id="47" name="New shape">
              <a:extLst>
                <a:ext uri="{FF2B5EF4-FFF2-40B4-BE49-F238E27FC236}">
                  <a16:creationId xmlns:a16="http://schemas.microsoft.com/office/drawing/2014/main" id="{FEC895C7-8CCB-43C6-A286-42CD78EA014F}"/>
                </a:ext>
              </a:extLst>
            </p:cNvPr>
            <p:cNvSpPr/>
            <p:nvPr/>
          </p:nvSpPr>
          <p:spPr>
            <a:xfrm>
              <a:off x="5982903" y="3630217"/>
              <a:ext cx="512695" cy="235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69</a:t>
              </a:r>
              <a:endParaRPr sz="1147" b="1" dirty="0">
                <a:solidFill>
                  <a:prstClr val="white"/>
                </a:solidFill>
                <a:latin typeface="Arial" panose="020B0604020202020204" pitchFamily="34" charset="0"/>
                <a:cs typeface="Arial" panose="020B0604020202020204" pitchFamily="34" charset="0"/>
              </a:endParaRPr>
            </a:p>
          </p:txBody>
        </p:sp>
        <p:sp>
          <p:nvSpPr>
            <p:cNvPr id="48" name="New shape">
              <a:extLst>
                <a:ext uri="{FF2B5EF4-FFF2-40B4-BE49-F238E27FC236}">
                  <a16:creationId xmlns:a16="http://schemas.microsoft.com/office/drawing/2014/main" id="{6B4FA25D-E374-41BF-ADFF-58855F15DFA1}"/>
                </a:ext>
              </a:extLst>
            </p:cNvPr>
            <p:cNvSpPr/>
            <p:nvPr/>
          </p:nvSpPr>
          <p:spPr>
            <a:xfrm>
              <a:off x="6614596" y="3601448"/>
              <a:ext cx="5486399" cy="325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We are able to meet short-term demands without compromising our long-term vision.</a:t>
              </a:r>
            </a:p>
          </p:txBody>
        </p:sp>
        <p:sp>
          <p:nvSpPr>
            <p:cNvPr id="49" name="New shape">
              <a:extLst>
                <a:ext uri="{FF2B5EF4-FFF2-40B4-BE49-F238E27FC236}">
                  <a16:creationId xmlns:a16="http://schemas.microsoft.com/office/drawing/2014/main" id="{C85A8F25-B9B0-4C8C-90B6-DECE1DA161CE}"/>
                </a:ext>
              </a:extLst>
            </p:cNvPr>
            <p:cNvSpPr/>
            <p:nvPr/>
          </p:nvSpPr>
          <p:spPr>
            <a:xfrm>
              <a:off x="5982897" y="1808569"/>
              <a:ext cx="1627805"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sz="1050" b="1" dirty="0">
                  <a:solidFill>
                    <a:srgbClr val="000000"/>
                  </a:solidFill>
                  <a:latin typeface="Arial" panose="020B0604020202020204" pitchFamily="34" charset="0"/>
                  <a:cs typeface="Arial" panose="020B0604020202020204" pitchFamily="34" charset="0"/>
                </a:rPr>
                <a:t>HIGHEST </a:t>
              </a:r>
              <a:r>
                <a:rPr lang="en-US" sz="1050" b="1" dirty="0">
                  <a:solidFill>
                    <a:srgbClr val="000000"/>
                  </a:solidFill>
                  <a:latin typeface="Arial" panose="020B0604020202020204" pitchFamily="34" charset="0"/>
                  <a:cs typeface="Arial" panose="020B0604020202020204" pitchFamily="34" charset="0"/>
                </a:rPr>
                <a:t>ITEMS</a:t>
              </a:r>
              <a:endParaRPr sz="1050" b="1" dirty="0">
                <a:solidFill>
                  <a:srgbClr val="000000"/>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566147B1-47DD-4F71-9A22-C8668C75E560}"/>
              </a:ext>
            </a:extLst>
          </p:cNvPr>
          <p:cNvGrpSpPr/>
          <p:nvPr/>
        </p:nvGrpSpPr>
        <p:grpSpPr>
          <a:xfrm>
            <a:off x="5058782" y="3080712"/>
            <a:ext cx="3928222" cy="1629699"/>
            <a:chOff x="5982896" y="4048259"/>
            <a:chExt cx="6118099" cy="2172931"/>
          </a:xfrm>
        </p:grpSpPr>
        <p:sp>
          <p:nvSpPr>
            <p:cNvPr id="51" name="New shape">
              <a:extLst>
                <a:ext uri="{FF2B5EF4-FFF2-40B4-BE49-F238E27FC236}">
                  <a16:creationId xmlns:a16="http://schemas.microsoft.com/office/drawing/2014/main" id="{A6EA9875-A322-4749-A89E-3A604B47BE15}"/>
                </a:ext>
              </a:extLst>
            </p:cNvPr>
            <p:cNvSpPr/>
            <p:nvPr/>
          </p:nvSpPr>
          <p:spPr>
            <a:xfrm>
              <a:off x="5982901" y="4429390"/>
              <a:ext cx="512695" cy="235364"/>
            </a:xfrm>
            <a:prstGeom prst="rect">
              <a:avLst/>
            </a:prstGeom>
            <a:solidFill>
              <a:srgbClr val="F4D6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black"/>
                  </a:solidFill>
                  <a:latin typeface="Arial" panose="020B0604020202020204" pitchFamily="34" charset="0"/>
                  <a:cs typeface="Arial" panose="020B0604020202020204" pitchFamily="34" charset="0"/>
                </a:rPr>
                <a:t>39</a:t>
              </a:r>
              <a:endParaRPr sz="1147" b="1" dirty="0">
                <a:solidFill>
                  <a:prstClr val="black"/>
                </a:solidFill>
                <a:latin typeface="Arial" panose="020B0604020202020204" pitchFamily="34" charset="0"/>
                <a:cs typeface="Arial" panose="020B0604020202020204" pitchFamily="34" charset="0"/>
              </a:endParaRPr>
            </a:p>
          </p:txBody>
        </p:sp>
        <p:sp>
          <p:nvSpPr>
            <p:cNvPr id="52" name="New shape">
              <a:extLst>
                <a:ext uri="{FF2B5EF4-FFF2-40B4-BE49-F238E27FC236}">
                  <a16:creationId xmlns:a16="http://schemas.microsoft.com/office/drawing/2014/main" id="{A01DC6AC-FC61-49F2-9318-CFC39EA5FAD6}"/>
                </a:ext>
              </a:extLst>
            </p:cNvPr>
            <p:cNvSpPr/>
            <p:nvPr/>
          </p:nvSpPr>
          <p:spPr>
            <a:xfrm>
              <a:off x="6614595" y="4464000"/>
              <a:ext cx="5486400"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There is an ethical code that guides our behavior and tells us right from wrong.</a:t>
              </a:r>
            </a:p>
          </p:txBody>
        </p:sp>
        <p:sp>
          <p:nvSpPr>
            <p:cNvPr id="53" name="New shape">
              <a:extLst>
                <a:ext uri="{FF2B5EF4-FFF2-40B4-BE49-F238E27FC236}">
                  <a16:creationId xmlns:a16="http://schemas.microsoft.com/office/drawing/2014/main" id="{BDADE883-9D44-4C43-AE21-B252E209C893}"/>
                </a:ext>
              </a:extLst>
            </p:cNvPr>
            <p:cNvSpPr/>
            <p:nvPr/>
          </p:nvSpPr>
          <p:spPr>
            <a:xfrm>
              <a:off x="5982901" y="4782324"/>
              <a:ext cx="512695" cy="23536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srgbClr val="FFFFFF"/>
                  </a:solidFill>
                  <a:latin typeface="Arial" panose="020B0604020202020204" pitchFamily="34" charset="0"/>
                  <a:cs typeface="Arial" panose="020B0604020202020204" pitchFamily="34" charset="0"/>
                </a:rPr>
                <a:t>46</a:t>
              </a:r>
              <a:endParaRPr sz="1147" b="1" dirty="0">
                <a:solidFill>
                  <a:srgbClr val="FFFFFF"/>
                </a:solidFill>
                <a:latin typeface="Arial" panose="020B0604020202020204" pitchFamily="34" charset="0"/>
                <a:cs typeface="Arial" panose="020B0604020202020204" pitchFamily="34" charset="0"/>
              </a:endParaRPr>
            </a:p>
          </p:txBody>
        </p:sp>
        <p:sp>
          <p:nvSpPr>
            <p:cNvPr id="54" name="New shape">
              <a:extLst>
                <a:ext uri="{FF2B5EF4-FFF2-40B4-BE49-F238E27FC236}">
                  <a16:creationId xmlns:a16="http://schemas.microsoft.com/office/drawing/2014/main" id="{BD77EAB6-F877-45DA-9218-891CAD838E4A}"/>
                </a:ext>
              </a:extLst>
            </p:cNvPr>
            <p:cNvSpPr/>
            <p:nvPr/>
          </p:nvSpPr>
          <p:spPr>
            <a:xfrm>
              <a:off x="6614595" y="4821822"/>
              <a:ext cx="5486400"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We encourage direct contact with customers by our people.</a:t>
              </a:r>
            </a:p>
          </p:txBody>
        </p:sp>
        <p:sp>
          <p:nvSpPr>
            <p:cNvPr id="55" name="New shape">
              <a:extLst>
                <a:ext uri="{FF2B5EF4-FFF2-40B4-BE49-F238E27FC236}">
                  <a16:creationId xmlns:a16="http://schemas.microsoft.com/office/drawing/2014/main" id="{59E9BC6D-1A06-4027-873F-1CC7410D5E7E}"/>
                </a:ext>
              </a:extLst>
            </p:cNvPr>
            <p:cNvSpPr/>
            <p:nvPr/>
          </p:nvSpPr>
          <p:spPr>
            <a:xfrm>
              <a:off x="5982901" y="5135257"/>
              <a:ext cx="512695" cy="235364"/>
            </a:xfrm>
            <a:prstGeom prst="rect">
              <a:avLst/>
            </a:prstGeom>
            <a:solidFill>
              <a:srgbClr val="F4D6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srgbClr val="000000"/>
                  </a:solidFill>
                  <a:latin typeface="Arial" panose="020B0604020202020204" pitchFamily="34" charset="0"/>
                  <a:cs typeface="Arial" panose="020B0604020202020204" pitchFamily="34" charset="0"/>
                </a:rPr>
                <a:t>47</a:t>
              </a:r>
              <a:endParaRPr sz="1147" b="1" dirty="0">
                <a:solidFill>
                  <a:srgbClr val="000000"/>
                </a:solidFill>
                <a:latin typeface="Arial" panose="020B0604020202020204" pitchFamily="34" charset="0"/>
                <a:cs typeface="Arial" panose="020B0604020202020204" pitchFamily="34" charset="0"/>
              </a:endParaRPr>
            </a:p>
          </p:txBody>
        </p:sp>
        <p:sp>
          <p:nvSpPr>
            <p:cNvPr id="56" name="New shape">
              <a:extLst>
                <a:ext uri="{FF2B5EF4-FFF2-40B4-BE49-F238E27FC236}">
                  <a16:creationId xmlns:a16="http://schemas.microsoft.com/office/drawing/2014/main" id="{9A80952C-6428-4E51-B5D2-1EB402A903A6}"/>
                </a:ext>
              </a:extLst>
            </p:cNvPr>
            <p:cNvSpPr/>
            <p:nvPr/>
          </p:nvSpPr>
          <p:spPr>
            <a:xfrm>
              <a:off x="6614595" y="5179644"/>
              <a:ext cx="5486400"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When people ignore core values, they are held accountable.</a:t>
              </a:r>
            </a:p>
          </p:txBody>
        </p:sp>
        <p:sp>
          <p:nvSpPr>
            <p:cNvPr id="57" name="New shape">
              <a:extLst>
                <a:ext uri="{FF2B5EF4-FFF2-40B4-BE49-F238E27FC236}">
                  <a16:creationId xmlns:a16="http://schemas.microsoft.com/office/drawing/2014/main" id="{3A9A3AF9-25E2-46A6-B719-E57C232CC6E7}"/>
                </a:ext>
              </a:extLst>
            </p:cNvPr>
            <p:cNvSpPr/>
            <p:nvPr/>
          </p:nvSpPr>
          <p:spPr>
            <a:xfrm>
              <a:off x="5982898" y="5488193"/>
              <a:ext cx="512695" cy="235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srgbClr val="FFFFFF"/>
                  </a:solidFill>
                  <a:latin typeface="Arial" panose="020B0604020202020204" pitchFamily="34" charset="0"/>
                  <a:cs typeface="Arial" panose="020B0604020202020204" pitchFamily="34" charset="0"/>
                </a:rPr>
                <a:t>50</a:t>
              </a:r>
              <a:endParaRPr sz="1147" b="1" dirty="0">
                <a:solidFill>
                  <a:srgbClr val="FFFFFF"/>
                </a:solidFill>
                <a:latin typeface="Arial" panose="020B0604020202020204" pitchFamily="34" charset="0"/>
                <a:cs typeface="Arial" panose="020B0604020202020204" pitchFamily="34" charset="0"/>
              </a:endParaRPr>
            </a:p>
          </p:txBody>
        </p:sp>
        <p:sp>
          <p:nvSpPr>
            <p:cNvPr id="58" name="New shape">
              <a:extLst>
                <a:ext uri="{FF2B5EF4-FFF2-40B4-BE49-F238E27FC236}">
                  <a16:creationId xmlns:a16="http://schemas.microsoft.com/office/drawing/2014/main" id="{EA07B550-9933-4862-BBA7-62BFE554E143}"/>
                </a:ext>
              </a:extLst>
            </p:cNvPr>
            <p:cNvSpPr/>
            <p:nvPr/>
          </p:nvSpPr>
          <p:spPr>
            <a:xfrm>
              <a:off x="6614595" y="5537465"/>
              <a:ext cx="5486400" cy="162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The leadership has clearly stated the objectives we are trying to meet.</a:t>
              </a:r>
            </a:p>
          </p:txBody>
        </p:sp>
        <p:sp>
          <p:nvSpPr>
            <p:cNvPr id="59" name="New shape">
              <a:extLst>
                <a:ext uri="{FF2B5EF4-FFF2-40B4-BE49-F238E27FC236}">
                  <a16:creationId xmlns:a16="http://schemas.microsoft.com/office/drawing/2014/main" id="{498169F3-D6F4-4175-ADCB-24B693BB547C}"/>
                </a:ext>
              </a:extLst>
            </p:cNvPr>
            <p:cNvSpPr/>
            <p:nvPr/>
          </p:nvSpPr>
          <p:spPr>
            <a:xfrm>
              <a:off x="5982896" y="5916433"/>
              <a:ext cx="512695" cy="235364"/>
            </a:xfrm>
            <a:prstGeom prst="rect">
              <a:avLst/>
            </a:prstGeom>
            <a:solidFill>
              <a:srgbClr val="669C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algn="ctr" defTabSz="685800">
                <a:defRPr/>
              </a:pPr>
              <a:r>
                <a:rPr lang="en-US" sz="1147" b="1" dirty="0">
                  <a:solidFill>
                    <a:prstClr val="white"/>
                  </a:solidFill>
                  <a:latin typeface="Arial" panose="020B0604020202020204" pitchFamily="34" charset="0"/>
                  <a:cs typeface="Arial" panose="020B0604020202020204" pitchFamily="34" charset="0"/>
                </a:rPr>
                <a:t>51</a:t>
              </a:r>
              <a:endParaRPr sz="1147" b="1" dirty="0">
                <a:solidFill>
                  <a:prstClr val="white"/>
                </a:solidFill>
                <a:latin typeface="Arial" panose="020B0604020202020204" pitchFamily="34" charset="0"/>
                <a:cs typeface="Arial" panose="020B0604020202020204" pitchFamily="34" charset="0"/>
              </a:endParaRPr>
            </a:p>
          </p:txBody>
        </p:sp>
        <p:sp>
          <p:nvSpPr>
            <p:cNvPr id="60" name="New shape">
              <a:extLst>
                <a:ext uri="{FF2B5EF4-FFF2-40B4-BE49-F238E27FC236}">
                  <a16:creationId xmlns:a16="http://schemas.microsoft.com/office/drawing/2014/main" id="{6457C7FF-019C-4B11-A022-54CFD3DACBF1}"/>
                </a:ext>
              </a:extLst>
            </p:cNvPr>
            <p:cNvSpPr/>
            <p:nvPr/>
          </p:nvSpPr>
          <p:spPr>
            <a:xfrm>
              <a:off x="6614595" y="5895289"/>
              <a:ext cx="5486400" cy="325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lang="en-US" sz="794" dirty="0">
                  <a:solidFill>
                    <a:srgbClr val="000000"/>
                  </a:solidFill>
                  <a:latin typeface="Arial" panose="020B0604020202020204" pitchFamily="34" charset="0"/>
                  <a:cs typeface="Arial" panose="020B0604020202020204" pitchFamily="34" charset="0"/>
                </a:rPr>
                <a:t>The capabilities of people are viewed as an important source of competitive advantage.</a:t>
              </a:r>
            </a:p>
          </p:txBody>
        </p:sp>
        <p:sp>
          <p:nvSpPr>
            <p:cNvPr id="61" name="New shape">
              <a:extLst>
                <a:ext uri="{FF2B5EF4-FFF2-40B4-BE49-F238E27FC236}">
                  <a16:creationId xmlns:a16="http://schemas.microsoft.com/office/drawing/2014/main" id="{C7C7BBEA-39F5-4AB6-965B-FAB51A4D83BB}"/>
                </a:ext>
              </a:extLst>
            </p:cNvPr>
            <p:cNvSpPr/>
            <p:nvPr/>
          </p:nvSpPr>
          <p:spPr>
            <a:xfrm>
              <a:off x="5982896" y="4048259"/>
              <a:ext cx="159035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defPPr>
                <a:defRPr lang="en-US" smtId="4294967295"/>
              </a:defPPr>
              <a:lvl1pPr marL="0" algn="l" defTabSz="914400" rtl="0" eaLnBrk="1" latinLnBrk="0" hangingPunct="1">
                <a:defRPr sz="1800" kern="1200" smtId="4294967295">
                  <a:solidFill>
                    <a:schemeClr val="lt1"/>
                  </a:solidFill>
                  <a:latin typeface="+mn-lt"/>
                  <a:ea typeface="+mn-ea"/>
                  <a:cs typeface="+mn-cs"/>
                </a:defRPr>
              </a:lvl1pPr>
              <a:lvl2pPr marL="457200" algn="l" defTabSz="914400" rtl="0" eaLnBrk="1" latinLnBrk="0" hangingPunct="1">
                <a:defRPr sz="1800" kern="1200" smtId="4294967295">
                  <a:solidFill>
                    <a:schemeClr val="lt1"/>
                  </a:solidFill>
                  <a:latin typeface="+mn-lt"/>
                  <a:ea typeface="+mn-ea"/>
                  <a:cs typeface="+mn-cs"/>
                </a:defRPr>
              </a:lvl2pPr>
              <a:lvl3pPr marL="914400" algn="l" defTabSz="914400" rtl="0" eaLnBrk="1" latinLnBrk="0" hangingPunct="1">
                <a:defRPr sz="1800" kern="1200" smtId="4294967295">
                  <a:solidFill>
                    <a:schemeClr val="lt1"/>
                  </a:solidFill>
                  <a:latin typeface="+mn-lt"/>
                  <a:ea typeface="+mn-ea"/>
                  <a:cs typeface="+mn-cs"/>
                </a:defRPr>
              </a:lvl3pPr>
              <a:lvl4pPr marL="1371600" algn="l" defTabSz="914400" rtl="0" eaLnBrk="1" latinLnBrk="0" hangingPunct="1">
                <a:defRPr sz="1800" kern="1200" smtId="4294967295">
                  <a:solidFill>
                    <a:schemeClr val="lt1"/>
                  </a:solidFill>
                  <a:latin typeface="+mn-lt"/>
                  <a:ea typeface="+mn-ea"/>
                  <a:cs typeface="+mn-cs"/>
                </a:defRPr>
              </a:lvl4pPr>
              <a:lvl5pPr marL="1828800" algn="l" defTabSz="914400" rtl="0" eaLnBrk="1" latinLnBrk="0" hangingPunct="1">
                <a:defRPr sz="1800" kern="1200" smtId="4294967295">
                  <a:solidFill>
                    <a:schemeClr val="lt1"/>
                  </a:solidFill>
                  <a:latin typeface="+mn-lt"/>
                  <a:ea typeface="+mn-ea"/>
                  <a:cs typeface="+mn-cs"/>
                </a:defRPr>
              </a:lvl5pPr>
              <a:lvl6pPr marL="2286000" algn="l" defTabSz="914400" rtl="0" eaLnBrk="1" latinLnBrk="0" hangingPunct="1">
                <a:defRPr sz="1800" kern="1200" smtId="4294967295">
                  <a:solidFill>
                    <a:schemeClr val="lt1"/>
                  </a:solidFill>
                  <a:latin typeface="+mn-lt"/>
                  <a:ea typeface="+mn-ea"/>
                  <a:cs typeface="+mn-cs"/>
                </a:defRPr>
              </a:lvl6pPr>
              <a:lvl7pPr marL="2743200" algn="l" defTabSz="914400" rtl="0" eaLnBrk="1" latinLnBrk="0" hangingPunct="1">
                <a:defRPr sz="1800" kern="1200" smtId="4294967295">
                  <a:solidFill>
                    <a:schemeClr val="lt1"/>
                  </a:solidFill>
                  <a:latin typeface="+mn-lt"/>
                  <a:ea typeface="+mn-ea"/>
                  <a:cs typeface="+mn-cs"/>
                </a:defRPr>
              </a:lvl7pPr>
              <a:lvl8pPr marL="3200400" algn="l" defTabSz="914400" rtl="0" eaLnBrk="1" latinLnBrk="0" hangingPunct="1">
                <a:defRPr sz="1800" kern="1200" smtId="4294967295">
                  <a:solidFill>
                    <a:schemeClr val="lt1"/>
                  </a:solidFill>
                  <a:latin typeface="+mn-lt"/>
                  <a:ea typeface="+mn-ea"/>
                  <a:cs typeface="+mn-cs"/>
                </a:defRPr>
              </a:lvl8pPr>
              <a:lvl9pPr marL="3657600" algn="l" defTabSz="914400" rtl="0" eaLnBrk="1" latinLnBrk="0" hangingPunct="1">
                <a:defRPr sz="1800" kern="1200" smtId="4294967295">
                  <a:solidFill>
                    <a:schemeClr val="lt1"/>
                  </a:solidFill>
                  <a:latin typeface="+mn-lt"/>
                  <a:ea typeface="+mn-ea"/>
                  <a:cs typeface="+mn-cs"/>
                </a:defRPr>
              </a:lvl9pPr>
            </a:lstStyle>
            <a:p>
              <a:pPr defTabSz="685800">
                <a:defRPr/>
              </a:pPr>
              <a:r>
                <a:rPr sz="1050" b="1" dirty="0">
                  <a:solidFill>
                    <a:srgbClr val="000000"/>
                  </a:solidFill>
                  <a:latin typeface="Arial" panose="020B0604020202020204" pitchFamily="34" charset="0"/>
                  <a:cs typeface="Arial" panose="020B0604020202020204" pitchFamily="34" charset="0"/>
                </a:rPr>
                <a:t>LOWEST </a:t>
              </a:r>
              <a:r>
                <a:rPr lang="en-US" sz="1050" b="1" dirty="0">
                  <a:solidFill>
                    <a:srgbClr val="000000"/>
                  </a:solidFill>
                  <a:latin typeface="Arial" panose="020B0604020202020204" pitchFamily="34" charset="0"/>
                  <a:cs typeface="Arial" panose="020B0604020202020204" pitchFamily="34" charset="0"/>
                </a:rPr>
                <a:t>ITEMS</a:t>
              </a:r>
              <a:endParaRPr sz="1050" b="1" dirty="0">
                <a:solidFill>
                  <a:srgbClr val="000000"/>
                </a:solidFill>
                <a:latin typeface="Arial" panose="020B0604020202020204" pitchFamily="34" charset="0"/>
                <a:cs typeface="Arial" panose="020B0604020202020204" pitchFamily="34" charset="0"/>
              </a:endParaRPr>
            </a:p>
          </p:txBody>
        </p:sp>
      </p:grpSp>
      <p:sp>
        <p:nvSpPr>
          <p:cNvPr id="62" name="New shape">
            <a:extLst>
              <a:ext uri="{FF2B5EF4-FFF2-40B4-BE49-F238E27FC236}">
                <a16:creationId xmlns:a16="http://schemas.microsoft.com/office/drawing/2014/main" id="{E03D39F1-C9C0-F32D-8529-0461E3F5B627}"/>
              </a:ext>
            </a:extLst>
          </p:cNvPr>
          <p:cNvSpPr/>
          <p:nvPr/>
        </p:nvSpPr>
        <p:spPr>
          <a:xfrm>
            <a:off x="7059431" y="4935206"/>
            <a:ext cx="1386598"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85800">
              <a:defRPr/>
            </a:pPr>
            <a:r>
              <a:rPr lang="en-US" sz="1050" b="1" kern="1200" dirty="0">
                <a:solidFill>
                  <a:srgbClr val="000000"/>
                </a:solidFill>
                <a:latin typeface="Arial"/>
              </a:rPr>
              <a:t>N = 140 organizations</a:t>
            </a:r>
            <a:endParaRPr sz="1050" b="1" kern="1200" dirty="0">
              <a:solidFill>
                <a:srgbClr val="000000"/>
              </a:solidFill>
              <a:latin typeface="Arial"/>
            </a:endParaRPr>
          </a:p>
        </p:txBody>
      </p:sp>
      <p:sp>
        <p:nvSpPr>
          <p:cNvPr id="64" name="Slide Number Placeholder 665">
            <a:extLst>
              <a:ext uri="{FF2B5EF4-FFF2-40B4-BE49-F238E27FC236}">
                <a16:creationId xmlns:a16="http://schemas.microsoft.com/office/drawing/2014/main" id="{38E362E2-900E-9983-6A19-8217F07EC00B}"/>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5</a:t>
            </a:fld>
            <a:endParaRPr lang="en-US" sz="662" spc="3" dirty="0"/>
          </a:p>
        </p:txBody>
      </p:sp>
    </p:spTree>
    <p:extLst>
      <p:ext uri="{BB962C8B-B14F-4D97-AF65-F5344CB8AC3E}">
        <p14:creationId xmlns:p14="http://schemas.microsoft.com/office/powerpoint/2010/main" val="223826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1625876" y="1972456"/>
            <a:ext cx="5892248" cy="599294"/>
          </a:xfrm>
        </p:spPr>
        <p:txBody>
          <a:bodyPr>
            <a:normAutofit/>
          </a:bodyPr>
          <a:lstStyle/>
          <a:p>
            <a:pPr algn="ctr"/>
            <a:r>
              <a:rPr lang="en-US" sz="2400" dirty="0"/>
              <a:t>Deeper Insights through Analytics</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6</a:t>
            </a:fld>
            <a:endParaRPr lang="en-US" sz="662" spc="3" dirty="0"/>
          </a:p>
        </p:txBody>
      </p:sp>
    </p:spTree>
    <p:extLst>
      <p:ext uri="{BB962C8B-B14F-4D97-AF65-F5344CB8AC3E}">
        <p14:creationId xmlns:p14="http://schemas.microsoft.com/office/powerpoint/2010/main" val="37926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56535-4738-4C87-82F5-4E744072F640}"/>
              </a:ext>
            </a:extLst>
          </p:cNvPr>
          <p:cNvSpPr>
            <a:spLocks noGrp="1"/>
          </p:cNvSpPr>
          <p:nvPr>
            <p:ph type="title"/>
          </p:nvPr>
        </p:nvSpPr>
        <p:spPr/>
        <p:txBody>
          <a:bodyPr>
            <a:normAutofit/>
          </a:bodyPr>
          <a:lstStyle/>
          <a:p>
            <a:r>
              <a:rPr lang="en-US" sz="2400" dirty="0"/>
              <a:t>Performance Analytics Overview</a:t>
            </a:r>
          </a:p>
        </p:txBody>
      </p:sp>
      <p:sp>
        <p:nvSpPr>
          <p:cNvPr id="6" name="Text Placeholder 5">
            <a:extLst>
              <a:ext uri="{FF2B5EF4-FFF2-40B4-BE49-F238E27FC236}">
                <a16:creationId xmlns:a16="http://schemas.microsoft.com/office/drawing/2014/main" id="{1350B4DB-015A-4190-A709-8F90D2F17BED}"/>
              </a:ext>
            </a:extLst>
          </p:cNvPr>
          <p:cNvSpPr>
            <a:spLocks noGrp="1"/>
          </p:cNvSpPr>
          <p:nvPr>
            <p:ph type="body" sz="quarter" idx="12"/>
          </p:nvPr>
        </p:nvSpPr>
        <p:spPr>
          <a:xfrm>
            <a:off x="272737" y="1054267"/>
            <a:ext cx="8598525" cy="450141"/>
          </a:xfrm>
        </p:spPr>
        <p:txBody>
          <a:bodyPr>
            <a:normAutofit fontScale="92500"/>
          </a:bodyPr>
          <a:lstStyle/>
          <a:p>
            <a:pPr marL="0" indent="0"/>
            <a:r>
              <a:rPr lang="en-US" sz="1800" b="1" dirty="0">
                <a:solidFill>
                  <a:schemeClr val="tx1"/>
                </a:solidFill>
              </a:rPr>
              <a:t>At Denison, we frequently couple performance analytics with qualitative analysis:</a:t>
            </a:r>
          </a:p>
        </p:txBody>
      </p:sp>
      <p:cxnSp>
        <p:nvCxnSpPr>
          <p:cNvPr id="3" name="Straight Connector 2">
            <a:extLst>
              <a:ext uri="{FF2B5EF4-FFF2-40B4-BE49-F238E27FC236}">
                <a16:creationId xmlns:a16="http://schemas.microsoft.com/office/drawing/2014/main" id="{D503DC1F-E46A-4772-8F0D-02AD29576F72}"/>
              </a:ext>
            </a:extLst>
          </p:cNvPr>
          <p:cNvCxnSpPr>
            <a:cxnSpLocks/>
          </p:cNvCxnSpPr>
          <p:nvPr/>
        </p:nvCxnSpPr>
        <p:spPr>
          <a:xfrm>
            <a:off x="4572000" y="1520295"/>
            <a:ext cx="0" cy="3080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1E830DB-1801-44F5-B72D-E3CBD5803E77}"/>
              </a:ext>
            </a:extLst>
          </p:cNvPr>
          <p:cNvGrpSpPr>
            <a:grpSpLocks noChangeAspect="1"/>
          </p:cNvGrpSpPr>
          <p:nvPr/>
        </p:nvGrpSpPr>
        <p:grpSpPr>
          <a:xfrm>
            <a:off x="351763" y="1979605"/>
            <a:ext cx="4194721" cy="2040918"/>
            <a:chOff x="1251452" y="1907126"/>
            <a:chExt cx="4226695" cy="2056475"/>
          </a:xfrm>
        </p:grpSpPr>
        <p:sp>
          <p:nvSpPr>
            <p:cNvPr id="9" name="Rectangle 8">
              <a:extLst>
                <a:ext uri="{FF2B5EF4-FFF2-40B4-BE49-F238E27FC236}">
                  <a16:creationId xmlns:a16="http://schemas.microsoft.com/office/drawing/2014/main" id="{00F195D9-BFB7-46EA-9AFC-949C880D7BB7}"/>
                </a:ext>
              </a:extLst>
            </p:cNvPr>
            <p:cNvSpPr/>
            <p:nvPr/>
          </p:nvSpPr>
          <p:spPr>
            <a:xfrm>
              <a:off x="1308916" y="1907126"/>
              <a:ext cx="4169231" cy="465184"/>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Demonstrating the link between culture and performance/employee outcomes</a:t>
              </a:r>
            </a:p>
          </p:txBody>
        </p:sp>
        <p:grpSp>
          <p:nvGrpSpPr>
            <p:cNvPr id="8" name="Group 7">
              <a:extLst>
                <a:ext uri="{FF2B5EF4-FFF2-40B4-BE49-F238E27FC236}">
                  <a16:creationId xmlns:a16="http://schemas.microsoft.com/office/drawing/2014/main" id="{9FC3BB06-93B7-43A3-9275-B85B66D4FD64}"/>
                </a:ext>
              </a:extLst>
            </p:cNvPr>
            <p:cNvGrpSpPr/>
            <p:nvPr/>
          </p:nvGrpSpPr>
          <p:grpSpPr>
            <a:xfrm>
              <a:off x="1903892" y="2558064"/>
              <a:ext cx="2671778" cy="1027406"/>
              <a:chOff x="2482733" y="2693859"/>
              <a:chExt cx="2671778" cy="1027406"/>
            </a:xfrm>
          </p:grpSpPr>
          <p:pic>
            <p:nvPicPr>
              <p:cNvPr id="14" name="Graphic 13" descr="Business Growth">
                <a:extLst>
                  <a:ext uri="{FF2B5EF4-FFF2-40B4-BE49-F238E27FC236}">
                    <a16:creationId xmlns:a16="http://schemas.microsoft.com/office/drawing/2014/main" id="{272E59DC-48CE-4AD2-91C6-EE6AB0EE47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9676" y="2836507"/>
                <a:ext cx="727187" cy="727187"/>
              </a:xfrm>
              <a:prstGeom prst="rect">
                <a:avLst/>
              </a:prstGeom>
            </p:spPr>
          </p:pic>
          <p:pic>
            <p:nvPicPr>
              <p:cNvPr id="16" name="Graphic 15" descr="Link">
                <a:extLst>
                  <a:ext uri="{FF2B5EF4-FFF2-40B4-BE49-F238E27FC236}">
                    <a16:creationId xmlns:a16="http://schemas.microsoft.com/office/drawing/2014/main" id="{B4FA64C6-2455-492C-94C7-CE45A283AC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14983">
                <a:off x="3397181" y="3013409"/>
                <a:ext cx="365760" cy="365760"/>
              </a:xfrm>
              <a:prstGeom prst="rect">
                <a:avLst/>
              </a:prstGeom>
            </p:spPr>
          </p:pic>
          <p:pic>
            <p:nvPicPr>
              <p:cNvPr id="17" name="Graphic 16" descr="Link">
                <a:extLst>
                  <a:ext uri="{FF2B5EF4-FFF2-40B4-BE49-F238E27FC236}">
                    <a16:creationId xmlns:a16="http://schemas.microsoft.com/office/drawing/2014/main" id="{A167A0DE-605D-49EC-944C-DFA4220EB8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14983">
                <a:off x="3565378" y="3015321"/>
                <a:ext cx="365760" cy="365760"/>
              </a:xfrm>
              <a:prstGeom prst="rect">
                <a:avLst/>
              </a:prstGeom>
            </p:spPr>
          </p:pic>
          <p:pic>
            <p:nvPicPr>
              <p:cNvPr id="23" name="Graphic 22" descr="Group of people">
                <a:extLst>
                  <a:ext uri="{FF2B5EF4-FFF2-40B4-BE49-F238E27FC236}">
                    <a16:creationId xmlns:a16="http://schemas.microsoft.com/office/drawing/2014/main" id="{EA1FF8EB-8305-4829-A736-0AB9C81A0F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2733" y="2693859"/>
                <a:ext cx="1027406" cy="1027406"/>
              </a:xfrm>
              <a:prstGeom prst="rect">
                <a:avLst/>
              </a:prstGeom>
            </p:spPr>
          </p:pic>
          <p:pic>
            <p:nvPicPr>
              <p:cNvPr id="24" name="Graphic 23" descr="Link">
                <a:extLst>
                  <a:ext uri="{FF2B5EF4-FFF2-40B4-BE49-F238E27FC236}">
                    <a16:creationId xmlns:a16="http://schemas.microsoft.com/office/drawing/2014/main" id="{20E15184-020D-40F0-82D4-D2AE99BB82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14983">
                <a:off x="3732028" y="3015308"/>
                <a:ext cx="365760" cy="365760"/>
              </a:xfrm>
              <a:prstGeom prst="rect">
                <a:avLst/>
              </a:prstGeom>
            </p:spPr>
          </p:pic>
          <p:pic>
            <p:nvPicPr>
              <p:cNvPr id="25" name="Graphic 24" descr="Link">
                <a:extLst>
                  <a:ext uri="{FF2B5EF4-FFF2-40B4-BE49-F238E27FC236}">
                    <a16:creationId xmlns:a16="http://schemas.microsoft.com/office/drawing/2014/main" id="{361FE87C-47F6-4BA5-8180-994A535971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914983">
                <a:off x="3900225" y="3017220"/>
                <a:ext cx="365760" cy="365760"/>
              </a:xfrm>
              <a:prstGeom prst="rect">
                <a:avLst/>
              </a:prstGeom>
            </p:spPr>
          </p:pic>
          <p:pic>
            <p:nvPicPr>
              <p:cNvPr id="46" name="Graphic 45" descr="Dollar">
                <a:extLst>
                  <a:ext uri="{FF2B5EF4-FFF2-40B4-BE49-F238E27FC236}">
                    <a16:creationId xmlns:a16="http://schemas.microsoft.com/office/drawing/2014/main" id="{F21FA243-7347-42F5-A9E4-2D3DA18BAE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71631" y="2973444"/>
                <a:ext cx="182880" cy="182880"/>
              </a:xfrm>
              <a:prstGeom prst="rect">
                <a:avLst/>
              </a:prstGeom>
            </p:spPr>
          </p:pic>
        </p:grpSp>
        <p:sp>
          <p:nvSpPr>
            <p:cNvPr id="19" name="Rectangle 18">
              <a:extLst>
                <a:ext uri="{FF2B5EF4-FFF2-40B4-BE49-F238E27FC236}">
                  <a16:creationId xmlns:a16="http://schemas.microsoft.com/office/drawing/2014/main" id="{F9592A41-E7E4-4292-8701-923C5B476632}"/>
                </a:ext>
              </a:extLst>
            </p:cNvPr>
            <p:cNvSpPr/>
            <p:nvPr/>
          </p:nvSpPr>
          <p:spPr>
            <a:xfrm>
              <a:off x="1251452" y="3707750"/>
              <a:ext cx="4169230" cy="255851"/>
            </a:xfrm>
            <a:prstGeom prst="rect">
              <a:avLst/>
            </a:prstGeom>
          </p:spPr>
          <p:txBody>
            <a:bodyPr wrap="square">
              <a:spAutoFit/>
            </a:bodyPr>
            <a:lstStyle/>
            <a:p>
              <a:pPr algn="ctr"/>
              <a:r>
                <a:rPr lang="en-US" sz="1050" b="1" dirty="0">
                  <a:latin typeface="Arial" panose="020B0604020202020204" pitchFamily="34" charset="0"/>
                  <a:cs typeface="Arial" panose="020B0604020202020204" pitchFamily="34" charset="0"/>
                </a:rPr>
                <a:t>Ex: Driver Analysis, Linkage Analysis</a:t>
              </a:r>
            </a:p>
          </p:txBody>
        </p:sp>
      </p:grpSp>
      <p:grpSp>
        <p:nvGrpSpPr>
          <p:cNvPr id="4" name="Group 3">
            <a:extLst>
              <a:ext uri="{FF2B5EF4-FFF2-40B4-BE49-F238E27FC236}">
                <a16:creationId xmlns:a16="http://schemas.microsoft.com/office/drawing/2014/main" id="{A7809E69-CD82-4A73-BA5B-9675E33EE4FD}"/>
              </a:ext>
            </a:extLst>
          </p:cNvPr>
          <p:cNvGrpSpPr>
            <a:grpSpLocks noChangeAspect="1"/>
          </p:cNvGrpSpPr>
          <p:nvPr/>
        </p:nvGrpSpPr>
        <p:grpSpPr>
          <a:xfrm>
            <a:off x="4713408" y="1999833"/>
            <a:ext cx="4328607" cy="2020691"/>
            <a:chOff x="6715707" y="1910814"/>
            <a:chExt cx="4353748" cy="2032427"/>
          </a:xfrm>
        </p:grpSpPr>
        <p:sp>
          <p:nvSpPr>
            <p:cNvPr id="10" name="Rectangle 9">
              <a:extLst>
                <a:ext uri="{FF2B5EF4-FFF2-40B4-BE49-F238E27FC236}">
                  <a16:creationId xmlns:a16="http://schemas.microsoft.com/office/drawing/2014/main" id="{8A35C8E6-DBA7-4BBC-81F1-D0D1CB96FE89}"/>
                </a:ext>
              </a:extLst>
            </p:cNvPr>
            <p:cNvSpPr/>
            <p:nvPr/>
          </p:nvSpPr>
          <p:spPr>
            <a:xfrm>
              <a:off x="6715707" y="1910814"/>
              <a:ext cx="4353748" cy="464346"/>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Systematically analyzing text responses to open-ended survey items</a:t>
              </a:r>
            </a:p>
          </p:txBody>
        </p:sp>
        <p:grpSp>
          <p:nvGrpSpPr>
            <p:cNvPr id="15" name="Group 14">
              <a:extLst>
                <a:ext uri="{FF2B5EF4-FFF2-40B4-BE49-F238E27FC236}">
                  <a16:creationId xmlns:a16="http://schemas.microsoft.com/office/drawing/2014/main" id="{F0DC9B0D-B20A-4B4B-A022-068F42AE682E}"/>
                </a:ext>
              </a:extLst>
            </p:cNvPr>
            <p:cNvGrpSpPr/>
            <p:nvPr/>
          </p:nvGrpSpPr>
          <p:grpSpPr>
            <a:xfrm>
              <a:off x="7721772" y="2553457"/>
              <a:ext cx="2329123" cy="1080536"/>
              <a:chOff x="7063504" y="2701049"/>
              <a:chExt cx="2329123" cy="1080536"/>
            </a:xfrm>
          </p:grpSpPr>
          <p:pic>
            <p:nvPicPr>
              <p:cNvPr id="65" name="Graphic 64" descr="List">
                <a:extLst>
                  <a:ext uri="{FF2B5EF4-FFF2-40B4-BE49-F238E27FC236}">
                    <a16:creationId xmlns:a16="http://schemas.microsoft.com/office/drawing/2014/main" id="{287B4661-1A01-4455-A503-6CB8CFA7FD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63504" y="2750362"/>
                <a:ext cx="914400" cy="914400"/>
              </a:xfrm>
              <a:prstGeom prst="rect">
                <a:avLst/>
              </a:prstGeom>
            </p:spPr>
          </p:pic>
          <p:cxnSp>
            <p:nvCxnSpPr>
              <p:cNvPr id="67" name="Straight Arrow Connector 66">
                <a:extLst>
                  <a:ext uri="{FF2B5EF4-FFF2-40B4-BE49-F238E27FC236}">
                    <a16:creationId xmlns:a16="http://schemas.microsoft.com/office/drawing/2014/main" id="{68EFC677-0899-4F49-AD20-EF13E2F94AD4}"/>
                  </a:ext>
                </a:extLst>
              </p:cNvPr>
              <p:cNvCxnSpPr>
                <a:cxnSpLocks/>
              </p:cNvCxnSpPr>
              <p:nvPr/>
            </p:nvCxnSpPr>
            <p:spPr>
              <a:xfrm flipV="1">
                <a:off x="7798051" y="2821128"/>
                <a:ext cx="713809" cy="35239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7C2326D-C846-4366-B760-9552FBC00E10}"/>
                  </a:ext>
                </a:extLst>
              </p:cNvPr>
              <p:cNvCxnSpPr>
                <a:cxnSpLocks/>
              </p:cNvCxnSpPr>
              <p:nvPr/>
            </p:nvCxnSpPr>
            <p:spPr>
              <a:xfrm>
                <a:off x="7794144" y="3263024"/>
                <a:ext cx="726769" cy="33057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6DF6250-018D-4389-8B16-10E76D460830}"/>
                  </a:ext>
                </a:extLst>
              </p:cNvPr>
              <p:cNvCxnSpPr>
                <a:cxnSpLocks/>
              </p:cNvCxnSpPr>
              <p:nvPr/>
            </p:nvCxnSpPr>
            <p:spPr>
              <a:xfrm>
                <a:off x="7801338" y="3218791"/>
                <a:ext cx="731520"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C3FF865-4E0A-4312-A2DB-12E5CCF07135}"/>
                  </a:ext>
                </a:extLst>
              </p:cNvPr>
              <p:cNvSpPr txBox="1"/>
              <p:nvPr/>
            </p:nvSpPr>
            <p:spPr>
              <a:xfrm>
                <a:off x="8539402" y="2701049"/>
                <a:ext cx="853225" cy="307776"/>
              </a:xfrm>
              <a:prstGeom prst="rect">
                <a:avLst/>
              </a:prstGeom>
              <a:noFill/>
            </p:spPr>
            <p:txBody>
              <a:bodyPr wrap="none" rtlCol="0">
                <a:spAutoFit/>
              </a:bodyPr>
              <a:lstStyle/>
              <a:p>
                <a:r>
                  <a:rPr lang="en-US" sz="900" dirty="0"/>
                  <a:t>Theme 1</a:t>
                </a:r>
              </a:p>
            </p:txBody>
          </p:sp>
          <p:sp>
            <p:nvSpPr>
              <p:cNvPr id="80" name="TextBox 79">
                <a:extLst>
                  <a:ext uri="{FF2B5EF4-FFF2-40B4-BE49-F238E27FC236}">
                    <a16:creationId xmlns:a16="http://schemas.microsoft.com/office/drawing/2014/main" id="{AB3F4506-CB32-4BB7-8E2C-26B81D65B437}"/>
                  </a:ext>
                </a:extLst>
              </p:cNvPr>
              <p:cNvSpPr txBox="1"/>
              <p:nvPr/>
            </p:nvSpPr>
            <p:spPr>
              <a:xfrm>
                <a:off x="8539402" y="3090090"/>
                <a:ext cx="853225" cy="307776"/>
              </a:xfrm>
              <a:prstGeom prst="rect">
                <a:avLst/>
              </a:prstGeom>
              <a:noFill/>
            </p:spPr>
            <p:txBody>
              <a:bodyPr wrap="none" rtlCol="0">
                <a:spAutoFit/>
              </a:bodyPr>
              <a:lstStyle/>
              <a:p>
                <a:r>
                  <a:rPr lang="en-US" sz="900" dirty="0"/>
                  <a:t>Theme 2</a:t>
                </a:r>
              </a:p>
            </p:txBody>
          </p:sp>
          <p:sp>
            <p:nvSpPr>
              <p:cNvPr id="81" name="TextBox 80">
                <a:extLst>
                  <a:ext uri="{FF2B5EF4-FFF2-40B4-BE49-F238E27FC236}">
                    <a16:creationId xmlns:a16="http://schemas.microsoft.com/office/drawing/2014/main" id="{957E9377-B76E-4C33-AC01-AA10208A8039}"/>
                  </a:ext>
                </a:extLst>
              </p:cNvPr>
              <p:cNvSpPr txBox="1"/>
              <p:nvPr/>
            </p:nvSpPr>
            <p:spPr>
              <a:xfrm>
                <a:off x="8539402" y="3473809"/>
                <a:ext cx="853225" cy="307776"/>
              </a:xfrm>
              <a:prstGeom prst="rect">
                <a:avLst/>
              </a:prstGeom>
              <a:noFill/>
            </p:spPr>
            <p:txBody>
              <a:bodyPr wrap="none" rtlCol="0">
                <a:spAutoFit/>
              </a:bodyPr>
              <a:lstStyle/>
              <a:p>
                <a:r>
                  <a:rPr lang="en-US" sz="900" dirty="0"/>
                  <a:t>Theme 3</a:t>
                </a:r>
              </a:p>
            </p:txBody>
          </p:sp>
        </p:grpSp>
        <p:sp>
          <p:nvSpPr>
            <p:cNvPr id="20" name="Rectangle 19">
              <a:extLst>
                <a:ext uri="{FF2B5EF4-FFF2-40B4-BE49-F238E27FC236}">
                  <a16:creationId xmlns:a16="http://schemas.microsoft.com/office/drawing/2014/main" id="{59C18E1A-32F7-49B5-935E-72A2AF33631C}"/>
                </a:ext>
              </a:extLst>
            </p:cNvPr>
            <p:cNvSpPr/>
            <p:nvPr/>
          </p:nvSpPr>
          <p:spPr>
            <a:xfrm>
              <a:off x="6807965" y="3687850"/>
              <a:ext cx="4169231" cy="255391"/>
            </a:xfrm>
            <a:prstGeom prst="rect">
              <a:avLst/>
            </a:prstGeom>
          </p:spPr>
          <p:txBody>
            <a:bodyPr wrap="square">
              <a:spAutoFit/>
            </a:bodyPr>
            <a:lstStyle/>
            <a:p>
              <a:pPr algn="ctr"/>
              <a:r>
                <a:rPr lang="en-US" sz="1050" b="1" dirty="0">
                  <a:latin typeface="Arial" panose="020B0604020202020204" pitchFamily="34" charset="0"/>
                  <a:cs typeface="Arial" panose="020B0604020202020204" pitchFamily="34" charset="0"/>
                </a:rPr>
                <a:t>Ex: Text Analysis (Natural Language Processing, Manual)</a:t>
              </a:r>
            </a:p>
          </p:txBody>
        </p:sp>
      </p:grpSp>
      <p:sp>
        <p:nvSpPr>
          <p:cNvPr id="33" name="Slide Number Placeholder 665">
            <a:extLst>
              <a:ext uri="{FF2B5EF4-FFF2-40B4-BE49-F238E27FC236}">
                <a16:creationId xmlns:a16="http://schemas.microsoft.com/office/drawing/2014/main" id="{864C3EF7-8BD5-3F34-5514-355ABBA2205C}"/>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7</a:t>
            </a:fld>
            <a:endParaRPr lang="en-US" sz="662" spc="3" dirty="0"/>
          </a:p>
        </p:txBody>
      </p:sp>
    </p:spTree>
    <p:extLst>
      <p:ext uri="{BB962C8B-B14F-4D97-AF65-F5344CB8AC3E}">
        <p14:creationId xmlns:p14="http://schemas.microsoft.com/office/powerpoint/2010/main" val="291430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2AC50-638F-4D70-244D-70D615D49F68}"/>
              </a:ext>
            </a:extLst>
          </p:cNvPr>
          <p:cNvSpPr>
            <a:spLocks noGrp="1"/>
          </p:cNvSpPr>
          <p:nvPr>
            <p:ph type="ctrTitle"/>
          </p:nvPr>
        </p:nvSpPr>
        <p:spPr>
          <a:xfrm>
            <a:off x="1258314" y="1972456"/>
            <a:ext cx="6627372" cy="599294"/>
          </a:xfrm>
        </p:spPr>
        <p:txBody>
          <a:bodyPr>
            <a:normAutofit/>
          </a:bodyPr>
          <a:lstStyle/>
          <a:p>
            <a:pPr algn="ctr"/>
            <a:r>
              <a:rPr lang="en-US" sz="2400" dirty="0"/>
              <a:t>Linking Culture and Employee Outcomes</a:t>
            </a:r>
            <a:endParaRPr lang="en-US" sz="2000" dirty="0"/>
          </a:p>
        </p:txBody>
      </p:sp>
      <p:sp>
        <p:nvSpPr>
          <p:cNvPr id="4" name="Slide Number Placeholder 665">
            <a:extLst>
              <a:ext uri="{FF2B5EF4-FFF2-40B4-BE49-F238E27FC236}">
                <a16:creationId xmlns:a16="http://schemas.microsoft.com/office/drawing/2014/main" id="{DB63BAAD-24D3-3302-DEA0-18A9BF96E924}"/>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8</a:t>
            </a:fld>
            <a:endParaRPr lang="en-US" sz="662" spc="3" dirty="0"/>
          </a:p>
        </p:txBody>
      </p:sp>
    </p:spTree>
    <p:extLst>
      <p:ext uri="{BB962C8B-B14F-4D97-AF65-F5344CB8AC3E}">
        <p14:creationId xmlns:p14="http://schemas.microsoft.com/office/powerpoint/2010/main" val="102365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ew shape">
            <a:extLst>
              <a:ext uri="{FF2B5EF4-FFF2-40B4-BE49-F238E27FC236}">
                <a16:creationId xmlns:a16="http://schemas.microsoft.com/office/drawing/2014/main" id="{52809845-2120-4C6C-88E2-A5AF11864B9C}"/>
              </a:ext>
            </a:extLst>
          </p:cNvPr>
          <p:cNvSpPr/>
          <p:nvPr/>
        </p:nvSpPr>
        <p:spPr>
          <a:xfrm>
            <a:off x="119965" y="67236"/>
            <a:ext cx="1745671"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lang="en-US" sz="794" b="1" kern="1200" dirty="0">
                <a:solidFill>
                  <a:srgbClr val="702963"/>
                </a:solidFill>
                <a:latin typeface="Arial"/>
                <a:cs typeface="Arial"/>
              </a:rPr>
              <a:t>Top Cultural Drivers of Engagement</a:t>
            </a:r>
            <a:endParaRPr sz="794" b="1" kern="1200" dirty="0">
              <a:solidFill>
                <a:srgbClr val="702963"/>
              </a:solidFill>
              <a:latin typeface="Arial"/>
              <a:cs typeface="Arial"/>
            </a:endParaRPr>
          </a:p>
        </p:txBody>
      </p:sp>
      <p:sp>
        <p:nvSpPr>
          <p:cNvPr id="221" name="New shape">
            <a:extLst>
              <a:ext uri="{FF2B5EF4-FFF2-40B4-BE49-F238E27FC236}">
                <a16:creationId xmlns:a16="http://schemas.microsoft.com/office/drawing/2014/main" id="{E074323E-F45F-4EFC-B00D-155ADCE5DA60}"/>
              </a:ext>
            </a:extLst>
          </p:cNvPr>
          <p:cNvSpPr/>
          <p:nvPr/>
        </p:nvSpPr>
        <p:spPr>
          <a:xfrm>
            <a:off x="119964" y="203332"/>
            <a:ext cx="1748790" cy="840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defRPr/>
            </a:pPr>
            <a:endParaRPr sz="1191" kern="1200">
              <a:solidFill>
                <a:prstClr val="white"/>
              </a:solidFill>
              <a:latin typeface="Arial"/>
              <a:cs typeface="Arial"/>
            </a:endParaRPr>
          </a:p>
        </p:txBody>
      </p:sp>
      <p:sp>
        <p:nvSpPr>
          <p:cNvPr id="68" name="New shape">
            <a:extLst>
              <a:ext uri="{FF2B5EF4-FFF2-40B4-BE49-F238E27FC236}">
                <a16:creationId xmlns:a16="http://schemas.microsoft.com/office/drawing/2014/main" id="{4AD34748-91AE-4553-9D7C-9D923B97632F}"/>
              </a:ext>
            </a:extLst>
          </p:cNvPr>
          <p:cNvSpPr/>
          <p:nvPr/>
        </p:nvSpPr>
        <p:spPr>
          <a:xfrm>
            <a:off x="232567" y="471507"/>
            <a:ext cx="8514391"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defTabSz="605150">
              <a:defRPr/>
            </a:pPr>
            <a:r>
              <a:rPr lang="en-US" sz="900" kern="1200" dirty="0">
                <a:solidFill>
                  <a:srgbClr val="000000"/>
                </a:solidFill>
                <a:latin typeface="Arial" panose="020B0604020202020204" pitchFamily="34" charset="0"/>
                <a:cs typeface="Arial" panose="020B0604020202020204" pitchFamily="34" charset="0"/>
              </a:rPr>
              <a:t>We identified cultural behaviors and values that are positively related to </a:t>
            </a:r>
            <a:r>
              <a:rPr lang="en-US" sz="900" b="1" kern="1200" dirty="0">
                <a:solidFill>
                  <a:srgbClr val="000000"/>
                </a:solidFill>
                <a:latin typeface="Arial" panose="020B0604020202020204" pitchFamily="34" charset="0"/>
                <a:cs typeface="Arial" panose="020B0604020202020204" pitchFamily="34" charset="0"/>
              </a:rPr>
              <a:t>Engagement </a:t>
            </a:r>
            <a:r>
              <a:rPr lang="en-US" sz="900" kern="1200" dirty="0">
                <a:solidFill>
                  <a:srgbClr val="000000"/>
                </a:solidFill>
                <a:latin typeface="Arial" panose="020B0604020202020204" pitchFamily="34" charset="0"/>
                <a:cs typeface="Arial" panose="020B0604020202020204" pitchFamily="34" charset="0"/>
              </a:rPr>
              <a:t>that may provide unique points of leverage for improvement. These items were broken out into areas you should </a:t>
            </a:r>
            <a:r>
              <a:rPr lang="en-US" sz="900" b="1" i="1" kern="1200" dirty="0">
                <a:solidFill>
                  <a:srgbClr val="000000"/>
                </a:solidFill>
                <a:latin typeface="Arial" panose="020B0604020202020204" pitchFamily="34" charset="0"/>
                <a:cs typeface="Arial" panose="020B0604020202020204" pitchFamily="34" charset="0"/>
              </a:rPr>
              <a:t>sustain</a:t>
            </a:r>
            <a:r>
              <a:rPr lang="en-US" sz="900" kern="1200" dirty="0">
                <a:solidFill>
                  <a:srgbClr val="000000"/>
                </a:solidFill>
                <a:latin typeface="Arial" panose="020B0604020202020204" pitchFamily="34" charset="0"/>
                <a:cs typeface="Arial" panose="020B0604020202020204" pitchFamily="34" charset="0"/>
              </a:rPr>
              <a:t> positive scores (high relationship strength, relatively high percentile) and areas you have the most room to </a:t>
            </a:r>
            <a:r>
              <a:rPr lang="en-US" sz="900" b="1" i="1" kern="1200" dirty="0">
                <a:solidFill>
                  <a:srgbClr val="000000"/>
                </a:solidFill>
                <a:latin typeface="Arial" panose="020B0604020202020204" pitchFamily="34" charset="0"/>
                <a:cs typeface="Arial" panose="020B0604020202020204" pitchFamily="34" charset="0"/>
              </a:rPr>
              <a:t>improve</a:t>
            </a:r>
            <a:r>
              <a:rPr lang="en-US" sz="900" kern="1200" dirty="0">
                <a:solidFill>
                  <a:srgbClr val="000000"/>
                </a:solidFill>
                <a:latin typeface="Arial" panose="020B0604020202020204" pitchFamily="34" charset="0"/>
                <a:cs typeface="Arial" panose="020B0604020202020204" pitchFamily="34" charset="0"/>
              </a:rPr>
              <a:t> (high relationship strength, relatively low percentile).</a:t>
            </a:r>
            <a:endParaRPr lang="en-US" sz="900" b="1" kern="1200" dirty="0">
              <a:solidFill>
                <a:srgbClr val="000000"/>
              </a:solidFill>
              <a:latin typeface="Arial" panose="020B0604020202020204" pitchFamily="34" charset="0"/>
              <a:cs typeface="Arial" panose="020B0604020202020204" pitchFamily="34" charset="0"/>
            </a:endParaRPr>
          </a:p>
        </p:txBody>
      </p:sp>
      <p:sp>
        <p:nvSpPr>
          <p:cNvPr id="71" name="New shape">
            <a:extLst>
              <a:ext uri="{FF2B5EF4-FFF2-40B4-BE49-F238E27FC236}">
                <a16:creationId xmlns:a16="http://schemas.microsoft.com/office/drawing/2014/main" id="{CB5A74E8-6FCF-4E77-93AC-D95FDA34FE1B}"/>
              </a:ext>
            </a:extLst>
          </p:cNvPr>
          <p:cNvSpPr/>
          <p:nvPr/>
        </p:nvSpPr>
        <p:spPr>
          <a:xfrm>
            <a:off x="119965" y="213594"/>
            <a:ext cx="631583" cy="12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05150">
              <a:defRPr/>
            </a:pPr>
            <a:r>
              <a:rPr sz="794" b="1" kern="1200" dirty="0">
                <a:solidFill>
                  <a:srgbClr val="000000"/>
                </a:solidFill>
                <a:latin typeface="Arial"/>
                <a:cs typeface="Arial"/>
              </a:rPr>
              <a:t>20</a:t>
            </a:r>
            <a:r>
              <a:rPr lang="en-US" sz="794" b="1" kern="1200" dirty="0">
                <a:solidFill>
                  <a:srgbClr val="000000"/>
                </a:solidFill>
                <a:latin typeface="Arial"/>
                <a:cs typeface="Arial"/>
              </a:rPr>
              <a:t>22</a:t>
            </a:r>
            <a:r>
              <a:rPr sz="794" b="1" kern="1200" dirty="0">
                <a:solidFill>
                  <a:srgbClr val="000000"/>
                </a:solidFill>
                <a:latin typeface="Arial"/>
                <a:cs typeface="Arial"/>
              </a:rPr>
              <a:t>: </a:t>
            </a:r>
            <a:r>
              <a:rPr lang="en-US" sz="794" b="1" kern="1200" dirty="0">
                <a:solidFill>
                  <a:srgbClr val="000000"/>
                </a:solidFill>
                <a:latin typeface="Arial"/>
                <a:cs typeface="Arial"/>
              </a:rPr>
              <a:t>Overall</a:t>
            </a:r>
            <a:endParaRPr sz="794" b="1" kern="1200" dirty="0">
              <a:solidFill>
                <a:srgbClr val="000000"/>
              </a:solidFill>
              <a:latin typeface="Arial"/>
              <a:cs typeface="Arial"/>
            </a:endParaRPr>
          </a:p>
        </p:txBody>
      </p:sp>
      <p:graphicFrame>
        <p:nvGraphicFramePr>
          <p:cNvPr id="74" name="Table 73">
            <a:extLst>
              <a:ext uri="{FF2B5EF4-FFF2-40B4-BE49-F238E27FC236}">
                <a16:creationId xmlns:a16="http://schemas.microsoft.com/office/drawing/2014/main" id="{49A620F4-EEF7-4734-80F1-238EEEABAE01}"/>
              </a:ext>
            </a:extLst>
          </p:cNvPr>
          <p:cNvGraphicFramePr>
            <a:graphicFrameLocks noGrp="1"/>
          </p:cNvGraphicFramePr>
          <p:nvPr>
            <p:extLst>
              <p:ext uri="{D42A27DB-BD31-4B8C-83A1-F6EECF244321}">
                <p14:modId xmlns:p14="http://schemas.microsoft.com/office/powerpoint/2010/main" val="2398880435"/>
              </p:ext>
            </p:extLst>
          </p:nvPr>
        </p:nvGraphicFramePr>
        <p:xfrm>
          <a:off x="231056" y="1013240"/>
          <a:ext cx="5961136" cy="1930897"/>
        </p:xfrm>
        <a:graphic>
          <a:graphicData uri="http://schemas.openxmlformats.org/drawingml/2006/table">
            <a:tbl>
              <a:tblPr/>
              <a:tblGrid>
                <a:gridCol w="1029510">
                  <a:extLst>
                    <a:ext uri="{9D8B030D-6E8A-4147-A177-3AD203B41FA5}">
                      <a16:colId xmlns:a16="http://schemas.microsoft.com/office/drawing/2014/main" val="3200014016"/>
                    </a:ext>
                  </a:extLst>
                </a:gridCol>
                <a:gridCol w="522515">
                  <a:extLst>
                    <a:ext uri="{9D8B030D-6E8A-4147-A177-3AD203B41FA5}">
                      <a16:colId xmlns:a16="http://schemas.microsoft.com/office/drawing/2014/main" val="2193281730"/>
                    </a:ext>
                  </a:extLst>
                </a:gridCol>
                <a:gridCol w="3265715">
                  <a:extLst>
                    <a:ext uri="{9D8B030D-6E8A-4147-A177-3AD203B41FA5}">
                      <a16:colId xmlns:a16="http://schemas.microsoft.com/office/drawing/2014/main" val="20001"/>
                    </a:ext>
                  </a:extLst>
                </a:gridCol>
                <a:gridCol w="666206">
                  <a:extLst>
                    <a:ext uri="{9D8B030D-6E8A-4147-A177-3AD203B41FA5}">
                      <a16:colId xmlns:a16="http://schemas.microsoft.com/office/drawing/2014/main" val="20002"/>
                    </a:ext>
                  </a:extLst>
                </a:gridCol>
                <a:gridCol w="477190">
                  <a:extLst>
                    <a:ext uri="{9D8B030D-6E8A-4147-A177-3AD203B41FA5}">
                      <a16:colId xmlns:a16="http://schemas.microsoft.com/office/drawing/2014/main" val="136903176"/>
                    </a:ext>
                  </a:extLst>
                </a:gridCol>
              </a:tblGrid>
              <a:tr h="375488">
                <a:tc>
                  <a:txBody>
                    <a:bodyPr/>
                    <a:lstStyle/>
                    <a:p>
                      <a:pPr algn="ctr" fontAlgn="ctr"/>
                      <a:r>
                        <a:rPr lang="en-US" sz="800" b="1" i="0" u="none" strike="noStrike" dirty="0">
                          <a:solidFill>
                            <a:sysClr val="windowText" lastClr="000000"/>
                          </a:solidFill>
                          <a:effectLst/>
                          <a:latin typeface="Arial" panose="020B0604020202020204" pitchFamily="34" charset="0"/>
                        </a:rPr>
                        <a:t>Index</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00" b="1" i="0" u="none" strike="noStrike" dirty="0">
                          <a:solidFill>
                            <a:sysClr val="windowText" lastClr="000000"/>
                          </a:solidFill>
                          <a:effectLst/>
                          <a:latin typeface="Arial" panose="020B0604020202020204" pitchFamily="34" charset="0"/>
                        </a:rPr>
                        <a:t>Relationship Strength</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1" i="0" u="none" strike="noStrike" dirty="0">
                          <a:solidFill>
                            <a:sysClr val="windowText" lastClr="000000"/>
                          </a:solidFill>
                          <a:effectLst/>
                          <a:latin typeface="Arial" panose="020B0604020202020204" pitchFamily="34" charset="0"/>
                        </a:rPr>
                        <a:t>Unique Cultural Drivers to </a:t>
                      </a:r>
                      <a:r>
                        <a:rPr lang="en-US" sz="900" b="1" i="1" u="none" strike="noStrike" dirty="0">
                          <a:solidFill>
                            <a:sysClr val="windowText" lastClr="000000"/>
                          </a:solidFill>
                          <a:effectLst/>
                          <a:latin typeface="Arial" panose="020B0604020202020204" pitchFamily="34" charset="0"/>
                        </a:rPr>
                        <a:t>Sustain</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ysClr val="windowText" lastClr="000000"/>
                          </a:solidFill>
                          <a:effectLst/>
                          <a:latin typeface="Arial" panose="020B0604020202020204" pitchFamily="34" charset="0"/>
                        </a:rPr>
                        <a:t>Percentile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ysClr val="windowText" lastClr="000000"/>
                          </a:solidFill>
                          <a:effectLst/>
                          <a:latin typeface="Arial" panose="020B0604020202020204" pitchFamily="34" charset="0"/>
                        </a:rPr>
                        <a:t>Impact</a:t>
                      </a:r>
                      <a:endParaRPr lang="en-US" sz="1200" b="1" i="0" u="none" strike="noStrike" dirty="0">
                        <a:solidFill>
                          <a:sysClr val="windowText" lastClr="000000"/>
                        </a:solidFill>
                        <a:effectLst/>
                        <a:latin typeface="Arial" panose="020B0604020202020204" pitchFamily="34" charset="0"/>
                      </a:endParaRP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942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Arial" panose="020B0604020202020204" pitchFamily="34" charset="0"/>
                        </a:rPr>
                        <a:t>Core Values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63E"/>
                    </a:solidFill>
                  </a:tcPr>
                </a:tc>
                <a:tc>
                  <a:txBody>
                    <a:bodyPr/>
                    <a:lstStyle/>
                    <a:p>
                      <a:pPr algn="ctr" fontAlgn="b"/>
                      <a:r>
                        <a:rPr lang="en-US" sz="1000" b="0" i="0" u="none" strike="noStrike" dirty="0">
                          <a:solidFill>
                            <a:srgbClr val="000000"/>
                          </a:solidFill>
                          <a:effectLst/>
                          <a:latin typeface="Arial" panose="020B0604020202020204" pitchFamily="34" charset="0"/>
                        </a:rPr>
                        <a:t>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clear and consistent set of values that governs the way we do business.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0632">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4</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clear mission that gives meaning and direction to our work.</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86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29933">
                <a:tc>
                  <a:txBody>
                    <a:bodyPr/>
                    <a:lstStyle/>
                    <a:p>
                      <a:pPr algn="ctr" fontAlgn="b"/>
                      <a:r>
                        <a:rPr lang="en-US" sz="800" b="1" i="0" u="none" strike="noStrike" dirty="0">
                          <a:solidFill>
                            <a:schemeClr val="bg1"/>
                          </a:solidFill>
                          <a:effectLst/>
                          <a:latin typeface="Arial" panose="020B0604020202020204" pitchFamily="34" charset="0"/>
                        </a:rPr>
                        <a:t>Team Orientation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69C4D"/>
                    </a:solidFill>
                  </a:tcPr>
                </a:tc>
                <a:tc>
                  <a:txBody>
                    <a:bodyPr/>
                    <a:lstStyle/>
                    <a:p>
                      <a:pPr algn="ctr" fontAlgn="b"/>
                      <a:r>
                        <a:rPr lang="en-US" sz="1000" b="0" i="0" u="none" strike="noStrike" dirty="0">
                          <a:solidFill>
                            <a:srgbClr val="000000"/>
                          </a:solidFill>
                          <a:effectLst/>
                          <a:latin typeface="Arial" panose="020B0604020202020204" pitchFamily="34" charset="0"/>
                        </a:rPr>
                        <a:t>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Work is organized so that each person can see the relationship between his or her job and the goals of the organization.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86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29933">
                <a:tc>
                  <a:txBody>
                    <a:bodyPr/>
                    <a:lstStyle/>
                    <a:p>
                      <a:pPr algn="ctr" fontAlgn="b"/>
                      <a:r>
                        <a:rPr lang="en-US" sz="800" b="1" i="0" u="none" strike="noStrike" dirty="0">
                          <a:solidFill>
                            <a:schemeClr val="bg1"/>
                          </a:solidFill>
                          <a:effectLst/>
                          <a:latin typeface="Arial" panose="020B0604020202020204" pitchFamily="34" charset="0"/>
                        </a:rPr>
                        <a:t>Vision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We have a shared vision of what the organization will be like in the future.</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81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00632">
                <a:tc>
                  <a:txBody>
                    <a:bodyPr/>
                    <a:lstStyle/>
                    <a:p>
                      <a:pPr algn="ctr" fontAlgn="b"/>
                      <a:r>
                        <a:rPr lang="en-US" sz="800" b="1" i="0" u="none" strike="noStrike" dirty="0">
                          <a:solidFill>
                            <a:schemeClr val="tx1"/>
                          </a:solidFill>
                          <a:effectLst/>
                          <a:latin typeface="Arial" panose="020B0604020202020204" pitchFamily="34" charset="0"/>
                        </a:rPr>
                        <a:t>Coordination &amp; Integration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63E"/>
                    </a:solidFill>
                  </a:tcPr>
                </a:tc>
                <a:tc>
                  <a:txBody>
                    <a:bodyPr/>
                    <a:lstStyle/>
                    <a:p>
                      <a:pPr algn="ctr" fontAlgn="b"/>
                      <a:r>
                        <a:rPr lang="en-US" sz="1000" b="0" i="0" u="none" strike="noStrike" dirty="0">
                          <a:solidFill>
                            <a:srgbClr val="000000"/>
                          </a:solidFill>
                          <a:effectLst/>
                          <a:latin typeface="Arial" panose="020B0604020202020204" pitchFamily="34" charset="0"/>
                        </a:rPr>
                        <a:t>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good alignment of goals across levels.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78</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chemeClr val="tx1"/>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75" name="Table 74">
            <a:extLst>
              <a:ext uri="{FF2B5EF4-FFF2-40B4-BE49-F238E27FC236}">
                <a16:creationId xmlns:a16="http://schemas.microsoft.com/office/drawing/2014/main" id="{564E15D0-A7F7-4EDF-AD07-A3ACC674348F}"/>
              </a:ext>
            </a:extLst>
          </p:cNvPr>
          <p:cNvGraphicFramePr>
            <a:graphicFrameLocks noGrp="1"/>
          </p:cNvGraphicFramePr>
          <p:nvPr>
            <p:extLst>
              <p:ext uri="{D42A27DB-BD31-4B8C-83A1-F6EECF244321}">
                <p14:modId xmlns:p14="http://schemas.microsoft.com/office/powerpoint/2010/main" val="2552666414"/>
              </p:ext>
            </p:extLst>
          </p:nvPr>
        </p:nvGraphicFramePr>
        <p:xfrm>
          <a:off x="231056" y="3064108"/>
          <a:ext cx="5961137" cy="1930897"/>
        </p:xfrm>
        <a:graphic>
          <a:graphicData uri="http://schemas.openxmlformats.org/drawingml/2006/table">
            <a:tbl>
              <a:tblPr/>
              <a:tblGrid>
                <a:gridCol w="1036967">
                  <a:extLst>
                    <a:ext uri="{9D8B030D-6E8A-4147-A177-3AD203B41FA5}">
                      <a16:colId xmlns:a16="http://schemas.microsoft.com/office/drawing/2014/main" val="2305382492"/>
                    </a:ext>
                  </a:extLst>
                </a:gridCol>
                <a:gridCol w="513009">
                  <a:extLst>
                    <a:ext uri="{9D8B030D-6E8A-4147-A177-3AD203B41FA5}">
                      <a16:colId xmlns:a16="http://schemas.microsoft.com/office/drawing/2014/main" val="3541671312"/>
                    </a:ext>
                  </a:extLst>
                </a:gridCol>
                <a:gridCol w="3275463">
                  <a:extLst>
                    <a:ext uri="{9D8B030D-6E8A-4147-A177-3AD203B41FA5}">
                      <a16:colId xmlns:a16="http://schemas.microsoft.com/office/drawing/2014/main" val="20001"/>
                    </a:ext>
                  </a:extLst>
                </a:gridCol>
                <a:gridCol w="665329">
                  <a:extLst>
                    <a:ext uri="{9D8B030D-6E8A-4147-A177-3AD203B41FA5}">
                      <a16:colId xmlns:a16="http://schemas.microsoft.com/office/drawing/2014/main" val="20002"/>
                    </a:ext>
                  </a:extLst>
                </a:gridCol>
                <a:gridCol w="470369">
                  <a:extLst>
                    <a:ext uri="{9D8B030D-6E8A-4147-A177-3AD203B41FA5}">
                      <a16:colId xmlns:a16="http://schemas.microsoft.com/office/drawing/2014/main" val="2834239655"/>
                    </a:ext>
                  </a:extLst>
                </a:gridCol>
              </a:tblGrid>
              <a:tr h="370665">
                <a:tc>
                  <a:txBody>
                    <a:bodyPr/>
                    <a:lstStyle/>
                    <a:p>
                      <a:pPr algn="ctr" fontAlgn="ctr"/>
                      <a:r>
                        <a:rPr lang="en-US" sz="800" b="1" i="0" u="none" strike="noStrike" dirty="0">
                          <a:solidFill>
                            <a:schemeClr val="tx1"/>
                          </a:solidFill>
                          <a:effectLst/>
                          <a:latin typeface="Arial" panose="020B0604020202020204" pitchFamily="34" charset="0"/>
                        </a:rPr>
                        <a:t>Index</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600" b="1" i="0" u="none" strike="noStrike" dirty="0">
                          <a:solidFill>
                            <a:sysClr val="windowText" lastClr="000000"/>
                          </a:solidFill>
                          <a:effectLst/>
                          <a:latin typeface="Arial" panose="020B0604020202020204" pitchFamily="34" charset="0"/>
                        </a:rPr>
                        <a:t>Relationship Strength</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1" i="0" u="none" strike="noStrike" dirty="0">
                          <a:solidFill>
                            <a:schemeClr val="tx1"/>
                          </a:solidFill>
                          <a:effectLst/>
                          <a:latin typeface="Arial" panose="020B0604020202020204" pitchFamily="34" charset="0"/>
                        </a:rPr>
                        <a:t>Unique Cultural Drivers to </a:t>
                      </a:r>
                      <a:r>
                        <a:rPr lang="en-US" sz="900" b="1" i="1" u="none" strike="noStrike" dirty="0">
                          <a:solidFill>
                            <a:schemeClr val="tx1"/>
                          </a:solidFill>
                          <a:effectLst/>
                          <a:latin typeface="Arial" panose="020B0604020202020204" pitchFamily="34" charset="0"/>
                        </a:rPr>
                        <a:t>Improve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chemeClr val="tx1"/>
                          </a:solidFill>
                          <a:effectLst/>
                          <a:latin typeface="Arial" panose="020B0604020202020204" pitchFamily="34" charset="0"/>
                        </a:rPr>
                        <a:t>Percentile</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b="1" i="0" u="none" strike="noStrike" dirty="0">
                          <a:solidFill>
                            <a:schemeClr val="tx1"/>
                          </a:solidFill>
                          <a:effectLst/>
                          <a:latin typeface="Arial" panose="020B0604020202020204" pitchFamily="34" charset="0"/>
                        </a:rPr>
                        <a:t>Impact</a:t>
                      </a:r>
                    </a:p>
                  </a:txBody>
                  <a:tcPr marL="5212" marR="5212" marT="521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00612">
                <a:tc>
                  <a:txBody>
                    <a:bodyPr/>
                    <a:lstStyle/>
                    <a:p>
                      <a:pPr algn="ctr" fontAlgn="b"/>
                      <a:r>
                        <a:rPr lang="en-US" sz="800" b="1" i="0" u="none" strike="noStrike" dirty="0">
                          <a:solidFill>
                            <a:schemeClr val="bg1"/>
                          </a:solidFill>
                          <a:effectLst/>
                          <a:latin typeface="Arial" panose="020B0604020202020204" pitchFamily="34" charset="0"/>
                        </a:rPr>
                        <a:t>Vision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Our vision creates excitement and motivation for our employees.</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67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07341">
                <a:tc>
                  <a:txBody>
                    <a:bodyPr/>
                    <a:lstStyle/>
                    <a:p>
                      <a:pPr algn="ctr" fontAlgn="b"/>
                      <a:r>
                        <a:rPr lang="en-US" sz="800" b="1" i="0" u="none" strike="noStrike" dirty="0">
                          <a:solidFill>
                            <a:schemeClr val="bg1"/>
                          </a:solidFill>
                          <a:effectLst/>
                          <a:latin typeface="Arial" panose="020B0604020202020204" pitchFamily="34" charset="0"/>
                        </a:rPr>
                        <a:t>Organizational Learning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274B8"/>
                    </a:solidFill>
                  </a:tcPr>
                </a:tc>
                <a:tc>
                  <a:txBody>
                    <a:bodyPr/>
                    <a:lstStyle/>
                    <a:p>
                      <a:pPr algn="ctr" fontAlgn="b"/>
                      <a:r>
                        <a:rPr lang="en-US" sz="1000" b="0" i="0" u="none" strike="noStrike" dirty="0">
                          <a:solidFill>
                            <a:srgbClr val="000000"/>
                          </a:solidFill>
                          <a:effectLst/>
                          <a:latin typeface="Arial" panose="020B0604020202020204" pitchFamily="34" charset="0"/>
                        </a:rPr>
                        <a:t>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Learning is an important objective in our day-to-day work.</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41</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High</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37597">
                <a:tc>
                  <a:txBody>
                    <a:bodyPr/>
                    <a:lstStyle/>
                    <a:p>
                      <a:pPr algn="ctr" fontAlgn="b"/>
                      <a:r>
                        <a:rPr lang="en-US" sz="800" b="1" i="0" u="none" strike="noStrike" dirty="0">
                          <a:solidFill>
                            <a:schemeClr val="bg1"/>
                          </a:solidFill>
                          <a:effectLst/>
                          <a:latin typeface="Arial" panose="020B0604020202020204" pitchFamily="34" charset="0"/>
                        </a:rPr>
                        <a:t>Strategic Direction &amp; Intent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6</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long-term purpose and direction.</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65</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07341">
                <a:tc>
                  <a:txBody>
                    <a:bodyPr/>
                    <a:lstStyle/>
                    <a:p>
                      <a:pPr algn="ctr" fontAlgn="b"/>
                      <a:r>
                        <a:rPr lang="en-US" sz="800" b="1" i="0" u="none" strike="noStrike" dirty="0">
                          <a:solidFill>
                            <a:schemeClr val="bg1"/>
                          </a:solidFill>
                          <a:effectLst/>
                          <a:latin typeface="Arial" panose="020B0604020202020204" pitchFamily="34" charset="0"/>
                        </a:rPr>
                        <a:t>Strategic Direction &amp; Intent</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E3E2B"/>
                    </a:solidFill>
                  </a:tcPr>
                </a:tc>
                <a:tc>
                  <a:txBody>
                    <a:bodyPr/>
                    <a:lstStyle/>
                    <a:p>
                      <a:pPr algn="ctr" fontAlgn="b"/>
                      <a:r>
                        <a:rPr lang="en-US" sz="1000" b="0" i="0" u="none" strike="noStrike" dirty="0">
                          <a:solidFill>
                            <a:srgbClr val="000000"/>
                          </a:solidFill>
                          <a:effectLst/>
                          <a:latin typeface="Arial" panose="020B0604020202020204" pitchFamily="34" charset="0"/>
                        </a:rPr>
                        <a:t>9</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There is a clear strategy for the future.</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63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r h="307341">
                <a:tc>
                  <a:txBody>
                    <a:bodyPr/>
                    <a:lstStyle/>
                    <a:p>
                      <a:pPr algn="ctr" fontAlgn="b"/>
                      <a:r>
                        <a:rPr lang="en-US" sz="800" b="1" i="0" u="none" strike="noStrike" dirty="0">
                          <a:solidFill>
                            <a:schemeClr val="bg1"/>
                          </a:solidFill>
                          <a:effectLst/>
                          <a:latin typeface="Arial" panose="020B0604020202020204" pitchFamily="34" charset="0"/>
                        </a:rPr>
                        <a:t>Capability Development </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69C4D"/>
                    </a:solidFill>
                  </a:tcPr>
                </a:tc>
                <a:tc>
                  <a:txBody>
                    <a:bodyPr/>
                    <a:lstStyle/>
                    <a:p>
                      <a:pPr algn="ctr" fontAlgn="b"/>
                      <a:r>
                        <a:rPr lang="en-US" sz="1000" b="0" i="0" u="none" strike="noStrike" dirty="0">
                          <a:solidFill>
                            <a:srgbClr val="000000"/>
                          </a:solidFill>
                          <a:effectLst/>
                          <a:latin typeface="Arial" panose="020B0604020202020204" pitchFamily="34" charset="0"/>
                        </a:rPr>
                        <a:t>10</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fontAlgn="b"/>
                      <a:r>
                        <a:rPr lang="en-US" sz="900" b="0" i="0" u="none" strike="noStrike" dirty="0">
                          <a:solidFill>
                            <a:srgbClr val="000000"/>
                          </a:solidFill>
                          <a:effectLst/>
                          <a:latin typeface="Arial" panose="020B0604020202020204" pitchFamily="34" charset="0"/>
                        </a:rPr>
                        <a:t>The “bench strength” (capability of people) is constantly improving.</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67</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panose="020B0604020202020204" pitchFamily="34" charset="0"/>
                        </a:rPr>
                        <a:t>Medium</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46" name="Group 45">
            <a:extLst>
              <a:ext uri="{FF2B5EF4-FFF2-40B4-BE49-F238E27FC236}">
                <a16:creationId xmlns:a16="http://schemas.microsoft.com/office/drawing/2014/main" id="{39B14529-2AB7-4F3B-BFBE-E5EA8AFF875C}"/>
              </a:ext>
            </a:extLst>
          </p:cNvPr>
          <p:cNvGrpSpPr/>
          <p:nvPr/>
        </p:nvGrpSpPr>
        <p:grpSpPr>
          <a:xfrm>
            <a:off x="6682506" y="2366172"/>
            <a:ext cx="2168091" cy="763551"/>
            <a:chOff x="7384638" y="3090987"/>
            <a:chExt cx="2890789" cy="1018068"/>
          </a:xfrm>
        </p:grpSpPr>
        <p:sp>
          <p:nvSpPr>
            <p:cNvPr id="47" name="New shape">
              <a:extLst>
                <a:ext uri="{FF2B5EF4-FFF2-40B4-BE49-F238E27FC236}">
                  <a16:creationId xmlns:a16="http://schemas.microsoft.com/office/drawing/2014/main" id="{82427EC2-92D5-4DFC-BDE3-64F4F3A0652C}"/>
                </a:ext>
              </a:extLst>
            </p:cNvPr>
            <p:cNvSpPr/>
            <p:nvPr/>
          </p:nvSpPr>
          <p:spPr>
            <a:xfrm>
              <a:off x="8276317" y="3090987"/>
              <a:ext cx="1107391" cy="21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605150">
                <a:defRPr/>
              </a:pPr>
              <a:r>
                <a:rPr lang="en-US" sz="1059" b="1" kern="1200" dirty="0">
                  <a:solidFill>
                    <a:srgbClr val="3C1955"/>
                  </a:solidFill>
                  <a:latin typeface="Arial"/>
                  <a:cs typeface="Arial"/>
                </a:rPr>
                <a:t>Engagement</a:t>
              </a:r>
              <a:endParaRPr sz="1059" b="1" kern="1200" dirty="0">
                <a:solidFill>
                  <a:srgbClr val="3C1955"/>
                </a:solidFill>
                <a:latin typeface="Arial"/>
                <a:cs typeface="Arial"/>
              </a:endParaRPr>
            </a:p>
          </p:txBody>
        </p:sp>
        <p:grpSp>
          <p:nvGrpSpPr>
            <p:cNvPr id="48" name="Group 47">
              <a:extLst>
                <a:ext uri="{FF2B5EF4-FFF2-40B4-BE49-F238E27FC236}">
                  <a16:creationId xmlns:a16="http://schemas.microsoft.com/office/drawing/2014/main" id="{CB6BB5B7-2D61-445C-8E57-046EC1A311CB}"/>
                </a:ext>
              </a:extLst>
            </p:cNvPr>
            <p:cNvGrpSpPr/>
            <p:nvPr/>
          </p:nvGrpSpPr>
          <p:grpSpPr>
            <a:xfrm>
              <a:off x="7384638" y="3507236"/>
              <a:ext cx="2890789" cy="601819"/>
              <a:chOff x="6588760" y="1765635"/>
              <a:chExt cx="2890789" cy="601819"/>
            </a:xfrm>
          </p:grpSpPr>
          <p:sp>
            <p:nvSpPr>
              <p:cNvPr id="49" name="New shape">
                <a:extLst>
                  <a:ext uri="{FF2B5EF4-FFF2-40B4-BE49-F238E27FC236}">
                    <a16:creationId xmlns:a16="http://schemas.microsoft.com/office/drawing/2014/main" id="{8DB51C49-0F6E-4A79-BC97-84F5177A996A}"/>
                  </a:ext>
                </a:extLst>
              </p:cNvPr>
              <p:cNvSpPr/>
              <p:nvPr/>
            </p:nvSpPr>
            <p:spPr>
              <a:xfrm>
                <a:off x="6626860" y="1765635"/>
                <a:ext cx="483039"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defTabSz="685800">
                  <a:defRPr/>
                </a:pPr>
                <a:r>
                  <a:rPr sz="450" kern="1200">
                    <a:solidFill>
                      <a:srgbClr val="000000"/>
                    </a:solidFill>
                    <a:latin typeface="Arial"/>
                  </a:rPr>
                  <a:t>PERCENTILE</a:t>
                </a:r>
              </a:p>
            </p:txBody>
          </p:sp>
          <p:sp>
            <p:nvSpPr>
              <p:cNvPr id="50" name="New shape">
                <a:extLst>
                  <a:ext uri="{FF2B5EF4-FFF2-40B4-BE49-F238E27FC236}">
                    <a16:creationId xmlns:a16="http://schemas.microsoft.com/office/drawing/2014/main" id="{78C69C36-F2CA-48AD-83FF-9CA91791FAFF}"/>
                  </a:ext>
                </a:extLst>
              </p:cNvPr>
              <p:cNvSpPr/>
              <p:nvPr/>
            </p:nvSpPr>
            <p:spPr>
              <a:xfrm>
                <a:off x="6626860" y="1984167"/>
                <a:ext cx="2756508" cy="25400"/>
              </a:xfrm>
              <a:prstGeom prst="rect">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1" name="New shape">
                <a:extLst>
                  <a:ext uri="{FF2B5EF4-FFF2-40B4-BE49-F238E27FC236}">
                    <a16:creationId xmlns:a16="http://schemas.microsoft.com/office/drawing/2014/main" id="{A8D08D27-B5D6-4973-AC5F-607389081D03}"/>
                  </a:ext>
                </a:extLst>
              </p:cNvPr>
              <p:cNvSpPr/>
              <p:nvPr/>
            </p:nvSpPr>
            <p:spPr>
              <a:xfrm>
                <a:off x="6605487" y="1857167"/>
                <a:ext cx="42747"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0</a:t>
                </a:r>
              </a:p>
            </p:txBody>
          </p:sp>
          <p:sp>
            <p:nvSpPr>
              <p:cNvPr id="52" name="New shape">
                <a:extLst>
                  <a:ext uri="{FF2B5EF4-FFF2-40B4-BE49-F238E27FC236}">
                    <a16:creationId xmlns:a16="http://schemas.microsoft.com/office/drawing/2014/main" id="{9BC00D0D-0A40-4F82-85AD-6D9E12826AE3}"/>
                  </a:ext>
                </a:extLst>
              </p:cNvPr>
              <p:cNvSpPr/>
              <p:nvPr/>
            </p:nvSpPr>
            <p:spPr>
              <a:xfrm>
                <a:off x="6588760"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3" name="New shape">
                <a:extLst>
                  <a:ext uri="{FF2B5EF4-FFF2-40B4-BE49-F238E27FC236}">
                    <a16:creationId xmlns:a16="http://schemas.microsoft.com/office/drawing/2014/main" id="{248B1137-884F-4CFA-8DA8-91C5450A788D}"/>
                  </a:ext>
                </a:extLst>
              </p:cNvPr>
              <p:cNvSpPr/>
              <p:nvPr/>
            </p:nvSpPr>
            <p:spPr>
              <a:xfrm>
                <a:off x="7241180"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25th</a:t>
                </a:r>
              </a:p>
            </p:txBody>
          </p:sp>
          <p:sp>
            <p:nvSpPr>
              <p:cNvPr id="54" name="New shape">
                <a:extLst>
                  <a:ext uri="{FF2B5EF4-FFF2-40B4-BE49-F238E27FC236}">
                    <a16:creationId xmlns:a16="http://schemas.microsoft.com/office/drawing/2014/main" id="{051CCCFB-8EBF-4421-A0F2-5AD33401C942}"/>
                  </a:ext>
                </a:extLst>
              </p:cNvPr>
              <p:cNvSpPr/>
              <p:nvPr/>
            </p:nvSpPr>
            <p:spPr>
              <a:xfrm>
                <a:off x="7277887"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5" name="New shape">
                <a:extLst>
                  <a:ext uri="{FF2B5EF4-FFF2-40B4-BE49-F238E27FC236}">
                    <a16:creationId xmlns:a16="http://schemas.microsoft.com/office/drawing/2014/main" id="{FD399537-6853-4F93-8AA9-09E103F45BE6}"/>
                  </a:ext>
                </a:extLst>
              </p:cNvPr>
              <p:cNvSpPr/>
              <p:nvPr/>
            </p:nvSpPr>
            <p:spPr>
              <a:xfrm>
                <a:off x="7930308"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50th</a:t>
                </a:r>
              </a:p>
            </p:txBody>
          </p:sp>
          <p:sp>
            <p:nvSpPr>
              <p:cNvPr id="56" name="New shape">
                <a:extLst>
                  <a:ext uri="{FF2B5EF4-FFF2-40B4-BE49-F238E27FC236}">
                    <a16:creationId xmlns:a16="http://schemas.microsoft.com/office/drawing/2014/main" id="{313F32BF-B891-495C-A6A9-F67C7853919F}"/>
                  </a:ext>
                </a:extLst>
              </p:cNvPr>
              <p:cNvSpPr/>
              <p:nvPr/>
            </p:nvSpPr>
            <p:spPr>
              <a:xfrm>
                <a:off x="7967014"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7" name="New shape">
                <a:extLst>
                  <a:ext uri="{FF2B5EF4-FFF2-40B4-BE49-F238E27FC236}">
                    <a16:creationId xmlns:a16="http://schemas.microsoft.com/office/drawing/2014/main" id="{614BB953-453D-4091-9707-697C4C7EC4AE}"/>
                  </a:ext>
                </a:extLst>
              </p:cNvPr>
              <p:cNvSpPr/>
              <p:nvPr/>
            </p:nvSpPr>
            <p:spPr>
              <a:xfrm>
                <a:off x="8619435" y="1857167"/>
                <a:ext cx="149613"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75th</a:t>
                </a:r>
              </a:p>
            </p:txBody>
          </p:sp>
          <p:sp>
            <p:nvSpPr>
              <p:cNvPr id="58" name="New shape">
                <a:extLst>
                  <a:ext uri="{FF2B5EF4-FFF2-40B4-BE49-F238E27FC236}">
                    <a16:creationId xmlns:a16="http://schemas.microsoft.com/office/drawing/2014/main" id="{EBF09479-3136-4C21-A4A5-611304454D3B}"/>
                  </a:ext>
                </a:extLst>
              </p:cNvPr>
              <p:cNvSpPr/>
              <p:nvPr/>
            </p:nvSpPr>
            <p:spPr>
              <a:xfrm>
                <a:off x="8656141"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59" name="New shape">
                <a:extLst>
                  <a:ext uri="{FF2B5EF4-FFF2-40B4-BE49-F238E27FC236}">
                    <a16:creationId xmlns:a16="http://schemas.microsoft.com/office/drawing/2014/main" id="{F367A736-47BC-4EB5-BA1A-520416599FEA}"/>
                  </a:ext>
                </a:extLst>
              </p:cNvPr>
              <p:cNvSpPr/>
              <p:nvPr/>
            </p:nvSpPr>
            <p:spPr>
              <a:xfrm>
                <a:off x="9287188" y="1857167"/>
                <a:ext cx="192361" cy="92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sz="450" kern="1200">
                    <a:solidFill>
                      <a:srgbClr val="000000"/>
                    </a:solidFill>
                    <a:latin typeface="Arial"/>
                  </a:rPr>
                  <a:t>100th</a:t>
                </a:r>
              </a:p>
            </p:txBody>
          </p:sp>
          <p:sp>
            <p:nvSpPr>
              <p:cNvPr id="60" name="New shape">
                <a:extLst>
                  <a:ext uri="{FF2B5EF4-FFF2-40B4-BE49-F238E27FC236}">
                    <a16:creationId xmlns:a16="http://schemas.microsoft.com/office/drawing/2014/main" id="{869C9341-E886-4EFD-A571-51EE7F08133E}"/>
                  </a:ext>
                </a:extLst>
              </p:cNvPr>
              <p:cNvSpPr/>
              <p:nvPr/>
            </p:nvSpPr>
            <p:spPr>
              <a:xfrm>
                <a:off x="9345268" y="1958767"/>
                <a:ext cx="76200" cy="76200"/>
              </a:xfrm>
              <a:prstGeom prst="ellipse">
                <a:avLst/>
              </a:prstGeom>
              <a:solidFill>
                <a:srgbClr val="8A8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61" name="New shape">
                <a:extLst>
                  <a:ext uri="{FF2B5EF4-FFF2-40B4-BE49-F238E27FC236}">
                    <a16:creationId xmlns:a16="http://schemas.microsoft.com/office/drawing/2014/main" id="{91368FE3-B2B5-4E4A-96C3-E304FDC75A28}"/>
                  </a:ext>
                </a:extLst>
              </p:cNvPr>
              <p:cNvSpPr/>
              <p:nvPr/>
            </p:nvSpPr>
            <p:spPr>
              <a:xfrm>
                <a:off x="8655071" y="2150731"/>
                <a:ext cx="200911"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defTabSz="685800">
                  <a:defRPr/>
                </a:pPr>
                <a:r>
                  <a:rPr lang="en-US" sz="1050" b="1" kern="1200" dirty="0">
                    <a:solidFill>
                      <a:srgbClr val="000000"/>
                    </a:solidFill>
                    <a:latin typeface="Arial"/>
                  </a:rPr>
                  <a:t>70</a:t>
                </a:r>
                <a:endParaRPr sz="1050" b="1" kern="1200" dirty="0">
                  <a:solidFill>
                    <a:srgbClr val="000000"/>
                  </a:solidFill>
                  <a:latin typeface="Arial"/>
                </a:endParaRPr>
              </a:p>
            </p:txBody>
          </p:sp>
          <p:sp>
            <p:nvSpPr>
              <p:cNvPr id="62" name="New shape">
                <a:extLst>
                  <a:ext uri="{FF2B5EF4-FFF2-40B4-BE49-F238E27FC236}">
                    <a16:creationId xmlns:a16="http://schemas.microsoft.com/office/drawing/2014/main" id="{2892731A-B2AF-4264-9D25-939EC995733E}"/>
                  </a:ext>
                </a:extLst>
              </p:cNvPr>
              <p:cNvSpPr/>
              <p:nvPr/>
            </p:nvSpPr>
            <p:spPr>
              <a:xfrm>
                <a:off x="6626860" y="2111166"/>
                <a:ext cx="6764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63" name="New shape">
                <a:extLst>
                  <a:ext uri="{FF2B5EF4-FFF2-40B4-BE49-F238E27FC236}">
                    <a16:creationId xmlns:a16="http://schemas.microsoft.com/office/drawing/2014/main" id="{56644EE5-5C9D-4179-9304-05D4F173FC22}"/>
                  </a:ext>
                </a:extLst>
              </p:cNvPr>
              <p:cNvSpPr/>
              <p:nvPr/>
            </p:nvSpPr>
            <p:spPr>
              <a:xfrm>
                <a:off x="7328688" y="2111166"/>
                <a:ext cx="676427" cy="256288"/>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grpSp>
      </p:grpSp>
      <p:sp>
        <p:nvSpPr>
          <p:cNvPr id="3" name="New shape">
            <a:extLst>
              <a:ext uri="{FF2B5EF4-FFF2-40B4-BE49-F238E27FC236}">
                <a16:creationId xmlns:a16="http://schemas.microsoft.com/office/drawing/2014/main" id="{E14FF7CC-1801-4720-9082-E4FF1AB5C457}"/>
              </a:ext>
            </a:extLst>
          </p:cNvPr>
          <p:cNvSpPr/>
          <p:nvPr/>
        </p:nvSpPr>
        <p:spPr>
          <a:xfrm>
            <a:off x="7763824" y="2936548"/>
            <a:ext cx="417985" cy="192216"/>
          </a:xfrm>
          <a:prstGeom prst="rect">
            <a:avLst/>
          </a:prstGeom>
          <a:solidFill>
            <a:srgbClr val="70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sz="1350" kern="1200">
              <a:solidFill>
                <a:prstClr val="white"/>
              </a:solidFill>
              <a:latin typeface="Calibri" panose="020F0502020204030204"/>
            </a:endParaRPr>
          </a:p>
        </p:txBody>
      </p:sp>
      <p:sp>
        <p:nvSpPr>
          <p:cNvPr id="27" name="Slide Number Placeholder 665">
            <a:extLst>
              <a:ext uri="{FF2B5EF4-FFF2-40B4-BE49-F238E27FC236}">
                <a16:creationId xmlns:a16="http://schemas.microsoft.com/office/drawing/2014/main" id="{84D52E72-5519-6E39-C1DD-9B43CC1147C6}"/>
              </a:ext>
            </a:extLst>
          </p:cNvPr>
          <p:cNvSpPr txBox="1">
            <a:spLocks/>
          </p:cNvSpPr>
          <p:nvPr/>
        </p:nvSpPr>
        <p:spPr>
          <a:xfrm>
            <a:off x="8864760" y="4951078"/>
            <a:ext cx="164391" cy="101887"/>
          </a:xfrm>
          <a:prstGeom prst="rect">
            <a:avLst/>
          </a:prstGeom>
        </p:spPr>
        <p:txBody>
          <a:bodyPr wrap="square" lIns="0" tIns="0" rIns="0" bIns="0">
            <a:spAutoFit/>
          </a:bodyPr>
          <a:lstStyle>
            <a:defPPr>
              <a:defRPr lang="en-US"/>
            </a:defPPr>
            <a:lvl1pPr marL="0" algn="l" defTabSz="914400" rtl="0" eaLnBrk="1" latinLnBrk="0" hangingPunct="1">
              <a:defRPr sz="1000" b="0" i="0" kern="1200">
                <a:solidFill>
                  <a:srgbClr val="333333"/>
                </a:solidFill>
                <a:latin typeface="DejaVu Sans"/>
                <a:ea typeface="+mn-ea"/>
                <a:cs typeface="DejaVu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14" defTabSz="605150">
              <a:spcBef>
                <a:spcPts val="23"/>
              </a:spcBef>
              <a:defRPr/>
            </a:pPr>
            <a:fld id="{81D60167-4931-47E6-BA6A-407CBD079E47}" type="slidenum">
              <a:rPr lang="en-US" sz="662" spc="3"/>
              <a:pPr marL="25214" defTabSz="605150">
                <a:spcBef>
                  <a:spcPts val="23"/>
                </a:spcBef>
                <a:defRPr/>
              </a:pPr>
              <a:t>9</a:t>
            </a:fld>
            <a:endParaRPr lang="en-US" sz="662" spc="3" dirty="0"/>
          </a:p>
        </p:txBody>
      </p:sp>
    </p:spTree>
    <p:extLst>
      <p:ext uri="{BB962C8B-B14F-4D97-AF65-F5344CB8AC3E}">
        <p14:creationId xmlns:p14="http://schemas.microsoft.com/office/powerpoint/2010/main" val="2410675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68&quot;/&gt;&lt;/object&gt;&lt;object type=&quot;3&quot; unique_id=&quot;10007&quot;&gt;&lt;property id=&quot;20148&quot; value=&quot;5&quot;/&gt;&lt;property id=&quot;20300&quot; value=&quot;Slide 5&quot;/&gt;&lt;property id=&quot;20307&quot; value=&quot;281&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80&quot;/&gt;&lt;/object&gt;&lt;object type=&quot;3&quot; unique_id=&quot;10010&quot;&gt;&lt;property id=&quot;20148&quot; value=&quot;5&quot;/&gt;&lt;property id=&quot;20300&quot; value=&quot;Slide 8&quot;/&gt;&lt;property id=&quot;20307&quot; value=&quot;283&quot;/&gt;&lt;/object&gt;&lt;object type=&quot;3&quot; unique_id=&quot;10011&quot;&gt;&lt;property id=&quot;20148&quot; value=&quot;5&quot;/&gt;&lt;property id=&quot;20300&quot; value=&quot;Slide 9&quot;/&gt;&lt;property id=&quot;20307&quot; value=&quot;282&quot;/&gt;&lt;/object&gt;&lt;object type=&quot;3&quot; unique_id=&quot;10012&quot;&gt;&lt;property id=&quot;20148&quot; value=&quot;5&quot;/&gt;&lt;property id=&quot;20300&quot; value=&quot;Slide 10&quot;/&gt;&lt;property id=&quot;20307&quot; value=&quot;262&quot;/&gt;&lt;/object&gt;&lt;object type=&quot;3&quot; unique_id=&quot;10013&quot;&gt;&lt;property id=&quot;20148&quot; value=&quot;5&quot;/&gt;&lt;property id=&quot;20300&quot; value=&quot;Slide 11&quot;/&gt;&lt;property id=&quot;20307&quot; value=&quot;277&quot;/&gt;&lt;/object&gt;&lt;object type=&quot;3&quot; unique_id=&quot;10014&quot;&gt;&lt;property id=&quot;20148&quot; value=&quot;5&quot;/&gt;&lt;property id=&quot;20300&quot; value=&quot;Slide 12&quot;/&gt;&lt;property id=&quot;20307&quot; value=&quot;263&quot;/&gt;&lt;/object&gt;&lt;object type=&quot;3&quot; unique_id=&quot;10015&quot;&gt;&lt;property id=&quot;20148&quot; value=&quot;5&quot;/&gt;&lt;property id=&quot;20300&quot; value=&quot;Slide 13&quot;/&gt;&lt;property id=&quot;20307&quot; value=&quot;264&quot;/&gt;&lt;/object&gt;&lt;object type=&quot;3&quot; unique_id=&quot;10016&quot;&gt;&lt;property id=&quot;20148&quot; value=&quot;5&quot;/&gt;&lt;property id=&quot;20300&quot; value=&quot;Slide 14&quot;/&gt;&lt;property id=&quot;20307&quot; value=&quot;265&quot;/&gt;&lt;/object&gt;&lt;object type=&quot;3&quot; unique_id=&quot;10017&quot;&gt;&lt;property id=&quot;20148&quot; value=&quot;5&quot;/&gt;&lt;property id=&quot;20300&quot; value=&quot;Slide 15&quot;/&gt;&lt;property id=&quot;20307&quot; value=&quot;266&quot;/&gt;&lt;/object&gt;&lt;object type=&quot;3&quot; unique_id=&quot;10018&quot;&gt;&lt;property id=&quot;20148&quot; value=&quot;5&quot;/&gt;&lt;property id=&quot;20300&quot; value=&quot;Slide 16&quot;/&gt;&lt;property id=&quot;20307&quot; value=&quot;267&quot;/&gt;&lt;/object&gt;&lt;object type=&quot;3&quot; unique_id=&quot;10019&quot;&gt;&lt;property id=&quot;20148&quot; value=&quot;5&quot;/&gt;&lt;property id=&quot;20300&quot; value=&quot;Slide 17&quot;/&gt;&lt;property id=&quot;20307&quot; value=&quot;269&quot;/&gt;&lt;/object&gt;&lt;object type=&quot;3&quot; unique_id=&quot;10020&quot;&gt;&lt;property id=&quot;20148&quot; value=&quot;5&quot;/&gt;&lt;property id=&quot;20300&quot; value=&quot;Slide 18&quot;/&gt;&lt;property id=&quot;20307&quot; value=&quot;270&quot;/&gt;&lt;/object&gt;&lt;object type=&quot;3&quot; unique_id=&quot;10021&quot;&gt;&lt;property id=&quot;20148&quot; value=&quot;5&quot;/&gt;&lt;property id=&quot;20300&quot; value=&quot;Slide 19&quot;/&gt;&lt;property id=&quot;20307&quot; value=&quot;271&quot;/&gt;&lt;/object&gt;&lt;object type=&quot;3&quot; unique_id=&quot;10022&quot;&gt;&lt;property id=&quot;20148&quot; value=&quot;5&quot;/&gt;&lt;property id=&quot;20300&quot; value=&quot;Slide 20&quot;/&gt;&lt;property id=&quot;20307&quot; value=&quot;272&quot;/&gt;&lt;/object&gt;&lt;/object&gt;&lt;object type=&quot;8&quot; unique_id=&quot;1004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Fidele template">
  <a:themeElements>
    <a:clrScheme name="Custom 1">
      <a:dk1>
        <a:srgbClr val="000000"/>
      </a:dk1>
      <a:lt1>
        <a:srgbClr val="FFFFFF"/>
      </a:lt1>
      <a:dk2>
        <a:srgbClr val="666666"/>
      </a:dk2>
      <a:lt2>
        <a:srgbClr val="CCCCCC"/>
      </a:lt2>
      <a:accent1>
        <a:srgbClr val="59647A"/>
      </a:accent1>
      <a:accent2>
        <a:srgbClr val="95BACD"/>
      </a:accent2>
      <a:accent3>
        <a:srgbClr val="8BAB42"/>
      </a:accent3>
      <a:accent4>
        <a:srgbClr val="57A7B5"/>
      </a:accent4>
      <a:accent5>
        <a:srgbClr val="8B81D2"/>
      </a:accent5>
      <a:accent6>
        <a:srgbClr val="963334"/>
      </a:accent6>
      <a:hlink>
        <a:srgbClr val="1155CC"/>
      </a:hlink>
      <a:folHlink>
        <a:srgbClr val="6611CC"/>
      </a:folHlink>
    </a:clrScheme>
    <a:fontScheme name="Custom 1">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fontScheme name="">
    <a:majorFont>
      <a:latin typeface="Arial"/>
      <a:ea typeface="Arial"/>
      <a:cs typeface="Arial"/>
    </a:majorFont>
    <a:minorFont>
      <a:latin typeface="Arial"/>
      <a:ea typeface="Arial"/>
      <a:cs typeface="Arial"/>
    </a:minorFont>
  </a:fontScheme>
</a:themeOverride>
</file>

<file path=ppt/theme/themeOverride2.xml><?xml version="1.0" encoding="utf-8"?>
<a:themeOverride xmlns:a="http://schemas.openxmlformats.org/drawingml/2006/main">
  <a:clrScheme name="Denison 2017">
    <a:dk1>
      <a:srgbClr val="000000"/>
    </a:dk1>
    <a:lt1>
      <a:srgbClr val="FFFFFF"/>
    </a:lt1>
    <a:dk2>
      <a:srgbClr val="000000"/>
    </a:dk2>
    <a:lt2>
      <a:srgbClr val="FFFFFF"/>
    </a:lt2>
    <a:accent1>
      <a:srgbClr val="59647B"/>
    </a:accent1>
    <a:accent2>
      <a:srgbClr val="DC3E10"/>
    </a:accent2>
    <a:accent3>
      <a:srgbClr val="94BACD"/>
    </a:accent3>
    <a:accent4>
      <a:srgbClr val="6D6E71"/>
    </a:accent4>
    <a:accent5>
      <a:srgbClr val="FFFFFF"/>
    </a:accent5>
    <a:accent6>
      <a:srgbClr val="FFFFFF"/>
    </a:accent6>
    <a:hlink>
      <a:srgbClr val="1155CC"/>
    </a:hlink>
    <a:folHlink>
      <a:srgbClr val="6611CC"/>
    </a:folHlink>
  </a:clrScheme>
  <a:fontScheme name="Denison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18093</TotalTime>
  <Words>4123</Words>
  <Application>Microsoft Office PowerPoint</Application>
  <PresentationFormat>On-screen Show (16:9)</PresentationFormat>
  <Paragraphs>659</Paragraphs>
  <Slides>27</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Century Gothic</vt:lpstr>
      <vt:lpstr>Calibri</vt:lpstr>
      <vt:lpstr>Lucida Grande</vt:lpstr>
      <vt:lpstr>Tahoma</vt:lpstr>
      <vt:lpstr>Calibri Light</vt:lpstr>
      <vt:lpstr>DejaVu Sans</vt:lpstr>
      <vt:lpstr>Wingdings</vt:lpstr>
      <vt:lpstr>Arial</vt:lpstr>
      <vt:lpstr>Segoe UI</vt:lpstr>
      <vt:lpstr>Arial Rounded MT Bold</vt:lpstr>
      <vt:lpstr>Raleway</vt:lpstr>
      <vt:lpstr>Titillium Web</vt:lpstr>
      <vt:lpstr>Office Theme</vt:lpstr>
      <vt:lpstr>3_Fidele template</vt:lpstr>
      <vt:lpstr>1_Office Theme</vt:lpstr>
      <vt:lpstr>PowerPoint Presentation</vt:lpstr>
      <vt:lpstr>Today’s Agenda, Guided by You</vt:lpstr>
      <vt:lpstr>Culture &amp; COVID Research</vt:lpstr>
      <vt:lpstr>Culture &amp; COVID Research: Overall Trends</vt:lpstr>
      <vt:lpstr>Culture &amp; COVID Research: Index &amp; Item Scores </vt:lpstr>
      <vt:lpstr>Deeper Insights through Analytics</vt:lpstr>
      <vt:lpstr>Performance Analytics Overview</vt:lpstr>
      <vt:lpstr>Linking Culture and Employee Outcomes</vt:lpstr>
      <vt:lpstr>PowerPoint Presentation</vt:lpstr>
      <vt:lpstr>PowerPoint Presentation</vt:lpstr>
      <vt:lpstr>PowerPoint Presentation</vt:lpstr>
      <vt:lpstr>PowerPoint Presentation</vt:lpstr>
      <vt:lpstr>Linking Culture and Performance Outcomes</vt:lpstr>
      <vt:lpstr>Linking Culture and Growth Metrics</vt:lpstr>
      <vt:lpstr>Linking Culture and Growth Metrics</vt:lpstr>
      <vt:lpstr>Linking Culture and Customer Satisfaction</vt:lpstr>
      <vt:lpstr>Analyzing Survey Comments</vt:lpstr>
      <vt:lpstr>Text Analysis: Uncovering the Power of Comments</vt:lpstr>
      <vt:lpstr>Key Insights</vt:lpstr>
      <vt:lpstr>Results Overview</vt:lpstr>
      <vt:lpstr>In-Depth Results</vt:lpstr>
      <vt:lpstr>In-Depth Results</vt:lpstr>
      <vt:lpstr>Discussion</vt:lpstr>
      <vt:lpstr>Appendix</vt:lpstr>
      <vt:lpstr>PowerPoint Presentation</vt:lpstr>
      <vt:lpstr>Text Analysis Methodology</vt:lpstr>
      <vt:lpstr>Text Analysis Interpretation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Denison Consulting Marketing Update  December, 2016</dc:title>
  <dc:creator>Kevin Gunning</dc:creator>
  <cp:lastModifiedBy>Michael Schwendeman</cp:lastModifiedBy>
  <cp:revision>194</cp:revision>
  <cp:lastPrinted>2022-05-08T19:37:39Z</cp:lastPrinted>
  <dcterms:modified xsi:type="dcterms:W3CDTF">2022-05-11T22:33:01Z</dcterms:modified>
</cp:coreProperties>
</file>